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0"/>
  </p:notesMasterIdLst>
  <p:sldIdLst>
    <p:sldId id="256" r:id="rId2"/>
    <p:sldId id="267" r:id="rId3"/>
    <p:sldId id="274" r:id="rId4"/>
    <p:sldId id="276" r:id="rId5"/>
    <p:sldId id="272" r:id="rId6"/>
    <p:sldId id="269" r:id="rId7"/>
    <p:sldId id="270" r:id="rId8"/>
    <p:sldId id="271" r:id="rId9"/>
  </p:sldIdLst>
  <p:sldSz cx="12192000" cy="6858000"/>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8EEC"/>
    <a:srgbClr val="F9F9F9"/>
    <a:srgbClr val="F8F8FA"/>
    <a:srgbClr val="FDFDFD"/>
    <a:srgbClr val="F3F3F5"/>
    <a:srgbClr val="F2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78356" autoAdjust="0"/>
  </p:normalViewPr>
  <p:slideViewPr>
    <p:cSldViewPr snapToGrid="0">
      <p:cViewPr varScale="1">
        <p:scale>
          <a:sx n="89" d="100"/>
          <a:sy n="89" d="100"/>
        </p:scale>
        <p:origin x="437"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68CCE0-A529-444F-B802-DC537DD07A03}" type="datetimeFigureOut">
              <a:rPr lang="ru-RU" smtClean="0"/>
              <a:pPr/>
              <a:t>30.04.2025</a:t>
            </a:fld>
            <a:endParaRPr lang="ru-RU"/>
          </a:p>
        </p:txBody>
      </p:sp>
      <p:sp>
        <p:nvSpPr>
          <p:cNvPr id="4" name="Образ слайда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076451B-7306-47C7-887E-F4AE6251154F}" type="slidenum">
              <a:rPr lang="ru-RU" smtClean="0"/>
              <a:pPr/>
              <a:t>‹#›</a:t>
            </a:fld>
            <a:endParaRPr lang="ru-RU"/>
          </a:p>
        </p:txBody>
      </p:sp>
    </p:spTree>
    <p:extLst>
      <p:ext uri="{BB962C8B-B14F-4D97-AF65-F5344CB8AC3E}">
        <p14:creationId xmlns:p14="http://schemas.microsoft.com/office/powerpoint/2010/main" val="29498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76451B-7306-47C7-887E-F4AE6251154F}" type="slidenum">
              <a:rPr lang="ru-RU" smtClean="0"/>
              <a:pPr/>
              <a:t>2</a:t>
            </a:fld>
            <a:endParaRPr lang="ru-RU"/>
          </a:p>
        </p:txBody>
      </p:sp>
    </p:spTree>
    <p:extLst>
      <p:ext uri="{BB962C8B-B14F-4D97-AF65-F5344CB8AC3E}">
        <p14:creationId xmlns:p14="http://schemas.microsoft.com/office/powerpoint/2010/main" val="293854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Arial" pitchFamily="34" charset="0"/>
              <a:cs typeface="Arial" pitchFamily="34" charset="0"/>
            </a:endParaRPr>
          </a:p>
        </p:txBody>
      </p:sp>
      <p:sp>
        <p:nvSpPr>
          <p:cNvPr id="4" name="Номер слайда 3"/>
          <p:cNvSpPr>
            <a:spLocks noGrp="1"/>
          </p:cNvSpPr>
          <p:nvPr>
            <p:ph type="sldNum" sz="quarter" idx="10"/>
          </p:nvPr>
        </p:nvSpPr>
        <p:spPr/>
        <p:txBody>
          <a:bodyPr/>
          <a:lstStyle/>
          <a:p>
            <a:fld id="{B076451B-7306-47C7-887E-F4AE6251154F}" type="slidenum">
              <a:rPr lang="ru-RU" smtClean="0"/>
              <a:pPr/>
              <a:t>5</a:t>
            </a:fld>
            <a:endParaRPr lang="ru-RU"/>
          </a:p>
        </p:txBody>
      </p:sp>
    </p:spTree>
    <p:extLst>
      <p:ext uri="{BB962C8B-B14F-4D97-AF65-F5344CB8AC3E}">
        <p14:creationId xmlns:p14="http://schemas.microsoft.com/office/powerpoint/2010/main" val="244422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6ED8B90-428E-4305-B9A4-BD7C77EDEDF9}" type="datetime1">
              <a:rPr lang="ru-RU" smtClean="0"/>
              <a:pPr/>
              <a:t>30.04.2025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19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F02ED5-7499-4621-8BB9-81FC65AB67D5}" type="datetime1">
              <a:rPr lang="ru-RU" smtClean="0"/>
              <a:pPr/>
              <a:t>30.04.2025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9216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3FD1995-4383-4069-9706-5428E6B67300}" type="datetime1">
              <a:rPr lang="ru-RU" smtClean="0"/>
              <a:pPr/>
              <a:t>30.04.2025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43647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раздела">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034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21233CF-0C20-445B-9D0D-2B5E7599849C}" type="datetime1">
              <a:rPr lang="ru-RU" smtClean="0"/>
              <a:pPr/>
              <a:t>30.04.2025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1510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330217-6B6A-4CDA-9ACD-AA79353A2092}" type="datetime1">
              <a:rPr lang="ru-RU" smtClean="0"/>
              <a:pPr/>
              <a:t>30.04.2025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44869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EF74F27-8CE3-4CB1-99F5-82436C54D8ED}" type="datetime1">
              <a:rPr lang="ru-RU" smtClean="0"/>
              <a:pPr/>
              <a:t>30.04.2025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260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167AD96-0D89-485B-BF83-08336456EC0D}" type="datetime1">
              <a:rPr lang="ru-RU" smtClean="0"/>
              <a:pPr/>
              <a:t>30.04.2025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1767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B48D2E3-7608-42A3-96DF-46F061D1DB80}" type="datetime1">
              <a:rPr lang="ru-RU" smtClean="0"/>
              <a:pPr/>
              <a:t>30.04.2025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024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6E258-1E84-4636-9B09-C27306ADF1F8}" type="datetime1">
              <a:rPr lang="ru-RU" smtClean="0"/>
              <a:pPr/>
              <a:t>30.04.2025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04615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238B1B-1F17-4A43-BCB9-DBD5DD4B15D1}" type="datetime1">
              <a:rPr lang="ru-RU" smtClean="0"/>
              <a:pPr/>
              <a:t>30.04.2025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8584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3FFFE20-EAFC-4C4D-898D-351AAC3B7ED2}" type="datetime1">
              <a:rPr lang="ru-RU" smtClean="0"/>
              <a:pPr/>
              <a:t>30.04.2025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42516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3F3F5"/>
            </a:gs>
            <a:gs pos="83000">
              <a:srgbClr val="F8F8FA"/>
            </a:gs>
            <a:gs pos="66000">
              <a:srgbClr val="FDFDFD"/>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E009-D897-4928-9970-A2D914E9FD5B}" type="datetime1">
              <a:rPr lang="ru-RU" smtClean="0"/>
              <a:pPr/>
              <a:t>30.04.2025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F56B3-D867-4247-9738-902390D54D2C}" type="slidenum">
              <a:rPr lang="ru-RU" smtClean="0"/>
              <a:pPr/>
              <a:t>‹#›</a:t>
            </a:fld>
            <a:endParaRPr lang="ru-RU"/>
          </a:p>
        </p:txBody>
      </p:sp>
    </p:spTree>
    <p:extLst>
      <p:ext uri="{BB962C8B-B14F-4D97-AF65-F5344CB8AC3E}">
        <p14:creationId xmlns:p14="http://schemas.microsoft.com/office/powerpoint/2010/main" val="145234770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extLst>
              <a:ext uri="{FF2B5EF4-FFF2-40B4-BE49-F238E27FC236}">
                <a16:creationId xmlns="" xmlns:a16="http://schemas.microsoft.com/office/drawing/2014/main" id="{DB9E48B4-FE7F-443E-BD76-153E52129D7D}"/>
              </a:ext>
            </a:extLst>
          </p:cNvPr>
          <p:cNvSpPr/>
          <p:nvPr/>
        </p:nvSpPr>
        <p:spPr>
          <a:xfrm>
            <a:off x="1" y="308297"/>
            <a:ext cx="11191874"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t>            </a:t>
            </a:r>
            <a:endParaRPr lang="ru-RU" sz="2000" dirty="0"/>
          </a:p>
        </p:txBody>
      </p:sp>
      <p:sp>
        <p:nvSpPr>
          <p:cNvPr id="5" name="Shape 10255"/>
          <p:cNvSpPr/>
          <p:nvPr/>
        </p:nvSpPr>
        <p:spPr>
          <a:xfrm>
            <a:off x="3135811" y="1252903"/>
            <a:ext cx="5883520" cy="992549"/>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a:t>
            </a:r>
            <a:r>
              <a:rPr lang="ru-RU" altLang="ru-RU" sz="2000" b="1" dirty="0" err="1" smtClean="0">
                <a:solidFill>
                  <a:srgbClr val="002060"/>
                </a:solidFill>
                <a:latin typeface="Arial" panose="020B0604020202020204" pitchFamily="34" charset="0"/>
                <a:cs typeface="Arial" panose="020B0604020202020204" pitchFamily="34" charset="0"/>
              </a:rPr>
              <a:t>Қаныш</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Сәтбаев</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атындағы</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дарынды</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балаларға</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арналған</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мамандандырылған</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гимназиясы</a:t>
            </a:r>
            <a:r>
              <a:rPr lang="ru-RU" altLang="ru-RU" sz="2000" b="1" dirty="0" smtClean="0">
                <a:solidFill>
                  <a:srgbClr val="002060"/>
                </a:solidFill>
                <a:latin typeface="Arial" panose="020B0604020202020204" pitchFamily="34" charset="0"/>
                <a:cs typeface="Arial" panose="020B0604020202020204" pitchFamily="34" charset="0"/>
              </a:rPr>
              <a:t>» КММ</a:t>
            </a:r>
          </a:p>
        </p:txBody>
      </p:sp>
      <p:pic>
        <p:nvPicPr>
          <p:cNvPr id="1028" name="Picture 4"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24831" b="100000" l="61342" r="100000">
                        <a14:foregroundMark x1="64058" y1="98871" x2="62141" y2="99774"/>
                      </a14:backgroundRemoval>
                    </a14:imgEffect>
                  </a14:imgLayer>
                </a14:imgProps>
              </a:ext>
              <a:ext uri="{28A0092B-C50C-407E-A947-70E740481C1C}">
                <a14:useLocalDpi xmlns:a14="http://schemas.microsoft.com/office/drawing/2010/main" val="0"/>
              </a:ext>
            </a:extLst>
          </a:blip>
          <a:srcRect l="59173" t="25058"/>
          <a:stretch/>
        </p:blipFill>
        <p:spPr bwMode="auto">
          <a:xfrm rot="16200000">
            <a:off x="9066703" y="-1445355"/>
            <a:ext cx="1679945" cy="4570651"/>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216282" y="3288089"/>
            <a:ext cx="7722577" cy="1200329"/>
          </a:xfrm>
          <a:prstGeom prst="rect">
            <a:avLst/>
          </a:prstGeom>
        </p:spPr>
        <p:txBody>
          <a:bodyPr wrap="square">
            <a:spAutoFit/>
          </a:bodyPr>
          <a:lstStyle/>
          <a:p>
            <a:pPr algn="ctr"/>
            <a:r>
              <a:rPr lang="kk-KZ" sz="3600" b="1" spc="110" dirty="0" smtClean="0">
                <a:solidFill>
                  <a:srgbClr val="002060"/>
                </a:solidFill>
                <a:latin typeface="Arial" panose="020B0604020202020204" pitchFamily="34" charset="0"/>
                <a:cs typeface="Arial" panose="020B0604020202020204" pitchFamily="34" charset="0"/>
              </a:rPr>
              <a:t>2024-2025 ОҚУ ЖЫЛЫН АЯҚТАУ ТУРАЛЫ</a:t>
            </a:r>
            <a:endParaRPr lang="kk-KZ" sz="3600" b="1" spc="11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66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9"/>
          <p:cNvSpPr/>
          <p:nvPr/>
        </p:nvSpPr>
        <p:spPr>
          <a:xfrm>
            <a:off x="6721391" y="1642623"/>
            <a:ext cx="4399032" cy="1017178"/>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1155888" y="1639419"/>
            <a:ext cx="4404906" cy="1003172"/>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flipV="1">
            <a:off x="2019300" y="847725"/>
            <a:ext cx="9944100" cy="9525"/>
          </a:xfrm>
          <a:prstGeom prst="line">
            <a:avLst/>
          </a:prstGeom>
          <a:ln w="38100">
            <a:solidFill>
              <a:srgbClr val="058EEC"/>
            </a:solidFill>
          </a:ln>
        </p:spPr>
        <p:style>
          <a:lnRef idx="1">
            <a:schemeClr val="accent1"/>
          </a:lnRef>
          <a:fillRef idx="0">
            <a:schemeClr val="accent1"/>
          </a:fillRef>
          <a:effectRef idx="0">
            <a:schemeClr val="accent1"/>
          </a:effectRef>
          <a:fontRef idx="minor">
            <a:schemeClr val="tx1"/>
          </a:fontRef>
        </p:style>
      </p:cxnSp>
      <p:pic>
        <p:nvPicPr>
          <p:cNvPr id="2050"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247212" y="-1225459"/>
            <a:ext cx="1556797" cy="4029529"/>
          </a:xfrm>
          <a:prstGeom prst="rect">
            <a:avLst/>
          </a:prstGeom>
          <a:noFill/>
          <a:extLst>
            <a:ext uri="{909E8E84-426E-40DD-AFC4-6F175D3DCCD1}">
              <a14:hiddenFill xmlns:a14="http://schemas.microsoft.com/office/drawing/2010/main">
                <a:solidFill>
                  <a:srgbClr val="FFFFFF"/>
                </a:solidFill>
              </a14:hiddenFill>
            </a:ext>
          </a:extLst>
        </p:spPr>
      </p:pic>
      <p:sp>
        <p:nvSpPr>
          <p:cNvPr id="31" name="Номер слайда 30"/>
          <p:cNvSpPr>
            <a:spLocks noGrp="1"/>
          </p:cNvSpPr>
          <p:nvPr>
            <p:ph type="sldNum" sz="quarter" idx="12"/>
          </p:nvPr>
        </p:nvSpPr>
        <p:spPr>
          <a:xfrm>
            <a:off x="11963400" y="6492875"/>
            <a:ext cx="228600" cy="365125"/>
          </a:xfrm>
        </p:spPr>
        <p:txBody>
          <a:bodyPr/>
          <a:lstStyle/>
          <a:p>
            <a:fld id="{F27F56B3-D867-4247-9738-902390D54D2C}" type="slidenum">
              <a:rPr lang="ru-RU" smtClean="0"/>
              <a:pPr/>
              <a:t>2</a:t>
            </a:fld>
            <a:endParaRPr lang="ru-RU" dirty="0"/>
          </a:p>
        </p:txBody>
      </p:sp>
      <p:sp>
        <p:nvSpPr>
          <p:cNvPr id="2056" name="AutoShape 8" descr="Видеонаблюдение Видеонаблюдение Беспроводная камера видеонаблюдения,  веб-камера, угол, электроника, транспортное средство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Shape 10255"/>
          <p:cNvSpPr/>
          <p:nvPr/>
        </p:nvSpPr>
        <p:spPr>
          <a:xfrm>
            <a:off x="2173673" y="231102"/>
            <a:ext cx="9095437" cy="438551"/>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2024-2025 ОҚУ ЖЫЛЫН АЯҚТАУ</a:t>
            </a:r>
            <a:endParaRPr lang="ru-RU" sz="2400" b="1" dirty="0">
              <a:solidFill>
                <a:srgbClr val="002060"/>
              </a:solidFill>
              <a:latin typeface="Arial" panose="020B0604020202020204" pitchFamily="34" charset="0"/>
              <a:cs typeface="Arial" panose="020B0604020202020204" pitchFamily="34" charset="0"/>
            </a:endParaRPr>
          </a:p>
        </p:txBody>
      </p:sp>
      <p:sp>
        <p:nvSpPr>
          <p:cNvPr id="6" name="Прямоугольник 5"/>
          <p:cNvSpPr/>
          <p:nvPr/>
        </p:nvSpPr>
        <p:spPr>
          <a:xfrm>
            <a:off x="307975" y="1322160"/>
            <a:ext cx="2963119" cy="3293209"/>
          </a:xfrm>
          <a:prstGeom prst="rect">
            <a:avLst/>
          </a:prstGeom>
        </p:spPr>
        <p:txBody>
          <a:bodyPr wrap="square">
            <a:spAutoFit/>
          </a:bodyPr>
          <a:lstStyle/>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chemeClr val="accent1">
                  <a:lumMod val="50000"/>
                </a:schemeClr>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p:txBody>
      </p:sp>
      <p:sp>
        <p:nvSpPr>
          <p:cNvPr id="24" name="Прямоугольник 23"/>
          <p:cNvSpPr/>
          <p:nvPr/>
        </p:nvSpPr>
        <p:spPr>
          <a:xfrm>
            <a:off x="2192357" y="1019104"/>
            <a:ext cx="8482988" cy="461665"/>
          </a:xfrm>
          <a:prstGeom prst="rect">
            <a:avLst/>
          </a:prstGeom>
        </p:spPr>
        <p:txBody>
          <a:bodyPr wrap="square">
            <a:spAutoFit/>
          </a:bodyPr>
          <a:lstStyle/>
          <a:p>
            <a:pPr algn="ctr"/>
            <a:r>
              <a:rPr lang="ru-RU" sz="2400" b="1" dirty="0">
                <a:solidFill>
                  <a:srgbClr val="002060"/>
                </a:solidFill>
                <a:latin typeface="Arial" panose="020B0604020202020204" pitchFamily="34" charset="0"/>
                <a:ea typeface="Times New Roman" panose="02020603050405020304" pitchFamily="18" charset="0"/>
              </a:rPr>
              <a:t>9, </a:t>
            </a:r>
            <a:r>
              <a:rPr lang="ru-RU" sz="2400" b="1" dirty="0" smtClean="0">
                <a:solidFill>
                  <a:srgbClr val="002060"/>
                </a:solidFill>
                <a:latin typeface="Arial" panose="020B0604020202020204" pitchFamily="34" charset="0"/>
                <a:ea typeface="Times New Roman" panose="02020603050405020304" pitchFamily="18" charset="0"/>
              </a:rPr>
              <a:t>11- </a:t>
            </a:r>
            <a:r>
              <a:rPr lang="ru-RU" sz="2400" b="1" dirty="0" err="1" smtClean="0">
                <a:solidFill>
                  <a:srgbClr val="002060"/>
                </a:solidFill>
                <a:latin typeface="Arial" panose="020B0604020202020204" pitchFamily="34" charset="0"/>
                <a:ea typeface="Times New Roman" panose="02020603050405020304" pitchFamily="18" charset="0"/>
              </a:rPr>
              <a:t>сыныптардың</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қорытынды</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бітіру</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емтихандары</a:t>
            </a:r>
            <a:r>
              <a:rPr lang="ru-RU" sz="2400" b="1" dirty="0" smtClean="0">
                <a:solidFill>
                  <a:srgbClr val="002060"/>
                </a:solidFill>
                <a:latin typeface="Arial" panose="020B0604020202020204" pitchFamily="34" charset="0"/>
                <a:ea typeface="Times New Roman" panose="02020603050405020304" pitchFamily="18" charset="0"/>
              </a:rPr>
              <a:t> </a:t>
            </a:r>
            <a:endParaRPr lang="ru-RU" sz="2400" b="1" dirty="0">
              <a:solidFill>
                <a:srgbClr val="002060"/>
              </a:solidFill>
              <a:latin typeface="Arial" panose="020B0604020202020204" pitchFamily="34" charset="0"/>
              <a:ea typeface="Times New Roman" panose="02020603050405020304" pitchFamily="18" charset="0"/>
            </a:endParaRPr>
          </a:p>
        </p:txBody>
      </p:sp>
      <p:sp>
        <p:nvSpPr>
          <p:cNvPr id="30" name="Прямоугольник 29"/>
          <p:cNvSpPr/>
          <p:nvPr/>
        </p:nvSpPr>
        <p:spPr>
          <a:xfrm>
            <a:off x="900882" y="1621779"/>
            <a:ext cx="4810188" cy="4678204"/>
          </a:xfrm>
          <a:prstGeom prst="rect">
            <a:avLst/>
          </a:prstGeom>
        </p:spPr>
        <p:txBody>
          <a:bodyPr wrap="square">
            <a:spAutoFit/>
          </a:bodyPr>
          <a:lstStyle/>
          <a:p>
            <a:pPr algn="ctr"/>
            <a:r>
              <a:rPr lang="ru-RU" sz="2800" b="1" dirty="0" smtClean="0">
                <a:solidFill>
                  <a:srgbClr val="002060"/>
                </a:solidFill>
                <a:latin typeface="Arial" panose="020B0604020202020204" pitchFamily="34" charset="0"/>
                <a:ea typeface="Times New Roman" panose="02020603050405020304" pitchFamily="18" charset="0"/>
              </a:rPr>
              <a:t>9-сынып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24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kk-KZ" sz="1000" b="1" dirty="0" smtClean="0">
              <a:solidFill>
                <a:srgbClr val="002060"/>
              </a:solidFill>
              <a:latin typeface="Arial" panose="020B0604020202020204" pitchFamily="34" charset="0"/>
              <a:ea typeface="Times New Roman" panose="02020603050405020304" pitchFamily="18" charset="0"/>
            </a:endParaRPr>
          </a:p>
          <a:p>
            <a:pPr algn="ctr"/>
            <a:endParaRPr lang="kk-KZ" b="1" dirty="0" smtClean="0">
              <a:solidFill>
                <a:srgbClr val="002060"/>
              </a:solidFill>
              <a:latin typeface="Arial" panose="020B0604020202020204" pitchFamily="34" charset="0"/>
              <a:ea typeface="Times New Roman" panose="02020603050405020304" pitchFamily="18" charset="0"/>
            </a:endParaRPr>
          </a:p>
          <a:p>
            <a:pPr algn="ctr"/>
            <a:r>
              <a:rPr lang="kk-KZ" b="1" dirty="0" smtClean="0">
                <a:solidFill>
                  <a:srgbClr val="002060"/>
                </a:solidFill>
                <a:latin typeface="Arial" panose="020B0604020202020204" pitchFamily="34" charset="0"/>
                <a:ea typeface="Times New Roman" panose="02020603050405020304" pitchFamily="18" charset="0"/>
              </a:rPr>
              <a:t>Қорытынды </a:t>
            </a:r>
            <a:r>
              <a:rPr lang="kk-KZ" b="1" dirty="0">
                <a:solidFill>
                  <a:srgbClr val="002060"/>
                </a:solidFill>
                <a:latin typeface="Arial" panose="020B0604020202020204" pitchFamily="34" charset="0"/>
                <a:ea typeface="Times New Roman" panose="02020603050405020304" pitchFamily="18" charset="0"/>
              </a:rPr>
              <a:t>бітіру емтихандары </a:t>
            </a:r>
          </a:p>
          <a:p>
            <a:pPr algn="ctr"/>
            <a:r>
              <a:rPr lang="ru-RU" sz="2000" b="1" dirty="0" smtClean="0">
                <a:solidFill>
                  <a:srgbClr val="C00000"/>
                </a:solidFill>
                <a:latin typeface="Arial" panose="020B0604020202020204" pitchFamily="34" charset="0"/>
                <a:ea typeface="Times New Roman" panose="02020603050405020304" pitchFamily="18" charset="0"/>
              </a:rPr>
              <a:t>2025 </a:t>
            </a:r>
            <a:r>
              <a:rPr lang="ru-RU" sz="2000" b="1" dirty="0" err="1" smtClean="0">
                <a:solidFill>
                  <a:srgbClr val="C00000"/>
                </a:solidFill>
                <a:latin typeface="Arial" panose="020B0604020202020204" pitchFamily="34" charset="0"/>
                <a:ea typeface="Times New Roman" panose="02020603050405020304" pitchFamily="18" charset="0"/>
              </a:rPr>
              <a:t>жылғы</a:t>
            </a:r>
            <a:r>
              <a:rPr lang="ru-RU" sz="2000" b="1" dirty="0" smtClean="0">
                <a:solidFill>
                  <a:srgbClr val="C00000"/>
                </a:solidFill>
                <a:latin typeface="Arial" panose="020B0604020202020204" pitchFamily="34" charset="0"/>
                <a:ea typeface="Times New Roman" panose="02020603050405020304" pitchFamily="18" charset="0"/>
              </a:rPr>
              <a:t> 29 </a:t>
            </a:r>
            <a:r>
              <a:rPr lang="ru-RU" sz="2000" b="1" dirty="0" err="1" smtClean="0">
                <a:solidFill>
                  <a:srgbClr val="C00000"/>
                </a:solidFill>
                <a:latin typeface="Arial" panose="020B0604020202020204" pitchFamily="34" charset="0"/>
                <a:ea typeface="Times New Roman" panose="02020603050405020304" pitchFamily="18" charset="0"/>
              </a:rPr>
              <a:t>мамыр</a:t>
            </a:r>
            <a:r>
              <a:rPr lang="ru-RU" sz="2000" b="1" dirty="0">
                <a:solidFill>
                  <a:srgbClr val="C00000"/>
                </a:solidFill>
                <a:latin typeface="Arial" panose="020B0604020202020204" pitchFamily="34" charset="0"/>
                <a:ea typeface="Times New Roman" panose="02020603050405020304" pitchFamily="18" charset="0"/>
              </a:rPr>
              <a:t>-</a:t>
            </a:r>
            <a:r>
              <a:rPr lang="ru-RU" sz="2000" b="1" dirty="0" smtClean="0">
                <a:solidFill>
                  <a:srgbClr val="C00000"/>
                </a:solidFill>
                <a:latin typeface="Arial" panose="020B0604020202020204" pitchFamily="34" charset="0"/>
                <a:ea typeface="Times New Roman" panose="02020603050405020304" pitchFamily="18" charset="0"/>
              </a:rPr>
              <a:t> 10 </a:t>
            </a:r>
            <a:r>
              <a:rPr lang="ru-RU" sz="2000" b="1" dirty="0" err="1" smtClean="0">
                <a:solidFill>
                  <a:srgbClr val="C00000"/>
                </a:solidFill>
                <a:latin typeface="Arial" panose="020B0604020202020204" pitchFamily="34" charset="0"/>
                <a:ea typeface="Times New Roman" panose="02020603050405020304" pitchFamily="18" charset="0"/>
              </a:rPr>
              <a:t>маусым</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a:solidFill>
                  <a:srgbClr val="002060"/>
                </a:solidFill>
                <a:latin typeface="Arial" panose="020B0604020202020204" pitchFamily="34" charset="0"/>
                <a:ea typeface="Times New Roman" panose="02020603050405020304" pitchFamily="18" charset="0"/>
              </a:rPr>
              <a:t>м</a:t>
            </a:r>
            <a:r>
              <a:rPr lang="ru-RU" sz="2000" u="sng" dirty="0" smtClean="0">
                <a:solidFill>
                  <a:srgbClr val="002060"/>
                </a:solidFill>
                <a:latin typeface="Arial" panose="020B0604020202020204" pitchFamily="34" charset="0"/>
                <a:ea typeface="Times New Roman" panose="02020603050405020304" pitchFamily="18" charset="0"/>
              </a:rPr>
              <a:t>атематика(алгебра)</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a:solidFill>
                  <a:srgbClr val="002060"/>
                </a:solidFill>
                <a:latin typeface="Arial" panose="020B0604020202020204" pitchFamily="34" charset="0"/>
                <a:ea typeface="Times New Roman" panose="02020603050405020304" pitchFamily="18" charset="0"/>
              </a:rPr>
              <a:t>- </a:t>
            </a:r>
            <a:r>
              <a:rPr lang="ru-RU" sz="2000" b="1" dirty="0">
                <a:solidFill>
                  <a:srgbClr val="002060"/>
                </a:solidFill>
                <a:latin typeface="Arial" panose="020B0604020202020204" pitchFamily="34" charset="0"/>
                <a:ea typeface="Times New Roman" panose="02020603050405020304" pitchFamily="18" charset="0"/>
              </a:rPr>
              <a:t>29 </a:t>
            </a:r>
            <a:r>
              <a:rPr lang="ru-RU" sz="2000" b="1" dirty="0" err="1">
                <a:solidFill>
                  <a:srgbClr val="002060"/>
                </a:solidFill>
                <a:latin typeface="Arial" panose="020B0604020202020204" pitchFamily="34" charset="0"/>
                <a:ea typeface="Times New Roman" panose="02020603050405020304" pitchFamily="18" charset="0"/>
              </a:rPr>
              <a:t>мамыр</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err="1" smtClean="0">
                <a:solidFill>
                  <a:srgbClr val="002060"/>
                </a:solidFill>
                <a:latin typeface="Arial" panose="020B0604020202020204" pitchFamily="34" charset="0"/>
                <a:ea typeface="Times New Roman" panose="02020603050405020304" pitchFamily="18" charset="0"/>
              </a:rPr>
              <a:t>оқыту</a:t>
            </a:r>
            <a:r>
              <a:rPr lang="ru-RU" sz="2000" u="sng" dirty="0" smtClean="0">
                <a:solidFill>
                  <a:srgbClr val="002060"/>
                </a:solidFill>
                <a:latin typeface="Arial" panose="020B0604020202020204" pitchFamily="34" charset="0"/>
                <a:ea typeface="Times New Roman" panose="02020603050405020304" pitchFamily="18" charset="0"/>
              </a:rPr>
              <a:t> </a:t>
            </a:r>
            <a:r>
              <a:rPr lang="ru-RU" sz="2000" u="sng" dirty="0" err="1" smtClean="0">
                <a:solidFill>
                  <a:srgbClr val="002060"/>
                </a:solidFill>
                <a:latin typeface="Arial" panose="020B0604020202020204" pitchFamily="34" charset="0"/>
                <a:ea typeface="Times New Roman" panose="02020603050405020304" pitchFamily="18" charset="0"/>
              </a:rPr>
              <a:t>тілі</a:t>
            </a:r>
            <a:r>
              <a:rPr lang="ru-RU" sz="2000" u="sng" dirty="0" smtClean="0">
                <a:solidFill>
                  <a:srgbClr val="002060"/>
                </a:solidFill>
                <a:latin typeface="Arial" panose="020B0604020202020204" pitchFamily="34" charset="0"/>
                <a:ea typeface="Times New Roman" panose="02020603050405020304" pitchFamily="18" charset="0"/>
              </a:rPr>
              <a:t> </a:t>
            </a:r>
            <a:r>
              <a:rPr lang="ru-RU" sz="2000" i="1" dirty="0">
                <a:solidFill>
                  <a:srgbClr val="002060"/>
                </a:solidFill>
                <a:latin typeface="Arial" panose="020B0604020202020204" pitchFamily="34" charset="0"/>
                <a:ea typeface="Times New Roman" panose="02020603050405020304" pitchFamily="18" charset="0"/>
              </a:rPr>
              <a:t>(</a:t>
            </a:r>
            <a:r>
              <a:rPr lang="ru-RU" sz="2000" i="1" dirty="0" err="1">
                <a:solidFill>
                  <a:srgbClr val="002060"/>
                </a:solidFill>
                <a:latin typeface="Arial" panose="020B0604020202020204" pitchFamily="34" charset="0"/>
                <a:ea typeface="Times New Roman" panose="02020603050405020304" pitchFamily="18" charset="0"/>
              </a:rPr>
              <a:t>қазақ</a:t>
            </a:r>
            <a:r>
              <a:rPr lang="ru-RU" sz="2000" i="1" dirty="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a:t>
            </a:r>
            <a:r>
              <a:rPr lang="ru-RU" sz="2000" i="1" dirty="0" smtClean="0">
                <a:solidFill>
                  <a:srgbClr val="002060"/>
                </a:solidFill>
                <a:latin typeface="Arial" panose="020B0604020202020204" pitchFamily="34" charset="0"/>
                <a:ea typeface="Times New Roman" panose="02020603050405020304" pitchFamily="18" charset="0"/>
              </a:rPr>
              <a:t>-</a:t>
            </a:r>
            <a:r>
              <a:rPr lang="ru-RU" sz="2000" b="1" dirty="0" smtClean="0">
                <a:solidFill>
                  <a:srgbClr val="002060"/>
                </a:solidFill>
                <a:latin typeface="Arial" panose="020B0604020202020204" pitchFamily="34" charset="0"/>
                <a:ea typeface="Times New Roman" panose="02020603050405020304" pitchFamily="18" charset="0"/>
              </a:rPr>
              <a:t>2 </a:t>
            </a:r>
            <a:r>
              <a:rPr lang="ru-RU" sz="2000" b="1" dirty="0" err="1">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err="1">
                <a:solidFill>
                  <a:srgbClr val="002060"/>
                </a:solidFill>
                <a:latin typeface="Arial" panose="020B0604020202020204" pitchFamily="34" charset="0"/>
                <a:ea typeface="Times New Roman" panose="02020603050405020304" pitchFamily="18" charset="0"/>
              </a:rPr>
              <a:t>таңдау</a:t>
            </a:r>
            <a:r>
              <a:rPr lang="ru-RU" sz="2000" u="sng" dirty="0">
                <a:solidFill>
                  <a:srgbClr val="002060"/>
                </a:solidFill>
                <a:latin typeface="Arial" panose="020B0604020202020204" pitchFamily="34" charset="0"/>
                <a:ea typeface="Times New Roman" panose="02020603050405020304" pitchFamily="18" charset="0"/>
              </a:rPr>
              <a:t> </a:t>
            </a:r>
            <a:r>
              <a:rPr lang="ru-RU" sz="2000" u="sng" dirty="0" err="1">
                <a:solidFill>
                  <a:srgbClr val="002060"/>
                </a:solidFill>
                <a:latin typeface="Arial" panose="020B0604020202020204" pitchFamily="34" charset="0"/>
                <a:ea typeface="Times New Roman" panose="02020603050405020304" pitchFamily="18" charset="0"/>
              </a:rPr>
              <a:t>пәні</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Қаз</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тарихы</a:t>
            </a:r>
            <a:r>
              <a:rPr lang="ru-RU" sz="2000" dirty="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дүниежүзі</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тарихы</a:t>
            </a:r>
            <a:r>
              <a:rPr lang="ru-RU" sz="2000" dirty="0">
                <a:solidFill>
                  <a:srgbClr val="002060"/>
                </a:solidFill>
                <a:latin typeface="Arial" panose="020B0604020202020204" pitchFamily="34" charset="0"/>
                <a:ea typeface="Times New Roman" panose="02020603050405020304" pitchFamily="18" charset="0"/>
              </a:rPr>
              <a:t>, физика, химия, биология, география, геометрия, информатика, </a:t>
            </a:r>
            <a:r>
              <a:rPr lang="ru-RU" sz="2000" dirty="0" err="1">
                <a:solidFill>
                  <a:srgbClr val="002060"/>
                </a:solidFill>
                <a:latin typeface="Arial" panose="020B0604020202020204" pitchFamily="34" charset="0"/>
                <a:ea typeface="Times New Roman" panose="02020603050405020304" pitchFamily="18" charset="0"/>
              </a:rPr>
              <a:t>шет</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әдебиет</a:t>
            </a:r>
            <a:r>
              <a:rPr lang="ru-RU" sz="2000" dirty="0">
                <a:solidFill>
                  <a:srgbClr val="002060"/>
                </a:solidFill>
                <a:latin typeface="Arial" panose="020B0604020202020204" pitchFamily="34" charset="0"/>
                <a:ea typeface="Times New Roman" panose="02020603050405020304" pitchFamily="18" charset="0"/>
              </a:rPr>
              <a:t>) – </a:t>
            </a:r>
          </a:p>
          <a:p>
            <a:r>
              <a:rPr lang="ru-RU" sz="2000" b="1" dirty="0" smtClean="0">
                <a:solidFill>
                  <a:srgbClr val="002060"/>
                </a:solidFill>
                <a:latin typeface="Arial" panose="020B0604020202020204" pitchFamily="34" charset="0"/>
                <a:ea typeface="Times New Roman" panose="02020603050405020304" pitchFamily="18" charset="0"/>
              </a:rPr>
              <a:t>                              5 </a:t>
            </a:r>
            <a:r>
              <a:rPr lang="ru-RU" sz="2000" b="1" dirty="0" err="1">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i="1" dirty="0" smtClean="0">
                <a:solidFill>
                  <a:srgbClr val="002060"/>
                </a:solidFill>
                <a:latin typeface="Arial" panose="020B0604020202020204" pitchFamily="34" charset="0"/>
                <a:ea typeface="Times New Roman" panose="02020603050405020304" pitchFamily="18" charset="0"/>
              </a:rPr>
              <a:t> </a:t>
            </a:r>
            <a:r>
              <a:rPr lang="ru-RU" sz="2000" i="1" u="sng" dirty="0" err="1" smtClean="0">
                <a:solidFill>
                  <a:srgbClr val="002060"/>
                </a:solidFill>
                <a:latin typeface="Arial" panose="020B0604020202020204" pitchFamily="34" charset="0"/>
                <a:ea typeface="Times New Roman" panose="02020603050405020304" pitchFamily="18" charset="0"/>
              </a:rPr>
              <a:t>орыс</a:t>
            </a:r>
            <a:r>
              <a:rPr lang="ru-RU" sz="2000" i="1" u="sng" dirty="0" smtClean="0">
                <a:solidFill>
                  <a:srgbClr val="002060"/>
                </a:solidFill>
                <a:latin typeface="Arial" panose="020B0604020202020204" pitchFamily="34" charset="0"/>
                <a:ea typeface="Times New Roman" panose="02020603050405020304" pitchFamily="18" charset="0"/>
              </a:rPr>
              <a:t> </a:t>
            </a:r>
            <a:r>
              <a:rPr lang="ru-RU" sz="2000" i="1" u="sng" dirty="0" err="1" smtClean="0">
                <a:solidFill>
                  <a:srgbClr val="002060"/>
                </a:solidFill>
                <a:latin typeface="Arial" panose="020B0604020202020204" pitchFamily="34" charset="0"/>
                <a:ea typeface="Times New Roman" panose="02020603050405020304" pitchFamily="18" charset="0"/>
              </a:rPr>
              <a:t>тілі</a:t>
            </a:r>
            <a:r>
              <a:rPr lang="ru-RU" sz="2000" i="1" u="sng" dirty="0" smtClean="0">
                <a:solidFill>
                  <a:srgbClr val="002060"/>
                </a:solidFill>
                <a:latin typeface="Arial" panose="020B0604020202020204" pitchFamily="34" charset="0"/>
                <a:ea typeface="Times New Roman" panose="02020603050405020304" pitchFamily="18" charset="0"/>
              </a:rPr>
              <a:t> мен </a:t>
            </a:r>
            <a:r>
              <a:rPr lang="ru-RU" sz="2000" i="1" u="sng" dirty="0" err="1" smtClean="0">
                <a:solidFill>
                  <a:srgbClr val="002060"/>
                </a:solidFill>
                <a:latin typeface="Arial" panose="020B0604020202020204" pitchFamily="34" charset="0"/>
                <a:ea typeface="Times New Roman" panose="02020603050405020304" pitchFamily="18" charset="0"/>
              </a:rPr>
              <a:t>әдебиеті</a:t>
            </a:r>
            <a:r>
              <a:rPr lang="ru-RU" sz="2000" i="1" u="sng" dirty="0" smtClean="0">
                <a:solidFill>
                  <a:srgbClr val="002060"/>
                </a:solidFill>
                <a:latin typeface="Arial" panose="020B0604020202020204" pitchFamily="34" charset="0"/>
                <a:ea typeface="Times New Roman" panose="02020603050405020304" pitchFamily="18" charset="0"/>
              </a:rPr>
              <a:t> </a:t>
            </a:r>
            <a:r>
              <a:rPr lang="ru-RU" sz="2000" b="1" i="1" dirty="0" smtClean="0">
                <a:solidFill>
                  <a:srgbClr val="002060"/>
                </a:solidFill>
                <a:latin typeface="Arial" panose="020B0604020202020204" pitchFamily="34" charset="0"/>
                <a:ea typeface="Times New Roman" panose="02020603050405020304" pitchFamily="18" charset="0"/>
              </a:rPr>
              <a:t>–</a:t>
            </a:r>
          </a:p>
          <a:p>
            <a:r>
              <a:rPr lang="ru-RU" sz="2000" b="1" dirty="0" smtClean="0">
                <a:solidFill>
                  <a:srgbClr val="002060"/>
                </a:solidFill>
                <a:latin typeface="Arial" panose="020B0604020202020204" pitchFamily="34" charset="0"/>
                <a:ea typeface="Times New Roman" panose="02020603050405020304" pitchFamily="18" charset="0"/>
              </a:rPr>
              <a:t>                                         </a:t>
            </a:r>
            <a:r>
              <a:rPr lang="ru-RU" sz="2000" b="1" i="1" dirty="0" smtClean="0">
                <a:solidFill>
                  <a:srgbClr val="002060"/>
                </a:solidFill>
                <a:latin typeface="Arial" panose="020B0604020202020204" pitchFamily="34" charset="0"/>
                <a:ea typeface="Times New Roman" panose="02020603050405020304" pitchFamily="18" charset="0"/>
              </a:rPr>
              <a:t>10 </a:t>
            </a:r>
            <a:r>
              <a:rPr lang="ru-RU" sz="2000" b="1" i="1" dirty="0" err="1" smtClean="0">
                <a:solidFill>
                  <a:srgbClr val="002060"/>
                </a:solidFill>
                <a:latin typeface="Arial" panose="020B0604020202020204" pitchFamily="34" charset="0"/>
                <a:ea typeface="Times New Roman" panose="02020603050405020304" pitchFamily="18" charset="0"/>
              </a:rPr>
              <a:t>маусым</a:t>
            </a:r>
            <a:endParaRPr lang="ru-RU" sz="2000" b="1" i="1" dirty="0">
              <a:solidFill>
                <a:srgbClr val="002060"/>
              </a:solidFill>
              <a:latin typeface="Arial" panose="020B0604020202020204" pitchFamily="34" charset="0"/>
              <a:ea typeface="Times New Roman" panose="02020603050405020304" pitchFamily="18" charset="0"/>
            </a:endParaRPr>
          </a:p>
        </p:txBody>
      </p:sp>
      <p:sp>
        <p:nvSpPr>
          <p:cNvPr id="35" name="Прямоугольник 34"/>
          <p:cNvSpPr/>
          <p:nvPr/>
        </p:nvSpPr>
        <p:spPr>
          <a:xfrm>
            <a:off x="6114207" y="1645951"/>
            <a:ext cx="5312165" cy="4678204"/>
          </a:xfrm>
          <a:prstGeom prst="rect">
            <a:avLst/>
          </a:prstGeom>
        </p:spPr>
        <p:txBody>
          <a:bodyPr wrap="square">
            <a:spAutoFit/>
          </a:bodyPr>
          <a:lstStyle/>
          <a:p>
            <a:pPr algn="ctr"/>
            <a:r>
              <a:rPr lang="ru-RU" sz="2800" b="1" dirty="0" smtClean="0">
                <a:solidFill>
                  <a:srgbClr val="002060"/>
                </a:solidFill>
                <a:latin typeface="Arial" panose="020B0604020202020204" pitchFamily="34" charset="0"/>
                <a:ea typeface="Times New Roman" panose="02020603050405020304" pitchFamily="18" charset="0"/>
              </a:rPr>
              <a:t>11-сынып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33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000" b="1" dirty="0">
              <a:solidFill>
                <a:srgbClr val="002060"/>
              </a:solidFill>
              <a:latin typeface="Arial" panose="020B0604020202020204" pitchFamily="34" charset="0"/>
              <a:ea typeface="Times New Roman" panose="02020603050405020304" pitchFamily="18" charset="0"/>
            </a:endParaRPr>
          </a:p>
          <a:p>
            <a:pPr algn="ctr"/>
            <a:endParaRPr lang="ru-RU" b="1" dirty="0" smtClean="0">
              <a:solidFill>
                <a:srgbClr val="002060"/>
              </a:solidFill>
              <a:latin typeface="Arial" panose="020B0604020202020204" pitchFamily="34" charset="0"/>
              <a:ea typeface="Times New Roman" panose="02020603050405020304" pitchFamily="18" charset="0"/>
            </a:endParaRPr>
          </a:p>
          <a:p>
            <a:pPr algn="ctr"/>
            <a:r>
              <a:rPr lang="ru-RU" b="1" dirty="0" err="1" smtClean="0">
                <a:solidFill>
                  <a:srgbClr val="002060"/>
                </a:solidFill>
                <a:latin typeface="Arial" panose="020B0604020202020204" pitchFamily="34" charset="0"/>
                <a:ea typeface="Times New Roman" panose="02020603050405020304" pitchFamily="18" charset="0"/>
              </a:rPr>
              <a:t>Мемлекеттік</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бітіру</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емтихандары</a:t>
            </a:r>
            <a:endParaRPr lang="ru-RU" b="1" dirty="0">
              <a:solidFill>
                <a:srgbClr val="002060"/>
              </a:solidFill>
              <a:latin typeface="Arial" panose="020B0604020202020204" pitchFamily="34" charset="0"/>
              <a:ea typeface="Times New Roman" panose="02020603050405020304" pitchFamily="18" charset="0"/>
            </a:endParaRPr>
          </a:p>
          <a:p>
            <a:pPr algn="ctr"/>
            <a:r>
              <a:rPr lang="ru-RU" sz="2000" b="1" dirty="0" smtClean="0">
                <a:solidFill>
                  <a:srgbClr val="C00000"/>
                </a:solidFill>
                <a:latin typeface="Arial" panose="020B0604020202020204" pitchFamily="34" charset="0"/>
                <a:ea typeface="Times New Roman" panose="02020603050405020304" pitchFamily="18" charset="0"/>
              </a:rPr>
              <a:t>2025 </a:t>
            </a:r>
            <a:r>
              <a:rPr lang="ru-RU" sz="2000" b="1" dirty="0" err="1" smtClean="0">
                <a:solidFill>
                  <a:srgbClr val="C00000"/>
                </a:solidFill>
                <a:latin typeface="Arial" panose="020B0604020202020204" pitchFamily="34" charset="0"/>
                <a:ea typeface="Times New Roman" panose="02020603050405020304" pitchFamily="18" charset="0"/>
              </a:rPr>
              <a:t>жылғы</a:t>
            </a:r>
            <a:r>
              <a:rPr lang="ru-RU" sz="2000" b="1" dirty="0" smtClean="0">
                <a:solidFill>
                  <a:srgbClr val="C00000"/>
                </a:solidFill>
                <a:latin typeface="Arial" panose="020B0604020202020204" pitchFamily="34" charset="0"/>
                <a:ea typeface="Times New Roman" panose="02020603050405020304" pitchFamily="18" charset="0"/>
              </a:rPr>
              <a:t> </a:t>
            </a:r>
            <a:r>
              <a:rPr lang="ru-RU" sz="2000" b="1" dirty="0" smtClean="0">
                <a:solidFill>
                  <a:srgbClr val="C00000"/>
                </a:solidFill>
                <a:latin typeface="Arial" panose="020B0604020202020204" pitchFamily="34" charset="0"/>
                <a:ea typeface="Times New Roman" panose="02020603050405020304" pitchFamily="18" charset="0"/>
              </a:rPr>
              <a:t>30 мамыр-16 </a:t>
            </a:r>
            <a:r>
              <a:rPr lang="ru-RU" sz="2000" b="1" dirty="0" err="1" smtClean="0">
                <a:solidFill>
                  <a:srgbClr val="C00000"/>
                </a:solidFill>
                <a:latin typeface="Arial" panose="020B0604020202020204" pitchFamily="34" charset="0"/>
                <a:ea typeface="Times New Roman" panose="02020603050405020304" pitchFamily="18" charset="0"/>
              </a:rPr>
              <a:t>маусым</a:t>
            </a:r>
            <a:r>
              <a:rPr lang="ru-RU" sz="2000" b="1" dirty="0" smtClean="0">
                <a:solidFill>
                  <a:srgbClr val="C00000"/>
                </a:solidFill>
                <a:latin typeface="Arial" panose="020B0604020202020204" pitchFamily="34" charset="0"/>
                <a:ea typeface="Times New Roman" panose="02020603050405020304" pitchFamily="18" charset="0"/>
              </a:rPr>
              <a:t> </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Қазақстан</a:t>
            </a:r>
            <a:r>
              <a:rPr lang="ru-RU" sz="2000" dirty="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ауызша</a:t>
            </a:r>
            <a:r>
              <a:rPr lang="ru-RU" sz="2000" dirty="0" smtClean="0">
                <a:solidFill>
                  <a:srgbClr val="002060"/>
                </a:solidFill>
                <a:latin typeface="Arial" panose="020B0604020202020204" pitchFamily="34" charset="0"/>
                <a:ea typeface="Times New Roman" panose="02020603050405020304" pitchFamily="18" charset="0"/>
              </a:rPr>
              <a:t>) - </a:t>
            </a:r>
            <a:r>
              <a:rPr lang="ru-RU" sz="2000" b="1" i="1" dirty="0" smtClean="0">
                <a:solidFill>
                  <a:srgbClr val="002060"/>
                </a:solidFill>
                <a:latin typeface="Arial" panose="020B0604020202020204" pitchFamily="34" charset="0"/>
                <a:ea typeface="Times New Roman" panose="02020603050405020304" pitchFamily="18" charset="0"/>
              </a:rPr>
              <a:t>30 </a:t>
            </a:r>
            <a:r>
              <a:rPr lang="ru-RU" sz="2000" b="1" i="1" dirty="0" err="1">
                <a:solidFill>
                  <a:srgbClr val="002060"/>
                </a:solidFill>
                <a:latin typeface="Arial" panose="020B0604020202020204" pitchFamily="34" charset="0"/>
                <a:ea typeface="Times New Roman" panose="02020603050405020304" pitchFamily="18" charset="0"/>
              </a:rPr>
              <a:t>мамыр</a:t>
            </a:r>
            <a:endParaRPr lang="ru-RU" sz="2000" dirty="0" smtClean="0">
              <a:solidFill>
                <a:srgbClr val="002060"/>
              </a:solidFill>
              <a:latin typeface="Arial" panose="020B0604020202020204" pitchFamily="34" charset="0"/>
              <a:ea typeface="Times New Roman" panose="02020603050405020304" pitchFamily="18" charset="0"/>
            </a:endParaRPr>
          </a:p>
          <a:p>
            <a:pPr marL="263525" indent="-263525">
              <a:buFont typeface="Wingdings" panose="05000000000000000000" pitchFamily="2" charset="2"/>
              <a:buChar char="§"/>
            </a:pPr>
            <a:r>
              <a:rPr lang="ru-RU" sz="2000" dirty="0" smtClean="0">
                <a:solidFill>
                  <a:srgbClr val="002060"/>
                </a:solidFill>
                <a:latin typeface="Arial" panose="020B0604020202020204" pitchFamily="34" charset="0"/>
                <a:ea typeface="Times New Roman" panose="02020603050405020304" pitchFamily="18" charset="0"/>
              </a:rPr>
              <a:t>алгебра </a:t>
            </a:r>
            <a:r>
              <a:rPr lang="ru-RU" sz="2000" dirty="0" err="1" smtClean="0">
                <a:solidFill>
                  <a:srgbClr val="002060"/>
                </a:solidFill>
                <a:latin typeface="Arial" panose="020B0604020202020204" pitchFamily="34" charset="0"/>
                <a:ea typeface="Times New Roman" panose="02020603050405020304" pitchFamily="18" charset="0"/>
              </a:rPr>
              <a:t>және</a:t>
            </a:r>
            <a:r>
              <a:rPr lang="ru-RU" sz="2000" dirty="0" smtClean="0">
                <a:solidFill>
                  <a:srgbClr val="002060"/>
                </a:solidFill>
                <a:latin typeface="Arial" panose="020B0604020202020204" pitchFamily="34" charset="0"/>
                <a:ea typeface="Times New Roman" panose="02020603050405020304" pitchFamily="18" charset="0"/>
              </a:rPr>
              <a:t> анализ </a:t>
            </a:r>
            <a:r>
              <a:rPr lang="ru-RU" sz="2000" dirty="0" err="1" smtClean="0">
                <a:solidFill>
                  <a:srgbClr val="002060"/>
                </a:solidFill>
                <a:latin typeface="Arial" panose="020B0604020202020204" pitchFamily="34" charset="0"/>
                <a:ea typeface="Times New Roman" panose="02020603050405020304" pitchFamily="18" charset="0"/>
              </a:rPr>
              <a:t>бастамалары</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жазбаша</a:t>
            </a:r>
            <a:r>
              <a:rPr lang="ru-RU" sz="2000" dirty="0" smtClean="0">
                <a:solidFill>
                  <a:srgbClr val="002060"/>
                </a:solidFill>
                <a:latin typeface="Arial" panose="020B0604020202020204" pitchFamily="34" charset="0"/>
                <a:ea typeface="Times New Roman" panose="02020603050405020304" pitchFamily="18" charset="0"/>
              </a:rPr>
              <a:t>) – </a:t>
            </a:r>
            <a:r>
              <a:rPr lang="ru-RU" sz="2000" b="1" dirty="0">
                <a:solidFill>
                  <a:srgbClr val="002060"/>
                </a:solidFill>
                <a:latin typeface="Arial" panose="020B0604020202020204" pitchFamily="34" charset="0"/>
                <a:ea typeface="Times New Roman" panose="02020603050405020304" pitchFamily="18" charset="0"/>
              </a:rPr>
              <a:t>4</a:t>
            </a:r>
            <a:r>
              <a:rPr lang="ru-RU" sz="2000" b="1" dirty="0" smtClean="0">
                <a:solidFill>
                  <a:srgbClr val="002060"/>
                </a:solidFill>
                <a:latin typeface="Arial" panose="020B0604020202020204" pitchFamily="34" charset="0"/>
                <a:ea typeface="Times New Roman" panose="02020603050405020304" pitchFamily="18" charset="0"/>
              </a:rPr>
              <a:t>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қазақ</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a:t>
            </a:r>
            <a:r>
              <a:rPr lang="ru-RU" sz="2000" i="1" dirty="0">
                <a:solidFill>
                  <a:srgbClr val="002060"/>
                </a:solidFill>
                <a:latin typeface="Arial" panose="020B0604020202020204" pitchFamily="34" charset="0"/>
                <a:ea typeface="Times New Roman" panose="02020603050405020304" pitchFamily="18" charset="0"/>
              </a:rPr>
              <a:t>(</a:t>
            </a:r>
            <a:r>
              <a:rPr lang="ru-RU" sz="2000" i="1" dirty="0" err="1">
                <a:solidFill>
                  <a:srgbClr val="002060"/>
                </a:solidFill>
                <a:latin typeface="Arial" panose="020B0604020202020204" pitchFamily="34" charset="0"/>
                <a:ea typeface="Times New Roman" panose="02020603050405020304" pitchFamily="18" charset="0"/>
              </a:rPr>
              <a:t>жазбаша</a:t>
            </a:r>
            <a:r>
              <a:rPr lang="ru-RU" sz="2000" i="1" dirty="0">
                <a:solidFill>
                  <a:srgbClr val="002060"/>
                </a:solidFill>
                <a:latin typeface="Arial" panose="020B0604020202020204" pitchFamily="34" charset="0"/>
                <a:ea typeface="Times New Roman" panose="02020603050405020304" pitchFamily="18" charset="0"/>
              </a:rPr>
              <a:t>) – </a:t>
            </a:r>
            <a:r>
              <a:rPr lang="ru-RU" sz="2000" b="1" dirty="0">
                <a:solidFill>
                  <a:srgbClr val="002060"/>
                </a:solidFill>
                <a:latin typeface="Arial" panose="020B0604020202020204" pitchFamily="34" charset="0"/>
                <a:ea typeface="Times New Roman" panose="02020603050405020304" pitchFamily="18" charset="0"/>
              </a:rPr>
              <a:t>9</a:t>
            </a:r>
            <a:r>
              <a:rPr lang="ru-RU" sz="2000" b="1" dirty="0" smtClean="0">
                <a:solidFill>
                  <a:srgbClr val="002060"/>
                </a:solidFill>
                <a:latin typeface="Arial" panose="020B0604020202020204" pitchFamily="34" charset="0"/>
                <a:ea typeface="Times New Roman" panose="02020603050405020304" pitchFamily="18" charset="0"/>
              </a:rPr>
              <a:t> </a:t>
            </a:r>
            <a:r>
              <a:rPr lang="ru-RU" sz="2000" b="1" dirty="0" err="1">
                <a:solidFill>
                  <a:srgbClr val="002060"/>
                </a:solidFill>
                <a:latin typeface="Arial" panose="020B0604020202020204" pitchFamily="34" charset="0"/>
                <a:ea typeface="Times New Roman" panose="02020603050405020304" pitchFamily="18" charset="0"/>
              </a:rPr>
              <a:t>маусым</a:t>
            </a:r>
            <a:endParaRPr lang="ru-RU" sz="2000" b="1"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таңдау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пәні</a:t>
            </a:r>
            <a:r>
              <a:rPr lang="ru-RU" sz="2000" dirty="0">
                <a:solidFill>
                  <a:srgbClr val="002060"/>
                </a:solidFill>
                <a:latin typeface="Arial" panose="020B0604020202020204" pitchFamily="34" charset="0"/>
                <a:ea typeface="Times New Roman" panose="02020603050405020304" pitchFamily="18" charset="0"/>
              </a:rPr>
              <a:t> (физика, химия, биология, география, геометрия, </a:t>
            </a:r>
            <a:r>
              <a:rPr lang="ru-RU" sz="2000" dirty="0" err="1" smtClean="0">
                <a:solidFill>
                  <a:srgbClr val="002060"/>
                </a:solidFill>
                <a:latin typeface="Arial" panose="020B0604020202020204" pitchFamily="34" charset="0"/>
                <a:ea typeface="Times New Roman" panose="02020603050405020304" pitchFamily="18" charset="0"/>
              </a:rPr>
              <a:t>дүниежүзі</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тарихы</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құқық</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негіздері</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әдебиет</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шет</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информатика) – </a:t>
            </a:r>
            <a:r>
              <a:rPr lang="ru-RU" sz="2000" b="1" dirty="0" smtClean="0">
                <a:solidFill>
                  <a:srgbClr val="002060"/>
                </a:solidFill>
                <a:latin typeface="Arial" panose="020B0604020202020204" pitchFamily="34" charset="0"/>
                <a:ea typeface="Times New Roman" panose="02020603050405020304" pitchFamily="18" charset="0"/>
              </a:rPr>
              <a:t>12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мен </a:t>
            </a:r>
            <a:r>
              <a:rPr lang="ru-RU" sz="2000" i="1" dirty="0" err="1" smtClean="0">
                <a:solidFill>
                  <a:srgbClr val="002060"/>
                </a:solidFill>
                <a:latin typeface="Arial" panose="020B0604020202020204" pitchFamily="34" charset="0"/>
                <a:ea typeface="Times New Roman" panose="02020603050405020304" pitchFamily="18" charset="0"/>
              </a:rPr>
              <a:t>әдебиеті</a:t>
            </a:r>
            <a:r>
              <a:rPr lang="ru-RU" sz="2000" i="1" dirty="0" smtClean="0">
                <a:solidFill>
                  <a:srgbClr val="002060"/>
                </a:solidFill>
                <a:latin typeface="Arial" panose="020B0604020202020204" pitchFamily="34" charset="0"/>
                <a:ea typeface="Times New Roman" panose="02020603050405020304" pitchFamily="18" charset="0"/>
              </a:rPr>
              <a:t> – </a:t>
            </a:r>
            <a:r>
              <a:rPr lang="ru-RU" sz="2000" b="1" i="1" dirty="0" smtClean="0">
                <a:solidFill>
                  <a:srgbClr val="002060"/>
                </a:solidFill>
                <a:latin typeface="Arial" panose="020B0604020202020204" pitchFamily="34" charset="0"/>
                <a:ea typeface="Times New Roman" panose="02020603050405020304" pitchFamily="18" charset="0"/>
              </a:rPr>
              <a:t>16 </a:t>
            </a:r>
            <a:r>
              <a:rPr lang="ru-RU" sz="2000" b="1" i="1" dirty="0" err="1" smtClean="0">
                <a:solidFill>
                  <a:srgbClr val="002060"/>
                </a:solidFill>
                <a:latin typeface="Arial" panose="020B0604020202020204" pitchFamily="34" charset="0"/>
                <a:ea typeface="Times New Roman" panose="02020603050405020304" pitchFamily="18" charset="0"/>
              </a:rPr>
              <a:t>маусым</a:t>
            </a:r>
            <a:endParaRPr lang="ru-RU" sz="2000" b="1" i="1"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0211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 xmlns:a16="http://schemas.microsoft.com/office/drawing/2014/main" id="{DB9E48B4-FE7F-443E-BD76-153E52129D7D}"/>
              </a:ext>
            </a:extLst>
          </p:cNvPr>
          <p:cNvSpPr/>
          <p:nvPr/>
        </p:nvSpPr>
        <p:spPr>
          <a:xfrm>
            <a:off x="0" y="308296"/>
            <a:ext cx="12192000"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solidFill>
                  <a:prstClr val="white"/>
                </a:solidFill>
              </a:rPr>
              <a:t>            </a:t>
            </a:r>
            <a:endParaRPr lang="ru-RU" sz="2000" dirty="0">
              <a:solidFill>
                <a:prstClr val="white"/>
              </a:solidFill>
            </a:endParaRPr>
          </a:p>
        </p:txBody>
      </p: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solidFill>
                  <a:prstClr val="black"/>
                </a:solidFill>
                <a:latin typeface="Arial" panose="020B0604020202020204" pitchFamily="34" charset="0"/>
              </a:rPr>
              <a:t>3</a:t>
            </a:r>
            <a:endParaRPr lang="ru-RU" sz="900" dirty="0">
              <a:solidFill>
                <a:prstClr val="black"/>
              </a:solidFill>
            </a:endParaRPr>
          </a:p>
        </p:txBody>
      </p:sp>
      <p:sp>
        <p:nvSpPr>
          <p:cNvPr id="10" name="Прямоугольник 9"/>
          <p:cNvSpPr/>
          <p:nvPr/>
        </p:nvSpPr>
        <p:spPr>
          <a:xfrm>
            <a:off x="2449902" y="1617379"/>
            <a:ext cx="8514272" cy="1923604"/>
          </a:xfrm>
          <a:prstGeom prst="rect">
            <a:avLst/>
          </a:prstGeom>
        </p:spPr>
        <p:txBody>
          <a:bodyPr wrap="square">
            <a:spAutoFit/>
          </a:bodyPr>
          <a:lstStyle/>
          <a:p>
            <a:pPr algn="just"/>
            <a:r>
              <a:rPr lang="ru-RU" dirty="0" err="1" smtClean="0">
                <a:solidFill>
                  <a:srgbClr val="002060"/>
                </a:solidFill>
                <a:latin typeface="Arial" panose="020B0604020202020204" pitchFamily="34" charset="0"/>
                <a:cs typeface="Arial" panose="020B0604020202020204" pitchFamily="34" charset="0"/>
              </a:rPr>
              <a:t>Қорытынды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аттестаттауға</a:t>
            </a:r>
            <a:r>
              <a:rPr lang="ru-RU" dirty="0" smtClean="0">
                <a:solidFill>
                  <a:srgbClr val="002060"/>
                </a:solidFill>
                <a:latin typeface="Arial" panose="020B0604020202020204" pitchFamily="34" charset="0"/>
                <a:cs typeface="Arial" panose="020B0604020202020204" pitchFamily="34" charset="0"/>
              </a:rPr>
              <a:t> МЖМБС </a:t>
            </a:r>
            <a:r>
              <a:rPr lang="ru-RU" dirty="0" err="1" smtClean="0">
                <a:solidFill>
                  <a:srgbClr val="002060"/>
                </a:solidFill>
                <a:latin typeface="Arial" panose="020B0604020202020204" pitchFamily="34" charset="0"/>
                <a:cs typeface="Arial" panose="020B0604020202020204" pitchFamily="34" charset="0"/>
              </a:rPr>
              <a:t>талаптарына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сәйкес</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үлгілік</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және</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жалпы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беретін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оқу</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бағдарламаларын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меңгерген</a:t>
            </a:r>
            <a:r>
              <a:rPr lang="ru-RU" dirty="0" smtClean="0">
                <a:solidFill>
                  <a:srgbClr val="002060"/>
                </a:solidFill>
                <a:latin typeface="Arial" panose="020B0604020202020204" pitchFamily="34" charset="0"/>
                <a:cs typeface="Arial" panose="020B0604020202020204" pitchFamily="34" charset="0"/>
              </a:rPr>
              <a:t> 9, 11- </a:t>
            </a:r>
            <a:r>
              <a:rPr lang="ru-RU" dirty="0" err="1" smtClean="0">
                <a:solidFill>
                  <a:srgbClr val="002060"/>
                </a:solidFill>
                <a:latin typeface="Arial" panose="020B0604020202020204" pitchFamily="34" charset="0"/>
                <a:cs typeface="Arial" panose="020B0604020202020204" pitchFamily="34" charset="0"/>
              </a:rPr>
              <a:t>сыныптың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алушылары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жіберіледі</a:t>
            </a:r>
            <a:r>
              <a:rPr lang="ru-RU" dirty="0" smtClean="0">
                <a:solidFill>
                  <a:srgbClr val="002060"/>
                </a:solidFill>
                <a:latin typeface="Arial" panose="020B0604020202020204" pitchFamily="34" charset="0"/>
                <a:cs typeface="Arial" panose="020B0604020202020204" pitchFamily="34" charset="0"/>
              </a:rPr>
              <a:t>. (3-тарау, 38-тармақ)</a:t>
            </a:r>
            <a:endParaRPr lang="ru-RU" sz="1100" dirty="0" smtClean="0">
              <a:solidFill>
                <a:srgbClr val="002060"/>
              </a:solidFill>
              <a:latin typeface="Arial" panose="020B0604020202020204" pitchFamily="34" charset="0"/>
              <a:cs typeface="Arial" panose="020B0604020202020204" pitchFamily="34" charset="0"/>
            </a:endParaRPr>
          </a:p>
          <a:p>
            <a:pPr algn="just"/>
            <a:r>
              <a:rPr lang="ru-RU" sz="1100" dirty="0" smtClean="0">
                <a:solidFill>
                  <a:srgbClr val="002060"/>
                </a:solidFill>
                <a:latin typeface="Arial" panose="020B0604020202020204" pitchFamily="34" charset="0"/>
                <a:cs typeface="Arial" panose="020B0604020202020204" pitchFamily="34" charset="0"/>
              </a:rPr>
              <a:t> </a:t>
            </a:r>
          </a:p>
          <a:p>
            <a:pPr algn="just"/>
            <a:r>
              <a:rPr lang="ru-RU" dirty="0" err="1" smtClean="0">
                <a:solidFill>
                  <a:srgbClr val="002060"/>
                </a:solidFill>
                <a:latin typeface="Arial" panose="020B0604020202020204" pitchFamily="34" charset="0"/>
                <a:cs typeface="Arial" panose="020B0604020202020204" pitchFamily="34" charset="0"/>
              </a:rPr>
              <a:t>Негізгі</a:t>
            </a:r>
            <a:r>
              <a:rPr lang="ru-RU" dirty="0" smtClean="0">
                <a:solidFill>
                  <a:srgbClr val="002060"/>
                </a:solidFill>
                <a:latin typeface="Arial" panose="020B0604020202020204" pitchFamily="34" charset="0"/>
                <a:cs typeface="Arial" panose="020B0604020202020204" pitchFamily="34" charset="0"/>
              </a:rPr>
              <a:t> орта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берудің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жалпы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беретін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оқу</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бағдарламаларын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меңгерген</a:t>
            </a:r>
            <a:r>
              <a:rPr lang="ru-RU" dirty="0" smtClean="0">
                <a:solidFill>
                  <a:srgbClr val="002060"/>
                </a:solidFill>
                <a:latin typeface="Arial" panose="020B0604020202020204" pitchFamily="34" charset="0"/>
                <a:cs typeface="Arial" panose="020B0604020202020204" pitchFamily="34" charset="0"/>
              </a:rPr>
              <a:t> 9-сынып </a:t>
            </a:r>
            <a:r>
              <a:rPr lang="ru-RU" dirty="0" err="1" smtClean="0">
                <a:solidFill>
                  <a:srgbClr val="002060"/>
                </a:solidFill>
                <a:latin typeface="Arial" panose="020B0604020202020204" pitchFamily="34" charset="0"/>
                <a:cs typeface="Arial" panose="020B0604020202020204" pitchFamily="34" charset="0"/>
              </a:rPr>
              <a:t>оқушылары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төрт</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пәннен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емтихан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тапсырады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оның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біреуі</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таңдауы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бойынша</a:t>
            </a:r>
            <a:r>
              <a:rPr lang="ru-RU" dirty="0" smtClean="0">
                <a:solidFill>
                  <a:srgbClr val="002060"/>
                </a:solidFill>
                <a:latin typeface="Arial" panose="020B0604020202020204" pitchFamily="34" charset="0"/>
                <a:cs typeface="Arial" panose="020B0604020202020204" pitchFamily="34" charset="0"/>
              </a:rPr>
              <a:t>. (3-тарау, 39-тармақ)</a:t>
            </a:r>
            <a:endParaRPr lang="ru-RU" dirty="0">
              <a:solidFill>
                <a:srgbClr val="002060"/>
              </a:solidFill>
              <a:latin typeface="Arial" panose="020B0604020202020204" pitchFamily="34" charset="0"/>
              <a:cs typeface="Arial" panose="020B0604020202020204" pitchFamily="34" charset="0"/>
            </a:endParaRP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8" y="-838334"/>
            <a:ext cx="983484" cy="2545597"/>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2531055" y="3636335"/>
            <a:ext cx="8238226" cy="2862322"/>
          </a:xfrm>
          <a:prstGeom prst="rect">
            <a:avLst/>
          </a:prstGeom>
        </p:spPr>
        <p:txBody>
          <a:bodyPr wrap="square">
            <a:spAutoFit/>
          </a:bodyPr>
          <a:lstStyle/>
          <a:p>
            <a:pPr algn="just"/>
            <a:endParaRPr lang="ru-RU" sz="1100" dirty="0" smtClean="0">
              <a:solidFill>
                <a:srgbClr val="002060"/>
              </a:solidFill>
              <a:latin typeface="Arial" panose="020B0604020202020204" pitchFamily="34" charset="0"/>
              <a:cs typeface="Arial" panose="020B0604020202020204" pitchFamily="34" charset="0"/>
            </a:endParaRPr>
          </a:p>
          <a:p>
            <a:pPr algn="just"/>
            <a:r>
              <a:rPr lang="ru-RU" dirty="0" smtClean="0">
                <a:solidFill>
                  <a:srgbClr val="002060"/>
                </a:solidFill>
                <a:latin typeface="Arial" panose="020B0604020202020204" pitchFamily="34" charset="0"/>
                <a:cs typeface="Arial" panose="020B0604020202020204" pitchFamily="34" charset="0"/>
              </a:rPr>
              <a:t>5-9-сыныптардағы </a:t>
            </a:r>
            <a:r>
              <a:rPr lang="ru-RU" dirty="0" err="1" smtClean="0">
                <a:solidFill>
                  <a:srgbClr val="002060"/>
                </a:solidFill>
                <a:latin typeface="Arial" panose="020B0604020202020204" pitchFamily="34" charset="0"/>
                <a:cs typeface="Arial" panose="020B0604020202020204" pitchFamily="34" charset="0"/>
              </a:rPr>
              <a:t>оқу</a:t>
            </a:r>
            <a:r>
              <a:rPr lang="ru-RU" dirty="0" smtClean="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кезеңінде</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барлық</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пәндер</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бойынша</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жылдық</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және</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қорытынды</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бағалары</a:t>
            </a:r>
            <a:r>
              <a:rPr lang="ru-RU" dirty="0">
                <a:solidFill>
                  <a:srgbClr val="002060"/>
                </a:solidFill>
                <a:latin typeface="Arial" panose="020B0604020202020204" pitchFamily="34" charset="0"/>
                <a:cs typeface="Arial" panose="020B0604020202020204" pitchFamily="34" charset="0"/>
              </a:rPr>
              <a:t> «5» </a:t>
            </a:r>
            <a:r>
              <a:rPr lang="ru-RU" dirty="0" err="1">
                <a:solidFill>
                  <a:srgbClr val="002060"/>
                </a:solidFill>
                <a:latin typeface="Arial" panose="020B0604020202020204" pitchFamily="34" charset="0"/>
                <a:cs typeface="Arial" panose="020B0604020202020204" pitchFamily="34" charset="0"/>
              </a:rPr>
              <a:t>болған</a:t>
            </a:r>
            <a:r>
              <a:rPr lang="ru-RU" dirty="0">
                <a:solidFill>
                  <a:srgbClr val="002060"/>
                </a:solidFill>
                <a:latin typeface="Arial" panose="020B0604020202020204" pitchFamily="34" charset="0"/>
                <a:cs typeface="Arial" panose="020B0604020202020204" pitchFamily="34" charset="0"/>
              </a:rPr>
              <a:t> 9-сынып </a:t>
            </a:r>
            <a:r>
              <a:rPr lang="ru-RU" dirty="0" err="1">
                <a:solidFill>
                  <a:srgbClr val="002060"/>
                </a:solidFill>
                <a:latin typeface="Arial" panose="020B0604020202020204" pitchFamily="34" charset="0"/>
                <a:cs typeface="Arial" panose="020B0604020202020204" pitchFamily="34" charset="0"/>
              </a:rPr>
              <a:t>білім</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алушыларына</a:t>
            </a:r>
            <a:r>
              <a:rPr lang="ru-RU" dirty="0">
                <a:solidFill>
                  <a:srgbClr val="002060"/>
                </a:solidFill>
                <a:latin typeface="Arial" panose="020B0604020202020204" pitchFamily="34" charset="0"/>
                <a:cs typeface="Arial" panose="020B0604020202020204" pitchFamily="34" charset="0"/>
              </a:rPr>
              <a:t> </a:t>
            </a:r>
            <a:r>
              <a:rPr lang="ru-RU" dirty="0" smtClean="0">
                <a:solidFill>
                  <a:srgbClr val="002060"/>
                </a:solidFill>
                <a:latin typeface="Arial" panose="020B0604020202020204" pitchFamily="34" charset="0"/>
                <a:cs typeface="Arial" panose="020B0604020202020204" pitchFamily="34" charset="0"/>
              </a:rPr>
              <a:t>   №</a:t>
            </a:r>
            <a:r>
              <a:rPr lang="ru-RU" dirty="0">
                <a:solidFill>
                  <a:srgbClr val="002060"/>
                </a:solidFill>
                <a:latin typeface="Arial" panose="020B0604020202020204" pitchFamily="34" charset="0"/>
                <a:cs typeface="Arial" panose="020B0604020202020204" pitchFamily="34" charset="0"/>
              </a:rPr>
              <a:t>39 </a:t>
            </a:r>
            <a:r>
              <a:rPr lang="ru-RU" dirty="0" err="1">
                <a:solidFill>
                  <a:srgbClr val="002060"/>
                </a:solidFill>
                <a:latin typeface="Arial" panose="020B0604020202020204" pitchFamily="34" charset="0"/>
                <a:cs typeface="Arial" panose="020B0604020202020204" pitchFamily="34" charset="0"/>
              </a:rPr>
              <a:t>бұйрықпен</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бекітілген</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нысанға</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сәйкес</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негізгі</a:t>
            </a:r>
            <a:r>
              <a:rPr lang="ru-RU" dirty="0">
                <a:solidFill>
                  <a:srgbClr val="002060"/>
                </a:solidFill>
                <a:latin typeface="Arial" panose="020B0604020202020204" pitchFamily="34" charset="0"/>
                <a:cs typeface="Arial" panose="020B0604020202020204" pitchFamily="34" charset="0"/>
              </a:rPr>
              <a:t> орта </a:t>
            </a:r>
            <a:r>
              <a:rPr lang="ru-RU" dirty="0" err="1">
                <a:solidFill>
                  <a:srgbClr val="002060"/>
                </a:solidFill>
                <a:latin typeface="Arial" panose="020B0604020202020204" pitchFamily="34" charset="0"/>
                <a:cs typeface="Arial" panose="020B0604020202020204" pitchFamily="34" charset="0"/>
              </a:rPr>
              <a:t>білім</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туралы</a:t>
            </a:r>
            <a:r>
              <a:rPr lang="ru-RU" dirty="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үздік</a:t>
            </a:r>
            <a:r>
              <a:rPr lang="ru-RU" dirty="0">
                <a:solidFill>
                  <a:srgbClr val="002060"/>
                </a:solidFill>
                <a:latin typeface="Arial" panose="020B0604020202020204" pitchFamily="34" charset="0"/>
                <a:cs typeface="Arial" panose="020B0604020202020204" pitchFamily="34" charset="0"/>
              </a:rPr>
              <a:t> аттестат </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беріледі</a:t>
            </a:r>
            <a:r>
              <a:rPr lang="ru-RU" dirty="0" smtClean="0">
                <a:solidFill>
                  <a:srgbClr val="002060"/>
                </a:solidFill>
                <a:latin typeface="Arial" panose="020B0604020202020204" pitchFamily="34" charset="0"/>
                <a:cs typeface="Arial" panose="020B0604020202020204" pitchFamily="34" charset="0"/>
              </a:rPr>
              <a:t>.  (3-тарау, 48-тармақ</a:t>
            </a:r>
            <a:r>
              <a:rPr lang="kk-KZ" dirty="0" smtClean="0">
                <a:solidFill>
                  <a:srgbClr val="002060"/>
                </a:solidFill>
                <a:latin typeface="Arial" panose="020B0604020202020204" pitchFamily="34" charset="0"/>
                <a:cs typeface="Arial" panose="020B0604020202020204" pitchFamily="34" charset="0"/>
              </a:rPr>
              <a:t>)</a:t>
            </a:r>
            <a:endParaRPr lang="kk-KZ" sz="1100" dirty="0" smtClean="0">
              <a:solidFill>
                <a:srgbClr val="002060"/>
              </a:solidFill>
              <a:latin typeface="Arial" panose="020B0604020202020204" pitchFamily="34" charset="0"/>
              <a:cs typeface="Arial" panose="020B0604020202020204" pitchFamily="34" charset="0"/>
            </a:endParaRPr>
          </a:p>
          <a:p>
            <a:pPr algn="just"/>
            <a:r>
              <a:rPr lang="kk-KZ" sz="1100" dirty="0" smtClean="0">
                <a:solidFill>
                  <a:srgbClr val="002060"/>
                </a:solidFill>
                <a:latin typeface="Arial" panose="020B0604020202020204" pitchFamily="34" charset="0"/>
                <a:cs typeface="Arial" panose="020B0604020202020204" pitchFamily="34" charset="0"/>
              </a:rPr>
              <a:t>                                                                  </a:t>
            </a:r>
            <a:r>
              <a:rPr lang="kk-KZ" dirty="0" smtClean="0">
                <a:solidFill>
                  <a:srgbClr val="002060"/>
                </a:solidFill>
                <a:latin typeface="Arial" panose="020B0604020202020204" pitchFamily="34" charset="0"/>
                <a:cs typeface="Arial" panose="020B0604020202020204" pitchFamily="34" charset="0"/>
              </a:rPr>
              <a:t>                          </a:t>
            </a:r>
          </a:p>
          <a:p>
            <a:pPr algn="just"/>
            <a:r>
              <a:rPr lang="kk-KZ" dirty="0" smtClean="0">
                <a:solidFill>
                  <a:srgbClr val="002060"/>
                </a:solidFill>
                <a:latin typeface="Arial" panose="020B0604020202020204" pitchFamily="34" charset="0"/>
                <a:cs typeface="Arial" panose="020B0604020202020204" pitchFamily="34" charset="0"/>
              </a:rPr>
              <a:t>9-сыныпта жазбаша жұмыстарды орындауға 2 астрономиялық сағат, математикаға (алгебраға) (жазбаша) 3 астрономиялық сағат (физика-математикаға бағытталған мектептерде 4 астрономиялық сағат) бөлінеді. (3-тарау, 67-тармақ)</a:t>
            </a:r>
            <a:endParaRPr lang="kk-KZ" dirty="0">
              <a:solidFill>
                <a:srgbClr val="002060"/>
              </a:solidFill>
              <a:latin typeface="Arial" panose="020B0604020202020204" pitchFamily="34" charset="0"/>
              <a:cs typeface="Arial" panose="020B0604020202020204" pitchFamily="34" charset="0"/>
            </a:endParaRPr>
          </a:p>
        </p:txBody>
      </p:sp>
      <p:cxnSp>
        <p:nvCxnSpPr>
          <p:cNvPr id="18" name="Прямая соединительная линия 17"/>
          <p:cNvCxnSpPr>
            <a:cxnSpLocks/>
          </p:cNvCxnSpPr>
          <p:nvPr/>
        </p:nvCxnSpPr>
        <p:spPr>
          <a:xfrm flipV="1">
            <a:off x="283779" y="3636335"/>
            <a:ext cx="4809216" cy="2902"/>
          </a:xfrm>
          <a:prstGeom prst="line">
            <a:avLst/>
          </a:prstGeom>
        </p:spPr>
        <p:style>
          <a:lnRef idx="1">
            <a:schemeClr val="accent1"/>
          </a:lnRef>
          <a:fillRef idx="0">
            <a:schemeClr val="accent1"/>
          </a:fillRef>
          <a:effectRef idx="0">
            <a:schemeClr val="accent1"/>
          </a:effectRef>
          <a:fontRef idx="minor">
            <a:schemeClr val="tx1"/>
          </a:fontRef>
        </p:style>
      </p:cxnSp>
      <p:sp>
        <p:nvSpPr>
          <p:cNvPr id="4" name="Штриховая стрелка вправо 3"/>
          <p:cNvSpPr/>
          <p:nvPr/>
        </p:nvSpPr>
        <p:spPr>
          <a:xfrm>
            <a:off x="1147762" y="1807284"/>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9" name="Штриховая стрелка вправо 18"/>
          <p:cNvSpPr/>
          <p:nvPr/>
        </p:nvSpPr>
        <p:spPr>
          <a:xfrm>
            <a:off x="1147762" y="4288186"/>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54904932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 xmlns:a16="http://schemas.microsoft.com/office/drawing/2014/main" id="{DB9E48B4-FE7F-443E-BD76-153E52129D7D}"/>
              </a:ext>
            </a:extLst>
          </p:cNvPr>
          <p:cNvSpPr/>
          <p:nvPr/>
        </p:nvSpPr>
        <p:spPr>
          <a:xfrm>
            <a:off x="0" y="308296"/>
            <a:ext cx="12192000"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solidFill>
                  <a:prstClr val="white"/>
                </a:solidFill>
              </a:rPr>
              <a:t>            </a:t>
            </a:r>
            <a:endParaRPr lang="ru-RU" sz="2000" dirty="0">
              <a:solidFill>
                <a:prstClr val="white"/>
              </a:solidFill>
            </a:endParaRPr>
          </a:p>
        </p:txBody>
      </p: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solidFill>
                  <a:prstClr val="black"/>
                </a:solidFill>
                <a:latin typeface="Arial" panose="020B0604020202020204" pitchFamily="34" charset="0"/>
              </a:rPr>
              <a:t>3</a:t>
            </a:r>
            <a:endParaRPr lang="ru-RU" sz="900" dirty="0">
              <a:solidFill>
                <a:prstClr val="black"/>
              </a:solidFill>
            </a:endParaRPr>
          </a:p>
        </p:txBody>
      </p:sp>
      <p:sp>
        <p:nvSpPr>
          <p:cNvPr id="10" name="Прямоугольник 9"/>
          <p:cNvSpPr/>
          <p:nvPr/>
        </p:nvSpPr>
        <p:spPr>
          <a:xfrm>
            <a:off x="2449902" y="1617379"/>
            <a:ext cx="8514272" cy="4524315"/>
          </a:xfrm>
          <a:prstGeom prst="rect">
            <a:avLst/>
          </a:prstGeom>
        </p:spPr>
        <p:txBody>
          <a:bodyPr wrap="square">
            <a:spAutoFit/>
          </a:bodyPr>
          <a:lstStyle/>
          <a:p>
            <a:pPr algn="just"/>
            <a:r>
              <a:rPr lang="ru-RU" dirty="0" smtClean="0">
                <a:solidFill>
                  <a:srgbClr val="002060"/>
                </a:solidFill>
                <a:latin typeface="Arial" panose="020B0604020202020204" pitchFamily="34" charset="0"/>
                <a:cs typeface="Arial" panose="020B0604020202020204" pitchFamily="34" charset="0"/>
              </a:rPr>
              <a:t>9 </a:t>
            </a:r>
            <a:r>
              <a:rPr lang="ru-RU" dirty="0" err="1" smtClean="0">
                <a:solidFill>
                  <a:srgbClr val="002060"/>
                </a:solidFill>
                <a:latin typeface="Arial" panose="020B0604020202020204" pitchFamily="34" charset="0"/>
                <a:cs typeface="Arial" panose="020B0604020202020204" pitchFamily="34" charset="0"/>
              </a:rPr>
              <a:t>және</a:t>
            </a:r>
            <a:r>
              <a:rPr lang="ru-RU" dirty="0" smtClean="0">
                <a:solidFill>
                  <a:srgbClr val="002060"/>
                </a:solidFill>
                <a:latin typeface="Arial" panose="020B0604020202020204" pitchFamily="34" charset="0"/>
                <a:cs typeface="Arial" panose="020B0604020202020204" pitchFamily="34" charset="0"/>
              </a:rPr>
              <a:t> 11-сыныптардың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алушылары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қорытынды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аттестаттаудан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басқармалары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басшыларының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бұйрықтарымен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республикалық</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мектептердің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білім</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алушылары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Қазақстан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Республикасы</a:t>
            </a:r>
            <a:r>
              <a:rPr lang="ru-RU" dirty="0" smtClean="0">
                <a:solidFill>
                  <a:srgbClr val="002060"/>
                </a:solidFill>
                <a:latin typeface="Arial" panose="020B0604020202020204" pitchFamily="34" charset="0"/>
                <a:cs typeface="Arial" panose="020B0604020202020204" pitchFamily="34" charset="0"/>
              </a:rPr>
              <a:t> </a:t>
            </a:r>
            <a:r>
              <a:rPr lang="ru-RU" dirty="0" err="1">
                <a:solidFill>
                  <a:srgbClr val="002060"/>
                </a:solidFill>
                <a:latin typeface="Arial" panose="020B0604020202020204" pitchFamily="34" charset="0"/>
                <a:cs typeface="Arial" panose="020B0604020202020204" pitchFamily="34" charset="0"/>
              </a:rPr>
              <a:t>О</a:t>
            </a:r>
            <a:r>
              <a:rPr lang="ru-RU" dirty="0" err="1" smtClean="0">
                <a:solidFill>
                  <a:srgbClr val="002060"/>
                </a:solidFill>
                <a:latin typeface="Arial" panose="020B0604020202020204" pitchFamily="34" charset="0"/>
                <a:cs typeface="Arial" panose="020B0604020202020204" pitchFamily="34" charset="0"/>
              </a:rPr>
              <a:t>қу-ағарту</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министрінің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бұйрығымен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мынадай</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жағдайларда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босатылады</a:t>
            </a:r>
            <a:r>
              <a:rPr lang="ru-RU" dirty="0" smtClean="0">
                <a:solidFill>
                  <a:srgbClr val="002060"/>
                </a:solidFill>
                <a:latin typeface="Arial" panose="020B0604020202020204" pitchFamily="34" charset="0"/>
                <a:cs typeface="Arial" panose="020B0604020202020204" pitchFamily="34" charset="0"/>
              </a:rPr>
              <a:t>:</a:t>
            </a:r>
          </a:p>
          <a:p>
            <a:pPr algn="just"/>
            <a:endParaRPr lang="ru-RU" sz="1100" dirty="0" smtClean="0">
              <a:solidFill>
                <a:srgbClr val="002060"/>
              </a:solidFill>
              <a:latin typeface="Arial" panose="020B0604020202020204" pitchFamily="34" charset="0"/>
              <a:cs typeface="Arial" panose="020B0604020202020204" pitchFamily="34" charset="0"/>
            </a:endParaRPr>
          </a:p>
          <a:p>
            <a:pPr algn="just"/>
            <a:r>
              <a:rPr lang="ru-RU" dirty="0" smtClean="0">
                <a:solidFill>
                  <a:srgbClr val="002060"/>
                </a:solidFill>
                <a:latin typeface="Arial" panose="020B0604020202020204" pitchFamily="34" charset="0"/>
                <a:cs typeface="Arial" panose="020B0604020202020204" pitchFamily="34" charset="0"/>
              </a:rPr>
              <a:t>   1)   </a:t>
            </a:r>
            <a:r>
              <a:rPr lang="ru-RU" dirty="0" err="1" smtClean="0">
                <a:solidFill>
                  <a:srgbClr val="002060"/>
                </a:solidFill>
                <a:latin typeface="Arial" panose="020B0604020202020204" pitchFamily="34" charset="0"/>
                <a:cs typeface="Arial" panose="020B0604020202020204" pitchFamily="34" charset="0"/>
              </a:rPr>
              <a:t>денсаулық</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жағдайына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байланысты</a:t>
            </a:r>
            <a:r>
              <a:rPr lang="ru-RU" dirty="0" smtClean="0">
                <a:solidFill>
                  <a:srgbClr val="002060"/>
                </a:solidFill>
                <a:latin typeface="Arial" panose="020B0604020202020204" pitchFamily="34" charset="0"/>
                <a:cs typeface="Arial" panose="020B0604020202020204" pitchFamily="34" charset="0"/>
              </a:rPr>
              <a:t>;</a:t>
            </a:r>
          </a:p>
          <a:p>
            <a:pPr algn="just"/>
            <a:r>
              <a:rPr lang="ru-RU" dirty="0" smtClean="0">
                <a:solidFill>
                  <a:srgbClr val="002060"/>
                </a:solidFill>
                <a:latin typeface="Arial" panose="020B0604020202020204" pitchFamily="34" charset="0"/>
                <a:cs typeface="Arial" panose="020B0604020202020204" pitchFamily="34" charset="0"/>
              </a:rPr>
              <a:t>   </a:t>
            </a:r>
          </a:p>
          <a:p>
            <a:pPr algn="just"/>
            <a:r>
              <a:rPr lang="ru-RU" dirty="0" smtClean="0">
                <a:solidFill>
                  <a:srgbClr val="002060"/>
                </a:solidFill>
                <a:latin typeface="Arial" panose="020B0604020202020204" pitchFamily="34" charset="0"/>
                <a:cs typeface="Arial" panose="020B0604020202020204" pitchFamily="34" charset="0"/>
              </a:rPr>
              <a:t>   2)   </a:t>
            </a:r>
            <a:r>
              <a:rPr lang="ru-RU" dirty="0" err="1" smtClean="0">
                <a:solidFill>
                  <a:srgbClr val="002060"/>
                </a:solidFill>
                <a:latin typeface="Arial" panose="020B0604020202020204" pitchFamily="34" charset="0"/>
                <a:cs typeface="Arial" panose="020B0604020202020204" pitchFamily="34" charset="0"/>
              </a:rPr>
              <a:t>бірінші</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және</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екінші</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топтағы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мүгедектігі</a:t>
            </a:r>
            <a:r>
              <a:rPr lang="ru-RU" dirty="0" smtClean="0">
                <a:solidFill>
                  <a:srgbClr val="002060"/>
                </a:solidFill>
                <a:latin typeface="Arial" panose="020B0604020202020204" pitchFamily="34" charset="0"/>
                <a:cs typeface="Arial" panose="020B0604020202020204" pitchFamily="34" charset="0"/>
              </a:rPr>
              <a:t> бар </a:t>
            </a:r>
            <a:r>
              <a:rPr lang="ru-RU" dirty="0" err="1" smtClean="0">
                <a:solidFill>
                  <a:srgbClr val="002060"/>
                </a:solidFill>
                <a:latin typeface="Arial" panose="020B0604020202020204" pitchFamily="34" charset="0"/>
                <a:cs typeface="Arial" panose="020B0604020202020204" pitchFamily="34" charset="0"/>
              </a:rPr>
              <a:t>адамдар</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оның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ішінде</a:t>
            </a:r>
            <a:r>
              <a:rPr lang="ru-RU" dirty="0" smtClean="0">
                <a:solidFill>
                  <a:srgbClr val="002060"/>
                </a:solidFill>
                <a:latin typeface="Arial" panose="020B0604020202020204" pitchFamily="34" charset="0"/>
                <a:cs typeface="Arial" panose="020B0604020202020204" pitchFamily="34" charset="0"/>
              </a:rPr>
              <a:t> бала   </a:t>
            </a:r>
          </a:p>
          <a:p>
            <a:pPr algn="just"/>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кезінен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мүгедектігі</a:t>
            </a:r>
            <a:r>
              <a:rPr lang="ru-RU" dirty="0" smtClean="0">
                <a:solidFill>
                  <a:srgbClr val="002060"/>
                </a:solidFill>
                <a:latin typeface="Arial" panose="020B0604020202020204" pitchFamily="34" charset="0"/>
                <a:cs typeface="Arial" panose="020B0604020202020204" pitchFamily="34" charset="0"/>
              </a:rPr>
              <a:t> бар </a:t>
            </a:r>
            <a:r>
              <a:rPr lang="ru-RU" dirty="0" err="1" smtClean="0">
                <a:solidFill>
                  <a:srgbClr val="002060"/>
                </a:solidFill>
                <a:latin typeface="Arial" panose="020B0604020202020204" pitchFamily="34" charset="0"/>
                <a:cs typeface="Arial" panose="020B0604020202020204" pitchFamily="34" charset="0"/>
              </a:rPr>
              <a:t>адамдар</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мүгедектігі</a:t>
            </a:r>
            <a:r>
              <a:rPr lang="ru-RU" dirty="0" smtClean="0">
                <a:solidFill>
                  <a:srgbClr val="002060"/>
                </a:solidFill>
                <a:latin typeface="Arial" panose="020B0604020202020204" pitchFamily="34" charset="0"/>
                <a:cs typeface="Arial" panose="020B0604020202020204" pitchFamily="34" charset="0"/>
              </a:rPr>
              <a:t> бар </a:t>
            </a:r>
            <a:r>
              <a:rPr lang="ru-RU" dirty="0" err="1" smtClean="0">
                <a:solidFill>
                  <a:srgbClr val="002060"/>
                </a:solidFill>
                <a:latin typeface="Arial" panose="020B0604020202020204" pitchFamily="34" charset="0"/>
                <a:cs typeface="Arial" panose="020B0604020202020204" pitchFamily="34" charset="0"/>
              </a:rPr>
              <a:t>балалар</a:t>
            </a:r>
            <a:r>
              <a:rPr lang="ru-RU" dirty="0" smtClean="0">
                <a:solidFill>
                  <a:srgbClr val="002060"/>
                </a:solidFill>
                <a:latin typeface="Arial" panose="020B0604020202020204" pitchFamily="34" charset="0"/>
                <a:cs typeface="Arial" panose="020B0604020202020204" pitchFamily="34" charset="0"/>
              </a:rPr>
              <a:t>;</a:t>
            </a:r>
          </a:p>
          <a:p>
            <a:pPr algn="just"/>
            <a:r>
              <a:rPr lang="ru-RU" dirty="0" smtClean="0">
                <a:solidFill>
                  <a:srgbClr val="002060"/>
                </a:solidFill>
                <a:latin typeface="Arial" panose="020B0604020202020204" pitchFamily="34" charset="0"/>
                <a:cs typeface="Arial" panose="020B0604020202020204" pitchFamily="34" charset="0"/>
              </a:rPr>
              <a:t>   </a:t>
            </a:r>
          </a:p>
          <a:p>
            <a:pPr algn="just"/>
            <a:r>
              <a:rPr lang="ru-RU" dirty="0" smtClean="0">
                <a:solidFill>
                  <a:srgbClr val="002060"/>
                </a:solidFill>
                <a:latin typeface="Arial" panose="020B0604020202020204" pitchFamily="34" charset="0"/>
                <a:cs typeface="Arial" panose="020B0604020202020204" pitchFamily="34" charset="0"/>
              </a:rPr>
              <a:t>   3)   </a:t>
            </a:r>
            <a:r>
              <a:rPr lang="ru-RU" dirty="0" err="1" smtClean="0">
                <a:solidFill>
                  <a:srgbClr val="002060"/>
                </a:solidFill>
                <a:latin typeface="Arial" panose="020B0604020202020204" pitchFamily="34" charset="0"/>
                <a:cs typeface="Arial" panose="020B0604020202020204" pitchFamily="34" charset="0"/>
              </a:rPr>
              <a:t>халықаралық</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олимпиадаларға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жарыстарға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қатысу</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үшін</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Қазақстан</a:t>
            </a:r>
            <a:r>
              <a:rPr lang="ru-RU" dirty="0" smtClean="0">
                <a:solidFill>
                  <a:srgbClr val="002060"/>
                </a:solidFill>
                <a:latin typeface="Arial" panose="020B0604020202020204" pitchFamily="34" charset="0"/>
                <a:cs typeface="Arial" panose="020B0604020202020204" pitchFamily="34" charset="0"/>
              </a:rPr>
              <a:t> </a:t>
            </a:r>
          </a:p>
          <a:p>
            <a:pPr algn="just"/>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Республикасының</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құрама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командасына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үміткерлер</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болып</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табылатын</a:t>
            </a:r>
            <a:r>
              <a:rPr lang="ru-RU" dirty="0" smtClean="0">
                <a:solidFill>
                  <a:srgbClr val="002060"/>
                </a:solidFill>
                <a:latin typeface="Arial" panose="020B0604020202020204" pitchFamily="34" charset="0"/>
                <a:cs typeface="Arial" panose="020B0604020202020204" pitchFamily="34" charset="0"/>
              </a:rPr>
              <a:t>   </a:t>
            </a:r>
          </a:p>
          <a:p>
            <a:pPr algn="just"/>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жазғы</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оқу-жаттығу</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жиындарына</a:t>
            </a:r>
            <a:r>
              <a:rPr lang="ru-RU" dirty="0" smtClean="0">
                <a:solidFill>
                  <a:srgbClr val="002060"/>
                </a:solidFill>
                <a:latin typeface="Arial" panose="020B0604020202020204" pitchFamily="34" charset="0"/>
                <a:cs typeface="Arial" panose="020B0604020202020204" pitchFamily="34" charset="0"/>
              </a:rPr>
              <a:t> </a:t>
            </a:r>
            <a:r>
              <a:rPr lang="ru-RU" dirty="0" err="1" smtClean="0">
                <a:solidFill>
                  <a:srgbClr val="002060"/>
                </a:solidFill>
                <a:latin typeface="Arial" panose="020B0604020202020204" pitchFamily="34" charset="0"/>
                <a:cs typeface="Arial" panose="020B0604020202020204" pitchFamily="34" charset="0"/>
              </a:rPr>
              <a:t>қатысушылар</a:t>
            </a:r>
            <a:r>
              <a:rPr lang="ru-RU" dirty="0" smtClean="0">
                <a:solidFill>
                  <a:srgbClr val="002060"/>
                </a:solidFill>
                <a:latin typeface="Arial" panose="020B0604020202020204" pitchFamily="34" charset="0"/>
                <a:cs typeface="Arial" panose="020B0604020202020204" pitchFamily="34" charset="0"/>
              </a:rPr>
              <a:t>;</a:t>
            </a:r>
          </a:p>
          <a:p>
            <a:pPr algn="just"/>
            <a:r>
              <a:rPr lang="kk-KZ" dirty="0" smtClean="0">
                <a:solidFill>
                  <a:srgbClr val="002060"/>
                </a:solidFill>
                <a:latin typeface="Arial" panose="020B0604020202020204" pitchFamily="34" charset="0"/>
                <a:cs typeface="Arial" panose="020B0604020202020204" pitchFamily="34" charset="0"/>
              </a:rPr>
              <a:t>   </a:t>
            </a:r>
          </a:p>
          <a:p>
            <a:pPr algn="just"/>
            <a:r>
              <a:rPr lang="kk-KZ" dirty="0" smtClean="0">
                <a:solidFill>
                  <a:srgbClr val="002060"/>
                </a:solidFill>
                <a:latin typeface="Arial" panose="020B0604020202020204" pitchFamily="34" charset="0"/>
                <a:cs typeface="Arial" panose="020B0604020202020204" pitchFamily="34" charset="0"/>
              </a:rPr>
              <a:t>   4)   жақын туыстарының қайтыс болуы. </a:t>
            </a:r>
            <a:r>
              <a:rPr lang="ru-RU" dirty="0" smtClean="0">
                <a:solidFill>
                  <a:srgbClr val="002060"/>
                </a:solidFill>
                <a:latin typeface="Arial" panose="020B0604020202020204" pitchFamily="34" charset="0"/>
                <a:cs typeface="Arial" panose="020B0604020202020204" pitchFamily="34" charset="0"/>
              </a:rPr>
              <a:t>(3-тарау, 50-тармақ)</a:t>
            </a:r>
            <a:endParaRPr lang="kk-KZ" dirty="0" smtClean="0">
              <a:solidFill>
                <a:srgbClr val="002060"/>
              </a:solidFill>
              <a:latin typeface="Arial" panose="020B0604020202020204" pitchFamily="34" charset="0"/>
              <a:cs typeface="Arial" panose="020B0604020202020204" pitchFamily="34" charset="0"/>
            </a:endParaRPr>
          </a:p>
          <a:p>
            <a:pPr algn="just"/>
            <a:r>
              <a:rPr lang="kk-KZ" dirty="0" smtClean="0">
                <a:solidFill>
                  <a:srgbClr val="002060"/>
                </a:solidFill>
                <a:latin typeface="Arial" panose="020B0604020202020204" pitchFamily="34" charset="0"/>
                <a:cs typeface="Arial" panose="020B0604020202020204" pitchFamily="34" charset="0"/>
              </a:rPr>
              <a:t> </a:t>
            </a:r>
            <a:endParaRPr lang="ru-RU" dirty="0" smtClean="0">
              <a:solidFill>
                <a:srgbClr val="002060"/>
              </a:solidFill>
              <a:latin typeface="Arial" panose="020B0604020202020204" pitchFamily="34" charset="0"/>
              <a:cs typeface="Arial" panose="020B0604020202020204" pitchFamily="34" charset="0"/>
            </a:endParaRP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6" y="-829649"/>
            <a:ext cx="983484" cy="2545597"/>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Прямая соединительная линия 17"/>
          <p:cNvCxnSpPr>
            <a:cxnSpLocks/>
          </p:cNvCxnSpPr>
          <p:nvPr/>
        </p:nvCxnSpPr>
        <p:spPr>
          <a:xfrm>
            <a:off x="439947" y="5495026"/>
            <a:ext cx="4589253"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Штриховая стрелка вправо 18"/>
          <p:cNvSpPr/>
          <p:nvPr/>
        </p:nvSpPr>
        <p:spPr>
          <a:xfrm>
            <a:off x="1147762" y="4288186"/>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Штриховая стрелка вправо 11"/>
          <p:cNvSpPr/>
          <p:nvPr/>
        </p:nvSpPr>
        <p:spPr>
          <a:xfrm>
            <a:off x="1147762" y="1772351"/>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212822063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E903A36-7EF6-4908-A470-4BBF26857038}"/>
              </a:ext>
            </a:extLst>
          </p:cNvPr>
          <p:cNvSpPr txBox="1"/>
          <p:nvPr/>
        </p:nvSpPr>
        <p:spPr>
          <a:xfrm>
            <a:off x="406400" y="-20239"/>
            <a:ext cx="11787020" cy="461665"/>
          </a:xfrm>
          <a:prstGeom prst="rect">
            <a:avLst/>
          </a:prstGeom>
          <a:solidFill>
            <a:schemeClr val="bg1"/>
          </a:solidFill>
        </p:spPr>
        <p:txBody>
          <a:bodyPr wrap="square">
            <a:spAutoFit/>
          </a:bodyPr>
          <a:lstStyle/>
          <a:p>
            <a:pPr algn="ctr"/>
            <a:r>
              <a:rPr lang="ru-RU" sz="2400" b="1" dirty="0">
                <a:latin typeface="Arial" pitchFamily="34" charset="0"/>
                <a:cs typeface="Arial" pitchFamily="34" charset="0"/>
              </a:rPr>
              <a:t>11 (12) СЫНЫПТАРДА БІЛІМ </a:t>
            </a:r>
            <a:r>
              <a:rPr lang="ru-RU" sz="2400" b="1" dirty="0" smtClean="0">
                <a:latin typeface="Arial" pitchFamily="34" charset="0"/>
                <a:cs typeface="Arial" pitchFamily="34" charset="0"/>
              </a:rPr>
              <a:t>АЛУШЫЛАР</a:t>
            </a:r>
            <a:r>
              <a:rPr lang="ru-RU" sz="2400" b="1" dirty="0">
                <a:latin typeface="Arial" pitchFamily="34" charset="0"/>
                <a:cs typeface="Arial" pitchFamily="34" charset="0"/>
              </a:rPr>
              <a:t>ҒА</a:t>
            </a:r>
            <a:r>
              <a:rPr lang="ru-RU" sz="2400" b="1" dirty="0" smtClean="0">
                <a:latin typeface="Arial" pitchFamily="34" charset="0"/>
                <a:cs typeface="Arial" pitchFamily="34" charset="0"/>
              </a:rPr>
              <a:t> </a:t>
            </a:r>
            <a:endParaRPr lang="ru-RU" sz="2400" dirty="0">
              <a:latin typeface="Arial" pitchFamily="34" charset="0"/>
              <a:cs typeface="Arial" pitchFamily="34" charset="0"/>
            </a:endParaRPr>
          </a:p>
        </p:txBody>
      </p:sp>
      <p:sp>
        <p:nvSpPr>
          <p:cNvPr id="3" name="Прямоугольник 2"/>
          <p:cNvSpPr/>
          <p:nvPr/>
        </p:nvSpPr>
        <p:spPr>
          <a:xfrm>
            <a:off x="203910" y="537705"/>
            <a:ext cx="11919964" cy="607264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9" name="Группа 48"/>
          <p:cNvGrpSpPr/>
          <p:nvPr/>
        </p:nvGrpSpPr>
        <p:grpSpPr>
          <a:xfrm>
            <a:off x="647941" y="846206"/>
            <a:ext cx="1279286" cy="1224000"/>
            <a:chOff x="647941" y="919235"/>
            <a:chExt cx="1279286" cy="1224000"/>
          </a:xfrm>
        </p:grpSpPr>
        <p:sp>
          <p:nvSpPr>
            <p:cNvPr id="4" name="Овал 3"/>
            <p:cNvSpPr/>
            <p:nvPr/>
          </p:nvSpPr>
          <p:spPr>
            <a:xfrm>
              <a:off x="657583" y="91923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rot="10800000" flipV="1">
              <a:off x="647941" y="1023403"/>
              <a:ext cx="1279286"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30</a:t>
              </a:r>
              <a:r>
                <a:rPr lang="kk-KZ" sz="4000" b="1" dirty="0" smtClean="0">
                  <a:solidFill>
                    <a:schemeClr val="accent1">
                      <a:lumMod val="75000"/>
                    </a:schemeClr>
                  </a:solidFill>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мамыр</a:t>
              </a:r>
              <a:endParaRPr lang="ru-RU" sz="2000" b="1" dirty="0">
                <a:solidFill>
                  <a:schemeClr val="accent1">
                    <a:lumMod val="50000"/>
                  </a:schemeClr>
                </a:solidFill>
                <a:latin typeface="Arial" pitchFamily="34" charset="0"/>
                <a:cs typeface="Arial" pitchFamily="34" charset="0"/>
              </a:endParaRPr>
            </a:p>
          </p:txBody>
        </p:sp>
      </p:grpSp>
      <p:cxnSp>
        <p:nvCxnSpPr>
          <p:cNvPr id="16" name="Прямая соединительная линия 15"/>
          <p:cNvCxnSpPr/>
          <p:nvPr/>
        </p:nvCxnSpPr>
        <p:spPr>
          <a:xfrm>
            <a:off x="2486230" y="852061"/>
            <a:ext cx="23431" cy="5758289"/>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907950" y="867939"/>
            <a:ext cx="22294" cy="5818611"/>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7334576" y="853070"/>
            <a:ext cx="45860" cy="57572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9742724" y="809227"/>
            <a:ext cx="80564" cy="5877323"/>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7372513" y="2166486"/>
            <a:ext cx="2261771" cy="2354491"/>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таңдау пәні </a:t>
            </a:r>
            <a:r>
              <a:rPr lang="ru-RU" sz="1400" dirty="0" err="1">
                <a:solidFill>
                  <a:schemeClr val="accent1">
                    <a:lumMod val="50000"/>
                  </a:schemeClr>
                </a:solidFill>
                <a:latin typeface="Arial" pitchFamily="34" charset="0"/>
                <a:cs typeface="Arial" pitchFamily="34" charset="0"/>
              </a:rPr>
              <a:t>бойынша</a:t>
            </a:r>
            <a:r>
              <a:rPr lang="ru-RU" sz="1400" dirty="0">
                <a:solidFill>
                  <a:schemeClr val="accent1">
                    <a:lumMod val="50000"/>
                  </a:schemeClr>
                </a:solidFill>
                <a:latin typeface="Arial" pitchFamily="34" charset="0"/>
                <a:cs typeface="Arial" pitchFamily="34" charset="0"/>
              </a:rPr>
              <a:t> </a:t>
            </a:r>
            <a:r>
              <a:rPr lang="kk-KZ" sz="1400" dirty="0">
                <a:solidFill>
                  <a:schemeClr val="accent1">
                    <a:lumMod val="50000"/>
                  </a:schemeClr>
                </a:solidFill>
                <a:latin typeface="Arial" pitchFamily="34" charset="0"/>
                <a:cs typeface="Arial" pitchFamily="34" charset="0"/>
              </a:rPr>
              <a:t>жазбаша емтихан (</a:t>
            </a:r>
            <a:r>
              <a:rPr lang="kk-KZ" sz="1400" i="1" dirty="0">
                <a:solidFill>
                  <a:srgbClr val="002060"/>
                </a:solidFill>
                <a:latin typeface="Arial" pitchFamily="34" charset="0"/>
                <a:cs typeface="Arial" pitchFamily="34" charset="0"/>
              </a:rPr>
              <a:t>физика, </a:t>
            </a:r>
            <a:r>
              <a:rPr lang="kk-KZ" sz="1300" i="1" dirty="0">
                <a:solidFill>
                  <a:srgbClr val="002060"/>
                </a:solidFill>
                <a:latin typeface="Arial" pitchFamily="34" charset="0"/>
                <a:cs typeface="Arial" pitchFamily="34" charset="0"/>
              </a:rPr>
              <a:t>химия</a:t>
            </a:r>
            <a:r>
              <a:rPr lang="kk-KZ" sz="1300" i="1" dirty="0" smtClean="0">
                <a:solidFill>
                  <a:srgbClr val="002060"/>
                </a:solidFill>
                <a:latin typeface="Arial" pitchFamily="34" charset="0"/>
                <a:cs typeface="Arial" pitchFamily="34" charset="0"/>
              </a:rPr>
              <a:t>,</a:t>
            </a:r>
            <a:r>
              <a:rPr lang="kk-KZ" sz="1300" i="1" dirty="0">
                <a:solidFill>
                  <a:srgbClr val="002060"/>
                </a:solidFill>
                <a:latin typeface="Arial" pitchFamily="34" charset="0"/>
                <a:cs typeface="Arial" pitchFamily="34" charset="0"/>
              </a:rPr>
              <a:t> биология, география, геометрия, дүниежүзілік тарих, құқық негіздері, әдебиет (</a:t>
            </a:r>
            <a:r>
              <a:rPr lang="kk-KZ" sz="1300" i="1" dirty="0" smtClean="0">
                <a:solidFill>
                  <a:srgbClr val="002060"/>
                </a:solidFill>
                <a:latin typeface="Arial" pitchFamily="34" charset="0"/>
                <a:cs typeface="Arial" pitchFamily="34" charset="0"/>
              </a:rPr>
              <a:t>оқыту</a:t>
            </a:r>
            <a:r>
              <a:rPr lang="kk-KZ" sz="1300" i="1" dirty="0">
                <a:solidFill>
                  <a:srgbClr val="002060"/>
                </a:solidFill>
                <a:latin typeface="Arial" pitchFamily="34" charset="0"/>
                <a:cs typeface="Arial" pitchFamily="34" charset="0"/>
              </a:rPr>
              <a:t>тілі бойынша), шет тілі (ағылшын/француз/неміс), информатика)</a:t>
            </a:r>
            <a:endParaRPr lang="ru-RU" sz="1300" i="1" dirty="0">
              <a:solidFill>
                <a:srgbClr val="002060"/>
              </a:solidFill>
              <a:latin typeface="Arial" pitchFamily="34" charset="0"/>
              <a:cs typeface="Arial" pitchFamily="34" charset="0"/>
            </a:endParaRPr>
          </a:p>
          <a:p>
            <a:pPr algn="ctr"/>
            <a:r>
              <a:rPr lang="kk-KZ" sz="1400" i="1" dirty="0" smtClean="0">
                <a:solidFill>
                  <a:srgbClr val="002060"/>
                </a:solidFill>
                <a:latin typeface="Arial" pitchFamily="34" charset="0"/>
                <a:cs typeface="Arial" pitchFamily="34" charset="0"/>
              </a:rPr>
              <a:t>  </a:t>
            </a:r>
            <a:endParaRPr lang="ru-RU" sz="1400" dirty="0">
              <a:solidFill>
                <a:schemeClr val="accent1">
                  <a:lumMod val="50000"/>
                </a:schemeClr>
              </a:solidFill>
              <a:latin typeface="Arial" pitchFamily="34" charset="0"/>
              <a:cs typeface="Arial" pitchFamily="34" charset="0"/>
            </a:endParaRPr>
          </a:p>
        </p:txBody>
      </p:sp>
      <p:sp>
        <p:nvSpPr>
          <p:cNvPr id="22" name="Прямоугольник 21"/>
          <p:cNvSpPr/>
          <p:nvPr/>
        </p:nvSpPr>
        <p:spPr>
          <a:xfrm>
            <a:off x="2468123" y="2055335"/>
            <a:ext cx="2420583" cy="738664"/>
          </a:xfrm>
          <a:prstGeom prst="rect">
            <a:avLst/>
          </a:prstGeom>
        </p:spPr>
        <p:txBody>
          <a:bodyPr wrap="square">
            <a:spAutoFit/>
          </a:bodyPr>
          <a:lstStyle/>
          <a:p>
            <a:pPr algn="ctr"/>
            <a:r>
              <a:rPr lang="ru-RU" sz="1400" b="1" dirty="0" smtClean="0">
                <a:solidFill>
                  <a:schemeClr val="accent1">
                    <a:lumMod val="50000"/>
                  </a:schemeClr>
                </a:solidFill>
                <a:latin typeface="Arial" pitchFamily="34" charset="0"/>
                <a:cs typeface="Arial" pitchFamily="34" charset="0"/>
              </a:rPr>
              <a:t>Алгебра </a:t>
            </a:r>
            <a:r>
              <a:rPr lang="ru-RU" sz="1400" b="1" dirty="0" err="1">
                <a:solidFill>
                  <a:schemeClr val="accent1">
                    <a:lumMod val="50000"/>
                  </a:schemeClr>
                </a:solidFill>
                <a:latin typeface="Arial" pitchFamily="34" charset="0"/>
                <a:cs typeface="Arial" pitchFamily="34" charset="0"/>
              </a:rPr>
              <a:t>және</a:t>
            </a:r>
            <a:r>
              <a:rPr lang="ru-RU" sz="1400" b="1" dirty="0">
                <a:solidFill>
                  <a:schemeClr val="accent1">
                    <a:lumMod val="50000"/>
                  </a:schemeClr>
                </a:solidFill>
                <a:latin typeface="Arial" pitchFamily="34" charset="0"/>
                <a:cs typeface="Arial" pitchFamily="34" charset="0"/>
              </a:rPr>
              <a:t> анализ </a:t>
            </a:r>
            <a:r>
              <a:rPr lang="ru-RU" sz="1400" b="1" dirty="0" err="1">
                <a:solidFill>
                  <a:schemeClr val="accent1">
                    <a:lumMod val="50000"/>
                  </a:schemeClr>
                </a:solidFill>
                <a:latin typeface="Arial" pitchFamily="34" charset="0"/>
                <a:cs typeface="Arial" pitchFamily="34" charset="0"/>
              </a:rPr>
              <a:t>бастамалары</a:t>
            </a:r>
            <a:r>
              <a:rPr lang="ru-RU" sz="1400" b="1"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жазбаша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200" i="1" dirty="0">
              <a:solidFill>
                <a:schemeClr val="accent1">
                  <a:lumMod val="50000"/>
                </a:schemeClr>
              </a:solidFill>
              <a:latin typeface="Arial" pitchFamily="34" charset="0"/>
              <a:cs typeface="Arial" pitchFamily="34" charset="0"/>
            </a:endParaRPr>
          </a:p>
        </p:txBody>
      </p:sp>
      <p:sp>
        <p:nvSpPr>
          <p:cNvPr id="23" name="Прямоугольник 22"/>
          <p:cNvSpPr/>
          <p:nvPr/>
        </p:nvSpPr>
        <p:spPr>
          <a:xfrm>
            <a:off x="129487" y="2065042"/>
            <a:ext cx="2142912" cy="954107"/>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Қазақстан тарихы </a:t>
            </a:r>
            <a:r>
              <a:rPr lang="kk-KZ" sz="1400" dirty="0">
                <a:solidFill>
                  <a:schemeClr val="accent1">
                    <a:lumMod val="50000"/>
                  </a:schemeClr>
                </a:solidFill>
                <a:latin typeface="Arial" pitchFamily="34" charset="0"/>
                <a:cs typeface="Arial" pitchFamily="34" charset="0"/>
              </a:rPr>
              <a:t>бойынша </a:t>
            </a:r>
            <a:r>
              <a:rPr lang="kk-KZ" sz="1400" dirty="0" smtClean="0">
                <a:solidFill>
                  <a:schemeClr val="accent1">
                    <a:lumMod val="50000"/>
                  </a:schemeClr>
                </a:solidFill>
                <a:latin typeface="Arial" pitchFamily="34" charset="0"/>
                <a:cs typeface="Arial" pitchFamily="34" charset="0"/>
              </a:rPr>
              <a:t>ауызша</a:t>
            </a:r>
            <a:endParaRPr lang="kk-KZ" sz="1400" b="1" dirty="0" smtClean="0">
              <a:latin typeface="Arial" pitchFamily="34" charset="0"/>
              <a:cs typeface="Arial" pitchFamily="34" charset="0"/>
            </a:endParaRPr>
          </a:p>
          <a:p>
            <a:pPr algn="ctr"/>
            <a:r>
              <a:rPr lang="kk-KZ" sz="1400" dirty="0">
                <a:solidFill>
                  <a:schemeClr val="accent1">
                    <a:lumMod val="50000"/>
                  </a:schemeClr>
                </a:solidFill>
                <a:latin typeface="Arial" pitchFamily="34" charset="0"/>
                <a:cs typeface="Arial" pitchFamily="34" charset="0"/>
              </a:rPr>
              <a:t>емтихан</a:t>
            </a:r>
            <a:endParaRPr lang="ru-RU" sz="1400" b="1" dirty="0">
              <a:solidFill>
                <a:schemeClr val="accent1">
                  <a:lumMod val="50000"/>
                </a:schemeClr>
              </a:solidFill>
              <a:latin typeface="Arial" pitchFamily="34" charset="0"/>
              <a:cs typeface="Arial" pitchFamily="34" charset="0"/>
            </a:endParaRPr>
          </a:p>
          <a:p>
            <a:pPr algn="ctr"/>
            <a:endParaRPr lang="ru-RU" sz="1400" dirty="0">
              <a:solidFill>
                <a:schemeClr val="accent1">
                  <a:lumMod val="50000"/>
                </a:schemeClr>
              </a:solidFill>
              <a:latin typeface="Arial" pitchFamily="34" charset="0"/>
              <a:cs typeface="Arial" pitchFamily="34" charset="0"/>
            </a:endParaRPr>
          </a:p>
        </p:txBody>
      </p:sp>
      <p:sp>
        <p:nvSpPr>
          <p:cNvPr id="24" name="Прямоугольник 23"/>
          <p:cNvSpPr/>
          <p:nvPr/>
        </p:nvSpPr>
        <p:spPr>
          <a:xfrm>
            <a:off x="5034493" y="2082242"/>
            <a:ext cx="2166553" cy="954107"/>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Оқыту тілі </a:t>
            </a:r>
            <a:r>
              <a:rPr lang="kk-KZ" sz="1400" dirty="0">
                <a:solidFill>
                  <a:schemeClr val="accent1">
                    <a:lumMod val="50000"/>
                  </a:schemeClr>
                </a:solidFill>
                <a:latin typeface="Arial" pitchFamily="34" charset="0"/>
                <a:cs typeface="Arial" pitchFamily="34" charset="0"/>
              </a:rPr>
              <a:t>бойынша жазбаша емтихан</a:t>
            </a:r>
            <a:r>
              <a:rPr lang="kk-KZ" sz="1400" b="1" dirty="0">
                <a:latin typeface="Arial" pitchFamily="34" charset="0"/>
                <a:cs typeface="Arial" pitchFamily="34" charset="0"/>
              </a:rPr>
              <a:t> </a:t>
            </a:r>
            <a:r>
              <a:rPr lang="kk-KZ" sz="1400" i="1" dirty="0">
                <a:solidFill>
                  <a:srgbClr val="002060"/>
                </a:solidFill>
                <a:latin typeface="Arial" pitchFamily="34" charset="0"/>
                <a:cs typeface="Arial" pitchFamily="34" charset="0"/>
              </a:rPr>
              <a:t>қазақ /орыс ұйғыр/тәжік/өзбек </a:t>
            </a:r>
          </a:p>
        </p:txBody>
      </p:sp>
      <p:sp>
        <p:nvSpPr>
          <p:cNvPr id="25" name="Прямоугольник 24"/>
          <p:cNvSpPr/>
          <p:nvPr/>
        </p:nvSpPr>
        <p:spPr>
          <a:xfrm>
            <a:off x="9964969" y="2231984"/>
            <a:ext cx="2048558" cy="830997"/>
          </a:xfrm>
          <a:prstGeom prst="rect">
            <a:avLst/>
          </a:prstGeom>
        </p:spPr>
        <p:txBody>
          <a:bodyPr wrap="square">
            <a:spAutoFit/>
          </a:bodyPr>
          <a:lstStyle/>
          <a:p>
            <a:pPr algn="ctr"/>
            <a:r>
              <a:rPr lang="kk-KZ" sz="1200" b="1" dirty="0">
                <a:solidFill>
                  <a:schemeClr val="accent1">
                    <a:lumMod val="50000"/>
                  </a:schemeClr>
                </a:solidFill>
                <a:latin typeface="Arial" pitchFamily="34" charset="0"/>
                <a:cs typeface="Arial" pitchFamily="34" charset="0"/>
              </a:rPr>
              <a:t>қазақ тілі мен әдебиеті</a:t>
            </a:r>
            <a:r>
              <a:rPr lang="ru-RU" sz="1200" b="1" dirty="0">
                <a:solidFill>
                  <a:schemeClr val="accent1">
                    <a:lumMod val="50000"/>
                  </a:schemeClr>
                </a:solidFill>
                <a:latin typeface="Arial" pitchFamily="34" charset="0"/>
                <a:cs typeface="Arial" pitchFamily="34" charset="0"/>
              </a:rPr>
              <a:t>/</a:t>
            </a:r>
            <a:r>
              <a:rPr lang="ru-RU" sz="1200" b="1" dirty="0" err="1">
                <a:solidFill>
                  <a:schemeClr val="accent1">
                    <a:lumMod val="50000"/>
                  </a:schemeClr>
                </a:solidFill>
                <a:latin typeface="Arial" pitchFamily="34" charset="0"/>
                <a:cs typeface="Arial" pitchFamily="34" charset="0"/>
              </a:rPr>
              <a:t>орыс</a:t>
            </a:r>
            <a:r>
              <a:rPr lang="ru-RU" sz="1200" b="1" dirty="0">
                <a:solidFill>
                  <a:schemeClr val="accent1">
                    <a:lumMod val="50000"/>
                  </a:schemeClr>
                </a:solidFill>
                <a:latin typeface="Arial" pitchFamily="34" charset="0"/>
                <a:cs typeface="Arial" pitchFamily="34" charset="0"/>
              </a:rPr>
              <a:t> </a:t>
            </a:r>
            <a:r>
              <a:rPr lang="ru-RU" sz="1200" b="1" dirty="0" err="1">
                <a:solidFill>
                  <a:schemeClr val="accent1">
                    <a:lumMod val="50000"/>
                  </a:schemeClr>
                </a:solidFill>
                <a:latin typeface="Arial" pitchFamily="34" charset="0"/>
                <a:cs typeface="Arial" pitchFamily="34" charset="0"/>
              </a:rPr>
              <a:t>тілі</a:t>
            </a:r>
            <a:r>
              <a:rPr lang="ru-RU" sz="1200" b="1" dirty="0">
                <a:solidFill>
                  <a:schemeClr val="accent1">
                    <a:lumMod val="50000"/>
                  </a:schemeClr>
                </a:solidFill>
                <a:latin typeface="Arial" pitchFamily="34" charset="0"/>
                <a:cs typeface="Arial" pitchFamily="34" charset="0"/>
              </a:rPr>
              <a:t> мен </a:t>
            </a:r>
            <a:r>
              <a:rPr lang="ru-RU" sz="1200" b="1" dirty="0" err="1">
                <a:solidFill>
                  <a:schemeClr val="accent1">
                    <a:lumMod val="50000"/>
                  </a:schemeClr>
                </a:solidFill>
                <a:latin typeface="Arial" pitchFamily="34" charset="0"/>
                <a:cs typeface="Arial" pitchFamily="34" charset="0"/>
              </a:rPr>
              <a:t>әдебиеті</a:t>
            </a:r>
            <a:r>
              <a:rPr lang="ru-RU" sz="1200" dirty="0">
                <a:solidFill>
                  <a:schemeClr val="accent1">
                    <a:lumMod val="50000"/>
                  </a:schemeClr>
                </a:solidFill>
                <a:latin typeface="Arial" pitchFamily="34" charset="0"/>
                <a:cs typeface="Arial" pitchFamily="34" charset="0"/>
              </a:rPr>
              <a:t> </a:t>
            </a:r>
            <a:r>
              <a:rPr lang="ru-RU" sz="1200" dirty="0" err="1">
                <a:solidFill>
                  <a:schemeClr val="accent1">
                    <a:lumMod val="50000"/>
                  </a:schemeClr>
                </a:solidFill>
                <a:latin typeface="Arial" pitchFamily="34" charset="0"/>
                <a:cs typeface="Arial" pitchFamily="34" charset="0"/>
              </a:rPr>
              <a:t>бойынша</a:t>
            </a:r>
            <a:endParaRPr lang="ru-RU" sz="1200" b="1" dirty="0">
              <a:solidFill>
                <a:schemeClr val="accent1">
                  <a:lumMod val="50000"/>
                </a:schemeClr>
              </a:solidFill>
              <a:latin typeface="Arial" pitchFamily="34" charset="0"/>
              <a:cs typeface="Arial" pitchFamily="34" charset="0"/>
            </a:endParaRPr>
          </a:p>
          <a:p>
            <a:pPr algn="ctr"/>
            <a:r>
              <a:rPr lang="ru-RU" sz="1200" dirty="0" err="1">
                <a:solidFill>
                  <a:schemeClr val="accent1">
                    <a:lumMod val="50000"/>
                  </a:schemeClr>
                </a:solidFill>
                <a:latin typeface="Arial" pitchFamily="34" charset="0"/>
                <a:cs typeface="Arial" pitchFamily="34" charset="0"/>
              </a:rPr>
              <a:t>жазбаша</a:t>
            </a:r>
            <a:r>
              <a:rPr lang="ru-RU" sz="1200" dirty="0">
                <a:solidFill>
                  <a:schemeClr val="accent1">
                    <a:lumMod val="50000"/>
                  </a:schemeClr>
                </a:solidFill>
                <a:latin typeface="Arial" pitchFamily="34" charset="0"/>
                <a:cs typeface="Arial" pitchFamily="34" charset="0"/>
              </a:rPr>
              <a:t> </a:t>
            </a:r>
            <a:r>
              <a:rPr lang="ru-RU" sz="1200" dirty="0" err="1" smtClean="0">
                <a:solidFill>
                  <a:schemeClr val="accent1">
                    <a:lumMod val="50000"/>
                  </a:schemeClr>
                </a:solidFill>
                <a:latin typeface="Arial" pitchFamily="34" charset="0"/>
                <a:cs typeface="Arial" pitchFamily="34" charset="0"/>
              </a:rPr>
              <a:t>емтихан</a:t>
            </a:r>
            <a:endParaRPr lang="ru-RU" sz="1200" dirty="0">
              <a:solidFill>
                <a:schemeClr val="accent1">
                  <a:lumMod val="50000"/>
                </a:schemeClr>
              </a:solidFill>
              <a:latin typeface="Arial" pitchFamily="34" charset="0"/>
              <a:cs typeface="Arial" pitchFamily="34" charset="0"/>
            </a:endParaRPr>
          </a:p>
        </p:txBody>
      </p:sp>
      <p:sp>
        <p:nvSpPr>
          <p:cNvPr id="30" name="Прямоугольник 29">
            <a:extLst>
              <a:ext uri="{FF2B5EF4-FFF2-40B4-BE49-F238E27FC236}">
                <a16:creationId xmlns:a16="http://schemas.microsoft.com/office/drawing/2014/main" xmlns="" id="{9A4AC6DE-7683-4424-A17C-E7D5415A3E57}"/>
              </a:ext>
            </a:extLst>
          </p:cNvPr>
          <p:cNvSpPr/>
          <p:nvPr/>
        </p:nvSpPr>
        <p:spPr>
          <a:xfrm rot="10800000" flipV="1">
            <a:off x="2582755" y="3380006"/>
            <a:ext cx="2191320" cy="2954655"/>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 бөлімнен тұрады.  </a:t>
            </a:r>
          </a:p>
          <a:p>
            <a:pPr algn="just"/>
            <a:r>
              <a:rPr lang="kk-KZ" sz="1200" i="1" dirty="0">
                <a:solidFill>
                  <a:srgbClr val="002060"/>
                </a:solidFill>
                <a:latin typeface="Arial" pitchFamily="34" charset="0"/>
                <a:cs typeface="Arial" pitchFamily="34" charset="0"/>
              </a:rPr>
              <a:t>А бөлімінде ұсынылған бес жауаптың ішінен бір дұрыс жауапты таңдайтын 15 тапсырма бар. Тапсырмалар </a:t>
            </a:r>
            <a:r>
              <a:rPr lang="kk-KZ" sz="1200" i="1" dirty="0" smtClean="0">
                <a:solidFill>
                  <a:srgbClr val="002060"/>
                </a:solidFill>
                <a:latin typeface="Arial" pitchFamily="34" charset="0"/>
                <a:cs typeface="Arial" pitchFamily="34" charset="0"/>
              </a:rPr>
              <a:t>1 балмен </a:t>
            </a:r>
            <a:r>
              <a:rPr lang="kk-KZ" sz="1200" i="1" dirty="0">
                <a:solidFill>
                  <a:srgbClr val="002060"/>
                </a:solidFill>
                <a:latin typeface="Arial" pitchFamily="34" charset="0"/>
                <a:cs typeface="Arial" pitchFamily="34" charset="0"/>
              </a:rPr>
              <a:t>бағаланады. </a:t>
            </a:r>
          </a:p>
          <a:p>
            <a:pPr algn="just"/>
            <a:r>
              <a:rPr lang="kk-KZ" sz="1200" i="1" dirty="0">
                <a:solidFill>
                  <a:srgbClr val="002060"/>
                </a:solidFill>
                <a:latin typeface="Arial" pitchFamily="34" charset="0"/>
                <a:cs typeface="Arial" pitchFamily="34" charset="0"/>
              </a:rPr>
              <a:t>В бөлімінде қысқа немесе егжей-тегжейлі </a:t>
            </a:r>
            <a:r>
              <a:rPr lang="kk-KZ" sz="1200" i="1" dirty="0" smtClean="0">
                <a:solidFill>
                  <a:srgbClr val="002060"/>
                </a:solidFill>
                <a:latin typeface="Arial" pitchFamily="34" charset="0"/>
                <a:cs typeface="Arial" pitchFamily="34" charset="0"/>
              </a:rPr>
              <a:t>жауаптарды қажет </a:t>
            </a:r>
            <a:r>
              <a:rPr lang="kk-KZ" sz="1200" i="1" dirty="0">
                <a:solidFill>
                  <a:srgbClr val="002060"/>
                </a:solidFill>
                <a:latin typeface="Arial" pitchFamily="34" charset="0"/>
                <a:cs typeface="Arial" pitchFamily="34" charset="0"/>
              </a:rPr>
              <a:t>ететін 10-12 тапсырма бар. Тапсырмалар 2-8 балмен бағаланады. </a:t>
            </a:r>
            <a:endParaRPr lang="kk-KZ" sz="1200" i="1"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60</a:t>
            </a:r>
            <a:endParaRPr lang="kk-KZ" sz="1400" dirty="0">
              <a:solidFill>
                <a:srgbClr val="002060"/>
              </a:solidFill>
              <a:latin typeface="Arial" pitchFamily="34" charset="0"/>
              <a:cs typeface="Arial" pitchFamily="34" charset="0"/>
            </a:endParaRPr>
          </a:p>
        </p:txBody>
      </p:sp>
      <p:sp>
        <p:nvSpPr>
          <p:cNvPr id="31" name="Прямоугольник 30">
            <a:extLst>
              <a:ext uri="{FF2B5EF4-FFF2-40B4-BE49-F238E27FC236}">
                <a16:creationId xmlns:a16="http://schemas.microsoft.com/office/drawing/2014/main" xmlns="" id="{4C2578B7-2E57-41C7-948A-18C9049FBCB8}"/>
              </a:ext>
            </a:extLst>
          </p:cNvPr>
          <p:cNvSpPr/>
          <p:nvPr/>
        </p:nvSpPr>
        <p:spPr>
          <a:xfrm>
            <a:off x="7460208" y="3808396"/>
            <a:ext cx="2334284" cy="2723823"/>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endParaRPr lang="kk-KZ" sz="1400" dirty="0">
              <a:solidFill>
                <a:srgbClr val="002060"/>
              </a:solidFill>
              <a:latin typeface="Arial" pitchFamily="34" charset="0"/>
              <a:cs typeface="Arial" pitchFamily="34" charset="0"/>
            </a:endParaRPr>
          </a:p>
          <a:p>
            <a:pPr marR="5080">
              <a:buSzPct val="95833"/>
              <a:tabLst>
                <a:tab pos="120650" algn="l"/>
                <a:tab pos="2317115" algn="l"/>
                <a:tab pos="2677160" algn="l"/>
                <a:tab pos="3698240" algn="l"/>
                <a:tab pos="4057650" algn="l"/>
                <a:tab pos="4603750" algn="l"/>
                <a:tab pos="4624705" algn="l"/>
                <a:tab pos="6027420" algn="l"/>
                <a:tab pos="6393180" algn="l"/>
              </a:tabLst>
            </a:pPr>
            <a:endParaRPr lang="kk-KZ" sz="1400" dirty="0" smtClean="0">
              <a:solidFill>
                <a:srgbClr val="002060"/>
              </a:solidFill>
              <a:latin typeface="Arial" pitchFamily="34" charset="0"/>
              <a:cs typeface="Arial" pitchFamily="34" charset="0"/>
            </a:endParaRPr>
          </a:p>
          <a:p>
            <a:pPr marR="5080">
              <a:buSzPct val="95833"/>
              <a:tabLst>
                <a:tab pos="120650" algn="l"/>
                <a:tab pos="2317115" algn="l"/>
                <a:tab pos="2677160" algn="l"/>
                <a:tab pos="3698240" algn="l"/>
                <a:tab pos="4057650" algn="l"/>
                <a:tab pos="4603750" algn="l"/>
                <a:tab pos="4624705" algn="l"/>
                <a:tab pos="6027420" algn="l"/>
                <a:tab pos="6393180" algn="l"/>
              </a:tabLst>
            </a:pPr>
            <a:endParaRPr lang="kk-KZ" sz="1400" dirty="0">
              <a:solidFill>
                <a:srgbClr val="002060"/>
              </a:solidFill>
              <a:latin typeface="Arial" pitchFamily="34" charset="0"/>
              <a:cs typeface="Arial" pitchFamily="34" charset="0"/>
            </a:endParaRPr>
          </a:p>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smtClean="0">
                <a:solidFill>
                  <a:srgbClr val="002060"/>
                </a:solidFill>
                <a:latin typeface="Arial" pitchFamily="34" charset="0"/>
                <a:cs typeface="Arial" pitchFamily="34" charset="0"/>
              </a:rPr>
              <a:t>Емтихан </a:t>
            </a:r>
            <a:r>
              <a:rPr lang="kk-KZ" sz="1400" dirty="0">
                <a:solidFill>
                  <a:srgbClr val="002060"/>
                </a:solidFill>
                <a:latin typeface="Arial" pitchFamily="34" charset="0"/>
                <a:cs typeface="Arial" pitchFamily="34" charset="0"/>
              </a:rPr>
              <a:t>жұмысы </a:t>
            </a:r>
            <a:r>
              <a:rPr lang="kk-KZ" sz="1400" dirty="0" smtClean="0">
                <a:solidFill>
                  <a:srgbClr val="002060"/>
                </a:solidFill>
                <a:latin typeface="Arial" pitchFamily="34" charset="0"/>
                <a:cs typeface="Arial" pitchFamily="34" charset="0"/>
              </a:rPr>
              <a:t>2-3 </a:t>
            </a:r>
            <a:r>
              <a:rPr lang="kk-KZ" sz="1400" dirty="0">
                <a:solidFill>
                  <a:srgbClr val="002060"/>
                </a:solidFill>
                <a:latin typeface="Arial" pitchFamily="34" charset="0"/>
                <a:cs typeface="Arial" pitchFamily="34" charset="0"/>
              </a:rPr>
              <a:t>бөлімнен </a:t>
            </a:r>
            <a:r>
              <a:rPr lang="kk-KZ" sz="1400" dirty="0" smtClean="0">
                <a:solidFill>
                  <a:srgbClr val="002060"/>
                </a:solidFill>
                <a:latin typeface="Arial" pitchFamily="34" charset="0"/>
                <a:cs typeface="Arial" pitchFamily="34" charset="0"/>
              </a:rPr>
              <a:t>тұрады: </a:t>
            </a:r>
            <a:endParaRPr lang="kk-KZ" sz="1400" dirty="0">
              <a:solidFill>
                <a:srgbClr val="002060"/>
              </a:solidFill>
              <a:latin typeface="Arial" pitchFamily="34" charset="0"/>
              <a:cs typeface="Arial" pitchFamily="34" charset="0"/>
            </a:endParaRPr>
          </a:p>
          <a:p>
            <a:pPr marR="5080">
              <a:buSzPct val="95833"/>
              <a:tabLst>
                <a:tab pos="120650" algn="l"/>
                <a:tab pos="2317115" algn="l"/>
                <a:tab pos="2677160" algn="l"/>
                <a:tab pos="3698240" algn="l"/>
                <a:tab pos="4057650" algn="l"/>
                <a:tab pos="4603750" algn="l"/>
                <a:tab pos="4624705" algn="l"/>
                <a:tab pos="6027420" algn="l"/>
                <a:tab pos="6393180" algn="l"/>
              </a:tabLst>
            </a:pPr>
            <a:r>
              <a:rPr lang="kk-KZ" sz="1200" i="1" dirty="0">
                <a:solidFill>
                  <a:srgbClr val="002060"/>
                </a:solidFill>
                <a:latin typeface="Arial" pitchFamily="34" charset="0"/>
                <a:cs typeface="Arial" pitchFamily="34" charset="0"/>
              </a:rPr>
              <a:t>ұсынылған жауаптардың ішінен бір дұрыс жауапты таңдайтын </a:t>
            </a:r>
            <a:r>
              <a:rPr lang="kk-KZ" sz="1200" i="1" dirty="0" smtClean="0">
                <a:solidFill>
                  <a:srgbClr val="002060"/>
                </a:solidFill>
                <a:latin typeface="Arial" pitchFamily="34" charset="0"/>
                <a:cs typeface="Arial" pitchFamily="34" charset="0"/>
              </a:rPr>
              <a:t>тапсырмалар;</a:t>
            </a:r>
            <a:endParaRPr lang="kk-KZ" sz="1400" dirty="0" smtClean="0">
              <a:solidFill>
                <a:srgbClr val="002060"/>
              </a:solidFill>
              <a:latin typeface="Arial" pitchFamily="34" charset="0"/>
              <a:cs typeface="Arial" pitchFamily="34" charset="0"/>
            </a:endParaRPr>
          </a:p>
          <a:p>
            <a:pPr marR="5080">
              <a:buSzPct val="95833"/>
              <a:tabLst>
                <a:tab pos="120650" algn="l"/>
                <a:tab pos="2317115" algn="l"/>
                <a:tab pos="2677160" algn="l"/>
                <a:tab pos="3698240" algn="l"/>
                <a:tab pos="4057650" algn="l"/>
                <a:tab pos="4603750" algn="l"/>
                <a:tab pos="4624705" algn="l"/>
                <a:tab pos="6027420" algn="l"/>
                <a:tab pos="6393180" algn="l"/>
              </a:tabLst>
            </a:pPr>
            <a:r>
              <a:rPr lang="kk-KZ" sz="1300" i="1" dirty="0">
                <a:solidFill>
                  <a:srgbClr val="002060"/>
                </a:solidFill>
                <a:latin typeface="Arial" pitchFamily="34" charset="0"/>
                <a:cs typeface="Arial" pitchFamily="34" charset="0"/>
              </a:rPr>
              <a:t>Қысқа немесе </a:t>
            </a:r>
            <a:r>
              <a:rPr lang="kk-KZ" sz="1300" i="1" dirty="0" smtClean="0">
                <a:solidFill>
                  <a:srgbClr val="002060"/>
                </a:solidFill>
                <a:latin typeface="Arial" pitchFamily="34" charset="0"/>
                <a:cs typeface="Arial" pitchFamily="34" charset="0"/>
              </a:rPr>
              <a:t>егжей-тегжейлі жауаптарды қажет </a:t>
            </a:r>
            <a:r>
              <a:rPr lang="kk-KZ" sz="1300" i="1" dirty="0">
                <a:solidFill>
                  <a:srgbClr val="002060"/>
                </a:solidFill>
                <a:latin typeface="Arial" pitchFamily="34" charset="0"/>
                <a:cs typeface="Arial" pitchFamily="34" charset="0"/>
              </a:rPr>
              <a:t>ететін 4-5 тапсырма</a:t>
            </a:r>
            <a:r>
              <a:rPr lang="kk-KZ" sz="1300" i="1" dirty="0" smtClean="0">
                <a:solidFill>
                  <a:srgbClr val="002060"/>
                </a:solidFill>
                <a:latin typeface="Arial" pitchFamily="34" charset="0"/>
                <a:cs typeface="Arial" pitchFamily="34" charset="0"/>
              </a:rPr>
              <a:t>;</a:t>
            </a:r>
            <a:r>
              <a:rPr lang="kk-KZ" sz="1300" i="1" dirty="0">
                <a:solidFill>
                  <a:srgbClr val="002060"/>
                </a:solidFill>
                <a:latin typeface="Arial" pitchFamily="34" charset="0"/>
                <a:cs typeface="Arial" pitchFamily="34" charset="0"/>
              </a:rPr>
              <a:t> шағын зерттеу (20-45 ұпай</a:t>
            </a:r>
            <a:r>
              <a:rPr lang="kk-KZ" sz="1300" i="1" dirty="0" smtClean="0">
                <a:solidFill>
                  <a:srgbClr val="002060"/>
                </a:solidFill>
                <a:latin typeface="Arial" pitchFamily="34" charset="0"/>
                <a:cs typeface="Arial" pitchFamily="34" charset="0"/>
              </a:rPr>
              <a:t>)</a:t>
            </a:r>
            <a:endParaRPr lang="ru-RU" sz="1300" i="1" dirty="0">
              <a:solidFill>
                <a:srgbClr val="002060"/>
              </a:solidFill>
              <a:latin typeface="Arial" pitchFamily="34" charset="0"/>
              <a:cs typeface="Arial" pitchFamily="34" charset="0"/>
            </a:endParaRPr>
          </a:p>
        </p:txBody>
      </p:sp>
      <p:sp>
        <p:nvSpPr>
          <p:cNvPr id="32" name="Прямоугольник 31"/>
          <p:cNvSpPr/>
          <p:nvPr/>
        </p:nvSpPr>
        <p:spPr>
          <a:xfrm>
            <a:off x="107185" y="3322392"/>
            <a:ext cx="2274796" cy="3016210"/>
          </a:xfrm>
          <a:prstGeom prst="rect">
            <a:avLst/>
          </a:prstGeom>
        </p:spPr>
        <p:txBody>
          <a:bodyPr wrap="square">
            <a:spAutoFit/>
          </a:bodyPr>
          <a:lstStyle/>
          <a:p>
            <a:pPr lvl="0" algn="just"/>
            <a:endParaRPr lang="kk-KZ" sz="900" dirty="0" smtClean="0">
              <a:solidFill>
                <a:srgbClr val="002060"/>
              </a:solidFill>
              <a:latin typeface="Arial" pitchFamily="34" charset="0"/>
              <a:cs typeface="Arial" pitchFamily="34" charset="0"/>
            </a:endParaRPr>
          </a:p>
          <a:p>
            <a:pPr lvl="0" algn="just"/>
            <a:r>
              <a:rPr lang="kk-KZ" sz="1400" dirty="0" smtClean="0">
                <a:solidFill>
                  <a:srgbClr val="002060"/>
                </a:solidFill>
                <a:latin typeface="Arial" pitchFamily="34" charset="0"/>
                <a:cs typeface="Arial" pitchFamily="34" charset="0"/>
              </a:rPr>
              <a:t>Емтихан билеттер </a:t>
            </a:r>
            <a:r>
              <a:rPr lang="kk-KZ" sz="1400" dirty="0">
                <a:solidFill>
                  <a:srgbClr val="002060"/>
                </a:solidFill>
                <a:latin typeface="Arial" pitchFamily="34" charset="0"/>
                <a:cs typeface="Arial" pitchFamily="34" charset="0"/>
              </a:rPr>
              <a:t>бойынша өткізіледі. </a:t>
            </a:r>
          </a:p>
          <a:p>
            <a:pPr lvl="0" algn="just"/>
            <a:r>
              <a:rPr lang="kk-KZ" sz="1200" i="1" dirty="0">
                <a:solidFill>
                  <a:srgbClr val="002060"/>
                </a:solidFill>
                <a:latin typeface="Arial" pitchFamily="34" charset="0"/>
                <a:cs typeface="Arial" pitchFamily="34" charset="0"/>
              </a:rPr>
              <a:t>Барлығы 30 билет, әр билетте білім алушылар ауызша жауап беретін үш сұрақ беріледі</a:t>
            </a:r>
            <a:r>
              <a:rPr lang="kk-KZ" sz="1400" dirty="0">
                <a:solidFill>
                  <a:srgbClr val="002060"/>
                </a:solidFill>
                <a:latin typeface="Arial" pitchFamily="34" charset="0"/>
                <a:cs typeface="Arial" pitchFamily="34" charset="0"/>
              </a:rPr>
              <a:t>. </a:t>
            </a:r>
          </a:p>
          <a:p>
            <a:pPr lvl="0" algn="just"/>
            <a:r>
              <a:rPr lang="kk-KZ" sz="1400" dirty="0">
                <a:solidFill>
                  <a:srgbClr val="002060"/>
                </a:solidFill>
                <a:latin typeface="Arial" pitchFamily="34" charset="0"/>
                <a:cs typeface="Arial" pitchFamily="34" charset="0"/>
              </a:rPr>
              <a:t>Жоғары балл-</a:t>
            </a:r>
            <a:r>
              <a:rPr lang="kk-KZ" sz="1400" b="1" dirty="0">
                <a:solidFill>
                  <a:srgbClr val="002060"/>
                </a:solidFill>
                <a:latin typeface="Arial" pitchFamily="34" charset="0"/>
                <a:cs typeface="Arial" pitchFamily="34" charset="0"/>
              </a:rPr>
              <a:t>30</a:t>
            </a:r>
            <a:endParaRPr lang="ru-RU" sz="1400" b="1" dirty="0">
              <a:solidFill>
                <a:srgbClr val="002060"/>
              </a:solidFill>
              <a:latin typeface="Arial" pitchFamily="34" charset="0"/>
              <a:cs typeface="Arial" pitchFamily="34" charset="0"/>
            </a:endParaRPr>
          </a:p>
          <a:p>
            <a:endParaRPr lang="kk-KZ" sz="1400" dirty="0" smtClean="0">
              <a:solidFill>
                <a:srgbClr val="002060"/>
              </a:solidFill>
              <a:latin typeface="Arial" pitchFamily="34" charset="0"/>
              <a:cs typeface="Arial" pitchFamily="34" charset="0"/>
            </a:endParaRPr>
          </a:p>
          <a:p>
            <a:endParaRPr lang="kk-KZ" sz="1400" dirty="0" smtClean="0">
              <a:solidFill>
                <a:srgbClr val="002060"/>
              </a:solidFill>
              <a:latin typeface="Arial" pitchFamily="34" charset="0"/>
              <a:cs typeface="Arial" pitchFamily="34" charset="0"/>
            </a:endParaRPr>
          </a:p>
          <a:p>
            <a:endParaRPr lang="kk-KZ" sz="1400" dirty="0" smtClean="0">
              <a:solidFill>
                <a:srgbClr val="002060"/>
              </a:solidFill>
              <a:latin typeface="Arial" pitchFamily="34" charset="0"/>
              <a:cs typeface="Arial" pitchFamily="34" charset="0"/>
            </a:endParaRPr>
          </a:p>
          <a:p>
            <a:endParaRPr lang="kk-KZ" sz="1400" dirty="0">
              <a:solidFill>
                <a:srgbClr val="002060"/>
              </a:solidFill>
              <a:latin typeface="Arial" pitchFamily="34" charset="0"/>
              <a:cs typeface="Arial" pitchFamily="34" charset="0"/>
            </a:endParaRPr>
          </a:p>
          <a:p>
            <a:endParaRPr lang="kk-KZ" sz="1400" dirty="0">
              <a:solidFill>
                <a:srgbClr val="002060"/>
              </a:solidFill>
              <a:latin typeface="Arial" pitchFamily="34" charset="0"/>
              <a:cs typeface="Arial" pitchFamily="34" charset="0"/>
            </a:endParaRPr>
          </a:p>
          <a:p>
            <a:endParaRPr lang="kk-KZ" sz="1400" dirty="0" smtClean="0">
              <a:solidFill>
                <a:srgbClr val="002060"/>
              </a:solidFill>
              <a:latin typeface="Arial" pitchFamily="34" charset="0"/>
              <a:cs typeface="Arial" pitchFamily="34" charset="0"/>
            </a:endParaRPr>
          </a:p>
        </p:txBody>
      </p:sp>
      <p:sp>
        <p:nvSpPr>
          <p:cNvPr id="33" name="Прямоугольник 32"/>
          <p:cNvSpPr/>
          <p:nvPr/>
        </p:nvSpPr>
        <p:spPr>
          <a:xfrm>
            <a:off x="9948838" y="4175166"/>
            <a:ext cx="2175036" cy="1477328"/>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a:t>
            </a:r>
            <a:r>
              <a:rPr lang="kk-KZ" sz="1400" dirty="0" smtClean="0">
                <a:solidFill>
                  <a:srgbClr val="002060"/>
                </a:solidFill>
                <a:latin typeface="Arial" pitchFamily="34" charset="0"/>
                <a:cs typeface="Arial" pitchFamily="34" charset="0"/>
              </a:rPr>
              <a:t>екі </a:t>
            </a:r>
            <a:r>
              <a:rPr lang="kk-KZ" sz="1400" dirty="0">
                <a:solidFill>
                  <a:srgbClr val="002060"/>
                </a:solidFill>
                <a:latin typeface="Arial" pitchFamily="34" charset="0"/>
                <a:cs typeface="Arial" pitchFamily="34" charset="0"/>
              </a:rPr>
              <a:t>бөлімнен </a:t>
            </a:r>
            <a:r>
              <a:rPr lang="kk-KZ" sz="1400" dirty="0" smtClean="0">
                <a:solidFill>
                  <a:srgbClr val="002060"/>
                </a:solidFill>
                <a:latin typeface="Arial" pitchFamily="34" charset="0"/>
                <a:cs typeface="Arial" pitchFamily="34" charset="0"/>
              </a:rPr>
              <a:t>тұрады. </a:t>
            </a:r>
            <a:endParaRPr lang="kk-KZ" sz="1400" dirty="0">
              <a:solidFill>
                <a:srgbClr val="002060"/>
              </a:solidFill>
              <a:latin typeface="Arial" pitchFamily="34" charset="0"/>
              <a:cs typeface="Arial" pitchFamily="34" charset="0"/>
            </a:endParaRPr>
          </a:p>
          <a:p>
            <a:pPr algn="just"/>
            <a:r>
              <a:rPr lang="kk-KZ" sz="1200" i="1" dirty="0">
                <a:solidFill>
                  <a:srgbClr val="002060"/>
                </a:solidFill>
                <a:latin typeface="Arial" pitchFamily="34" charset="0"/>
                <a:cs typeface="Arial" pitchFamily="34" charset="0"/>
              </a:rPr>
              <a:t>Тапсырмаларда төрт қысқа мәтін бар, олардың </a:t>
            </a:r>
            <a:r>
              <a:rPr lang="kk-KZ" sz="1200" i="1" dirty="0" smtClean="0">
                <a:solidFill>
                  <a:srgbClr val="002060"/>
                </a:solidFill>
                <a:latin typeface="Arial" pitchFamily="34" charset="0"/>
                <a:cs typeface="Arial" pitchFamily="34" charset="0"/>
              </a:rPr>
              <a:t>жалпы көлемі </a:t>
            </a:r>
            <a:r>
              <a:rPr lang="kk-KZ" sz="1200" i="1" dirty="0">
                <a:solidFill>
                  <a:srgbClr val="002060"/>
                </a:solidFill>
                <a:latin typeface="Arial" pitchFamily="34" charset="0"/>
                <a:cs typeface="Arial" pitchFamily="34" charset="0"/>
              </a:rPr>
              <a:t>400 сөзден аспайды</a:t>
            </a:r>
            <a:r>
              <a:rPr lang="kk-KZ" sz="1400" dirty="0">
                <a:solidFill>
                  <a:srgbClr val="002060"/>
                </a:solidFill>
                <a:latin typeface="Arial" pitchFamily="34" charset="0"/>
                <a:cs typeface="Arial" pitchFamily="34" charset="0"/>
              </a:rPr>
              <a:t>. </a:t>
            </a:r>
            <a:endParaRPr lang="kk-KZ" sz="1200" i="1" dirty="0" smtClean="0">
              <a:solidFill>
                <a:srgbClr val="002060"/>
              </a:solidFill>
              <a:latin typeface="Arial" pitchFamily="34" charset="0"/>
              <a:cs typeface="Arial" pitchFamily="34" charset="0"/>
            </a:endParaRPr>
          </a:p>
          <a:p>
            <a:pPr algn="just"/>
            <a:r>
              <a:rPr lang="kk-KZ" sz="1200" dirty="0">
                <a:solidFill>
                  <a:srgbClr val="002060"/>
                </a:solidFill>
                <a:latin typeface="Arial" pitchFamily="34" charset="0"/>
                <a:cs typeface="Arial" pitchFamily="34" charset="0"/>
              </a:rPr>
              <a:t>Жоғары </a:t>
            </a:r>
            <a:r>
              <a:rPr lang="kk-KZ" sz="1200" dirty="0" smtClean="0">
                <a:solidFill>
                  <a:srgbClr val="002060"/>
                </a:solidFill>
                <a:latin typeface="Arial" pitchFamily="34" charset="0"/>
                <a:cs typeface="Arial" pitchFamily="34" charset="0"/>
              </a:rPr>
              <a:t>балл - </a:t>
            </a:r>
            <a:r>
              <a:rPr lang="kk-KZ" sz="1200" b="1" dirty="0" smtClean="0">
                <a:solidFill>
                  <a:srgbClr val="002060"/>
                </a:solidFill>
                <a:latin typeface="Arial" pitchFamily="34" charset="0"/>
                <a:cs typeface="Arial" pitchFamily="34" charset="0"/>
              </a:rPr>
              <a:t>40</a:t>
            </a:r>
            <a:endParaRPr lang="ru-RU" sz="1200" i="1" dirty="0">
              <a:solidFill>
                <a:srgbClr val="002060"/>
              </a:solidFill>
              <a:latin typeface="Arial" pitchFamily="34" charset="0"/>
              <a:cs typeface="Arial" pitchFamily="34" charset="0"/>
            </a:endParaRPr>
          </a:p>
        </p:txBody>
      </p:sp>
      <p:sp>
        <p:nvSpPr>
          <p:cNvPr id="34" name="Прямоугольник 33"/>
          <p:cNvSpPr/>
          <p:nvPr/>
        </p:nvSpPr>
        <p:spPr>
          <a:xfrm>
            <a:off x="4930245" y="3403111"/>
            <a:ext cx="2466906" cy="3262432"/>
          </a:xfrm>
          <a:prstGeom prst="rect">
            <a:avLst/>
          </a:prstGeom>
        </p:spPr>
        <p:txBody>
          <a:bodyPr wrap="square">
            <a:spAutoFit/>
          </a:bodyPr>
          <a:lstStyle/>
          <a:p>
            <a:pPr lvl="0"/>
            <a:r>
              <a:rPr lang="kk-KZ" sz="1400" dirty="0">
                <a:solidFill>
                  <a:srgbClr val="002060"/>
                </a:solidFill>
                <a:latin typeface="Arial" pitchFamily="34" charset="0"/>
                <a:cs typeface="Arial" pitchFamily="34" charset="0"/>
              </a:rPr>
              <a:t>Емтихан жұмысы 2 </a:t>
            </a:r>
            <a:r>
              <a:rPr lang="kk-KZ" sz="1200" dirty="0">
                <a:solidFill>
                  <a:srgbClr val="002060"/>
                </a:solidFill>
                <a:latin typeface="Arial" pitchFamily="34" charset="0"/>
                <a:cs typeface="Arial" pitchFamily="34" charset="0"/>
              </a:rPr>
              <a:t>бөлімнен тұрады. </a:t>
            </a:r>
            <a:r>
              <a:rPr lang="kk-KZ" sz="1200" i="1" dirty="0">
                <a:solidFill>
                  <a:srgbClr val="002060"/>
                </a:solidFill>
                <a:latin typeface="Arial" pitchFamily="34" charset="0"/>
                <a:cs typeface="Arial" pitchFamily="34" charset="0"/>
              </a:rPr>
              <a:t>Бірінші бөлім екі мәтінмен жұмыс жасауды қамтиды (мәтіндердің жалпы көлемі – 600-650 сөз). Екінші бөлімде ЖМБ сыныптарда білім алушылар бір жазбаша жұмыс орындайды– эссе (200-250 сөз). ҚГБ сыныптарда білім алушылар 200-250 сөзден тұратын жазбаша жұмыс (мақала, эссе, көпшілік алдында сөйлеу, рецензия және басқалар) жазу ұсынылатын үш тапсырманың ішінен бір тапсырманы таңдайды. </a:t>
            </a:r>
          </a:p>
          <a:p>
            <a:pPr lvl="0"/>
            <a:r>
              <a:rPr lang="kk-KZ" sz="1200" dirty="0">
                <a:solidFill>
                  <a:srgbClr val="002060"/>
                </a:solidFill>
                <a:latin typeface="Arial" pitchFamily="34" charset="0"/>
                <a:cs typeface="Arial" pitchFamily="34" charset="0"/>
              </a:rPr>
              <a:t>Жоғары балл-</a:t>
            </a:r>
            <a:r>
              <a:rPr lang="kk-KZ" sz="1200" b="1" dirty="0">
                <a:solidFill>
                  <a:srgbClr val="002060"/>
                </a:solidFill>
                <a:latin typeface="Arial" pitchFamily="34" charset="0"/>
                <a:cs typeface="Arial" pitchFamily="34" charset="0"/>
              </a:rPr>
              <a:t>40</a:t>
            </a:r>
            <a:r>
              <a:rPr lang="kk-KZ" sz="1200" dirty="0">
                <a:solidFill>
                  <a:srgbClr val="002060"/>
                </a:solidFill>
                <a:latin typeface="Arial" pitchFamily="34" charset="0"/>
                <a:cs typeface="Arial" pitchFamily="34" charset="0"/>
              </a:rPr>
              <a:t>. </a:t>
            </a:r>
            <a:endParaRPr lang="kk-KZ" sz="1200" dirty="0">
              <a:solidFill>
                <a:srgbClr val="002060"/>
              </a:solidFill>
              <a:latin typeface="Arial" pitchFamily="34" charset="0"/>
              <a:cs typeface="Arial" pitchFamily="34" charset="0"/>
            </a:endParaRPr>
          </a:p>
        </p:txBody>
      </p:sp>
      <p:sp>
        <p:nvSpPr>
          <p:cNvPr id="35" name="Нашивка 34"/>
          <p:cNvSpPr/>
          <p:nvPr/>
        </p:nvSpPr>
        <p:spPr>
          <a:xfrm rot="5400000">
            <a:off x="916131"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Нашивка 35"/>
          <p:cNvSpPr/>
          <p:nvPr/>
        </p:nvSpPr>
        <p:spPr>
          <a:xfrm rot="5400000">
            <a:off x="3430764"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Нашивка 36"/>
          <p:cNvSpPr/>
          <p:nvPr/>
        </p:nvSpPr>
        <p:spPr>
          <a:xfrm rot="5400000">
            <a:off x="5922577" y="2400432"/>
            <a:ext cx="390384"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Нашивка 37"/>
          <p:cNvSpPr/>
          <p:nvPr/>
        </p:nvSpPr>
        <p:spPr>
          <a:xfrm rot="5400000">
            <a:off x="8353889" y="3472908"/>
            <a:ext cx="345811" cy="1750330"/>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9" name="Нашивка 38"/>
          <p:cNvSpPr/>
          <p:nvPr/>
        </p:nvSpPr>
        <p:spPr>
          <a:xfrm rot="5400000">
            <a:off x="10782446" y="2669619"/>
            <a:ext cx="542338" cy="167291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48" name="Группа 47"/>
          <p:cNvGrpSpPr/>
          <p:nvPr/>
        </p:nvGrpSpPr>
        <p:grpSpPr>
          <a:xfrm>
            <a:off x="2983004" y="846206"/>
            <a:ext cx="1390821" cy="1224000"/>
            <a:chOff x="2935845" y="889290"/>
            <a:chExt cx="1390821" cy="1224000"/>
          </a:xfrm>
        </p:grpSpPr>
        <p:sp>
          <p:nvSpPr>
            <p:cNvPr id="40" name="Овал 39"/>
            <p:cNvSpPr/>
            <p:nvPr/>
          </p:nvSpPr>
          <p:spPr>
            <a:xfrm>
              <a:off x="3001255" y="889290"/>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10800000" flipV="1">
              <a:off x="2935845" y="993459"/>
              <a:ext cx="1390821" cy="1015663"/>
            </a:xfrm>
            <a:prstGeom prst="rect">
              <a:avLst/>
            </a:prstGeom>
          </p:spPr>
          <p:txBody>
            <a:bodyPr wrap="square">
              <a:spAutoFit/>
            </a:bodyPr>
            <a:lstStyle/>
            <a:p>
              <a:pPr algn="ctr"/>
              <a:r>
                <a:rPr lang="kk-KZ" sz="4000" b="1" dirty="0">
                  <a:solidFill>
                    <a:schemeClr val="accent1">
                      <a:lumMod val="75000"/>
                    </a:schemeClr>
                  </a:solidFill>
                  <a:latin typeface="Arial" pitchFamily="34" charset="0"/>
                  <a:cs typeface="Arial" pitchFamily="34" charset="0"/>
                </a:rPr>
                <a:t>4</a:t>
              </a:r>
              <a:r>
                <a:rPr lang="kk-KZ" sz="4000" b="1" dirty="0" smtClean="0">
                  <a:solidFill>
                    <a:schemeClr val="accent1">
                      <a:lumMod val="75000"/>
                    </a:schemeClr>
                  </a:solidFill>
                  <a:latin typeface="Arial" pitchFamily="34" charset="0"/>
                  <a:cs typeface="Arial" pitchFamily="34" charset="0"/>
                </a:rPr>
                <a:t>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6" name="Группа 45"/>
          <p:cNvGrpSpPr/>
          <p:nvPr/>
        </p:nvGrpSpPr>
        <p:grpSpPr>
          <a:xfrm>
            <a:off x="5468586" y="846206"/>
            <a:ext cx="1298367" cy="1224000"/>
            <a:chOff x="5425339" y="909465"/>
            <a:chExt cx="1298367" cy="1224000"/>
          </a:xfrm>
        </p:grpSpPr>
        <p:sp>
          <p:nvSpPr>
            <p:cNvPr id="41" name="Овал 40"/>
            <p:cNvSpPr/>
            <p:nvPr/>
          </p:nvSpPr>
          <p:spPr>
            <a:xfrm>
              <a:off x="5444522" y="90946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0800000" flipV="1">
              <a:off x="5425339" y="1013634"/>
              <a:ext cx="1298367" cy="1015663"/>
            </a:xfrm>
            <a:prstGeom prst="rect">
              <a:avLst/>
            </a:prstGeom>
          </p:spPr>
          <p:txBody>
            <a:bodyPr wrap="square">
              <a:spAutoFit/>
            </a:bodyPr>
            <a:lstStyle/>
            <a:p>
              <a:pPr algn="ctr"/>
              <a:r>
                <a:rPr lang="ru-RU" sz="4000" b="1" dirty="0" smtClean="0">
                  <a:solidFill>
                    <a:schemeClr val="accent1">
                      <a:lumMod val="75000"/>
                    </a:schemeClr>
                  </a:solidFill>
                  <a:latin typeface="Arial" pitchFamily="34" charset="0"/>
                  <a:cs typeface="Arial" pitchFamily="34" charset="0"/>
                </a:rPr>
                <a:t>9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5" name="Группа 44"/>
          <p:cNvGrpSpPr/>
          <p:nvPr/>
        </p:nvGrpSpPr>
        <p:grpSpPr>
          <a:xfrm>
            <a:off x="7909258" y="846206"/>
            <a:ext cx="1286588" cy="1224000"/>
            <a:chOff x="7917276" y="903523"/>
            <a:chExt cx="1286588" cy="1224000"/>
          </a:xfrm>
        </p:grpSpPr>
        <p:sp>
          <p:nvSpPr>
            <p:cNvPr id="42" name="Овал 41"/>
            <p:cNvSpPr/>
            <p:nvPr/>
          </p:nvSpPr>
          <p:spPr>
            <a:xfrm>
              <a:off x="7930570" y="903523"/>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0800000" flipV="1">
              <a:off x="7917276" y="1007691"/>
              <a:ext cx="1286588"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12 </a:t>
              </a:r>
              <a:r>
                <a:rPr lang="ru-RU" sz="2000" b="1" dirty="0" err="1" smtClean="0">
                  <a:solidFill>
                    <a:schemeClr val="accent1">
                      <a:lumMod val="50000"/>
                    </a:schemeClr>
                  </a:solidFill>
                  <a:latin typeface="Arial" panose="020B0604020202020204" pitchFamily="34" charset="0"/>
                  <a:cs typeface="Arial" panose="020B0604020202020204" pitchFamily="34" charset="0"/>
                </a:rPr>
                <a:t>маусым</a:t>
              </a:r>
              <a:r>
                <a:rPr lang="ru-RU" sz="2000" b="1" dirty="0" smtClean="0">
                  <a:solidFill>
                    <a:schemeClr val="accent1">
                      <a:lumMod val="50000"/>
                    </a:schemeClr>
                  </a:solidFill>
                  <a:latin typeface="Arial" panose="020B0604020202020204" pitchFamily="34" charset="0"/>
                  <a:cs typeface="Arial" panose="020B0604020202020204" pitchFamily="34" charset="0"/>
                </a:rPr>
                <a:t> </a:t>
              </a:r>
              <a:endParaRPr lang="ru-RU" sz="2000" b="1" dirty="0">
                <a:solidFill>
                  <a:schemeClr val="accent1">
                    <a:lumMod val="50000"/>
                  </a:schemeClr>
                </a:solidFill>
                <a:latin typeface="Arial" panose="020B0604020202020204" pitchFamily="34" charset="0"/>
                <a:cs typeface="Arial" panose="020B0604020202020204" pitchFamily="34" charset="0"/>
              </a:endParaRPr>
            </a:p>
          </p:txBody>
        </p:sp>
      </p:grpSp>
      <p:grpSp>
        <p:nvGrpSpPr>
          <p:cNvPr id="47" name="Группа 46"/>
          <p:cNvGrpSpPr/>
          <p:nvPr/>
        </p:nvGrpSpPr>
        <p:grpSpPr>
          <a:xfrm>
            <a:off x="10361544" y="846206"/>
            <a:ext cx="1260000" cy="1224000"/>
            <a:chOff x="10358197" y="913002"/>
            <a:chExt cx="1260000" cy="1224000"/>
          </a:xfrm>
        </p:grpSpPr>
        <p:sp>
          <p:nvSpPr>
            <p:cNvPr id="43" name="Овал 42"/>
            <p:cNvSpPr/>
            <p:nvPr/>
          </p:nvSpPr>
          <p:spPr>
            <a:xfrm>
              <a:off x="10358197" y="913002"/>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rot="10800000" flipV="1">
              <a:off x="10362122" y="1017171"/>
              <a:ext cx="1252150"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16 </a:t>
              </a:r>
              <a:r>
                <a:rPr lang="ru-RU" sz="2000" b="1" dirty="0" err="1" smtClean="0">
                  <a:solidFill>
                    <a:schemeClr val="accent1">
                      <a:lumMod val="50000"/>
                    </a:schemeClr>
                  </a:solidFill>
                  <a:latin typeface="Arial" panose="020B0604020202020204" pitchFamily="34" charset="0"/>
                  <a:cs typeface="Arial" panose="020B0604020202020204" pitchFamily="34" charset="0"/>
                </a:rPr>
                <a:t>маусым</a:t>
              </a:r>
              <a:r>
                <a:rPr lang="ru-RU" b="1"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p:txBody>
        </p:sp>
      </p:grpSp>
      <p:pic>
        <p:nvPicPr>
          <p:cNvPr id="44"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308535" y="-1286906"/>
            <a:ext cx="1649626" cy="427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74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 xmlns:a16="http://schemas.microsoft.com/office/drawing/2014/main" id="{DB9E48B4-FE7F-443E-BD76-153E52129D7D}"/>
              </a:ext>
            </a:extLst>
          </p:cNvPr>
          <p:cNvSpPr/>
          <p:nvPr/>
        </p:nvSpPr>
        <p:spPr>
          <a:xfrm>
            <a:off x="0" y="308296"/>
            <a:ext cx="12192000"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t>            </a:t>
            </a:r>
            <a:endParaRPr lang="ru-RU" sz="2000" dirty="0"/>
          </a:p>
        </p:txBody>
      </p: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0" name="Прямоугольник 9"/>
          <p:cNvSpPr/>
          <p:nvPr/>
        </p:nvSpPr>
        <p:spPr>
          <a:xfrm>
            <a:off x="2623002" y="1617379"/>
            <a:ext cx="8772491" cy="1754326"/>
          </a:xfrm>
          <a:prstGeom prst="rect">
            <a:avLst/>
          </a:prstGeom>
        </p:spPr>
        <p:txBody>
          <a:bodyPr wrap="square">
            <a:spAutoFit/>
          </a:bodyPr>
          <a:lstStyle/>
          <a:p>
            <a:r>
              <a:rPr lang="ru-RU" dirty="0" err="1" smtClean="0">
                <a:solidFill>
                  <a:srgbClr val="002060"/>
                </a:solidFill>
                <a:latin typeface="Arial" panose="020B0604020202020204" pitchFamily="34" charset="0"/>
                <a:ea typeface="+mj-ea"/>
                <a:cs typeface="Arial" panose="020B0604020202020204" pitchFamily="34" charset="0"/>
              </a:rPr>
              <a:t>Жалпы</a:t>
            </a:r>
            <a:r>
              <a:rPr lang="ru-RU" dirty="0" smtClean="0">
                <a:solidFill>
                  <a:srgbClr val="002060"/>
                </a:solidFill>
                <a:latin typeface="Arial" panose="020B0604020202020204" pitchFamily="34" charset="0"/>
                <a:ea typeface="+mj-ea"/>
                <a:cs typeface="Arial" panose="020B0604020202020204" pitchFamily="34" charset="0"/>
              </a:rPr>
              <a:t> орта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туралы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аттестатқа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қосымшаға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енгізілетін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пәндерден</a:t>
            </a:r>
            <a:r>
              <a:rPr lang="ru-RU" dirty="0" smtClean="0">
                <a:solidFill>
                  <a:srgbClr val="002060"/>
                </a:solidFill>
                <a:latin typeface="Arial" panose="020B0604020202020204" pitchFamily="34" charset="0"/>
                <a:ea typeface="+mj-ea"/>
                <a:cs typeface="Arial" panose="020B0604020202020204" pitchFamily="34" charset="0"/>
              </a:rPr>
              <a:t>  «5»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және</a:t>
            </a:r>
            <a:r>
              <a:rPr lang="ru-RU" dirty="0" smtClean="0">
                <a:solidFill>
                  <a:srgbClr val="002060"/>
                </a:solidFill>
                <a:latin typeface="Arial" panose="020B0604020202020204" pitchFamily="34" charset="0"/>
                <a:ea typeface="+mj-ea"/>
                <a:cs typeface="Arial" panose="020B0604020202020204" pitchFamily="34" charset="0"/>
              </a:rPr>
              <a:t> 10-11 </a:t>
            </a:r>
            <a:r>
              <a:rPr lang="ru-RU" dirty="0" err="1" smtClean="0">
                <a:solidFill>
                  <a:srgbClr val="002060"/>
                </a:solidFill>
                <a:latin typeface="Arial" panose="020B0604020202020204" pitchFamily="34" charset="0"/>
                <a:ea typeface="+mj-ea"/>
                <a:cs typeface="Arial" panose="020B0604020202020204" pitchFamily="34" charset="0"/>
              </a:rPr>
              <a:t>сыныптардағы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оқу</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кезінде</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барлық</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пәндер</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бойынша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жылдық</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бағалары</a:t>
            </a:r>
            <a:r>
              <a:rPr lang="ru-RU" dirty="0" smtClean="0">
                <a:solidFill>
                  <a:srgbClr val="002060"/>
                </a:solidFill>
                <a:latin typeface="Arial" panose="020B0604020202020204" pitchFamily="34" charset="0"/>
                <a:ea typeface="+mj-ea"/>
                <a:cs typeface="Arial" panose="020B0604020202020204" pitchFamily="34" charset="0"/>
              </a:rPr>
              <a:t> «5»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 11-сынып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алушыларына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жалпы</a:t>
            </a:r>
            <a:r>
              <a:rPr lang="ru-RU" dirty="0" smtClean="0">
                <a:solidFill>
                  <a:srgbClr val="002060"/>
                </a:solidFill>
                <a:latin typeface="Arial" panose="020B0604020202020204" pitchFamily="34" charset="0"/>
                <a:ea typeface="+mj-ea"/>
                <a:cs typeface="Arial" panose="020B0604020202020204" pitchFamily="34" charset="0"/>
              </a:rPr>
              <a:t> орта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туралы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үздік</a:t>
            </a:r>
            <a:r>
              <a:rPr lang="ru-RU" dirty="0" smtClean="0">
                <a:solidFill>
                  <a:srgbClr val="002060"/>
                </a:solidFill>
                <a:latin typeface="Arial" panose="020B0604020202020204" pitchFamily="34" charset="0"/>
                <a:ea typeface="+mj-ea"/>
                <a:cs typeface="Arial" panose="020B0604020202020204" pitchFamily="34" charset="0"/>
              </a:rPr>
              <a:t> аттестат </a:t>
            </a:r>
            <a:r>
              <a:rPr lang="ru-RU" dirty="0" err="1" smtClean="0">
                <a:solidFill>
                  <a:srgbClr val="002060"/>
                </a:solidFill>
                <a:latin typeface="Arial" panose="020B0604020202020204" pitchFamily="34" charset="0"/>
                <a:ea typeface="+mj-ea"/>
                <a:cs typeface="Arial" panose="020B0604020202020204" pitchFamily="34" charset="0"/>
              </a:rPr>
              <a:t>беріледі</a:t>
            </a:r>
            <a:r>
              <a:rPr lang="ru-RU" dirty="0" smtClean="0">
                <a:solidFill>
                  <a:srgbClr val="002060"/>
                </a:solidFill>
                <a:latin typeface="Arial" panose="020B0604020202020204" pitchFamily="34" charset="0"/>
                <a:ea typeface="+mj-ea"/>
                <a:cs typeface="Arial" panose="020B0604020202020204" pitchFamily="34" charset="0"/>
              </a:rPr>
              <a:t> (3-тарау, 49-тармақ)                                     11-сыныптың </a:t>
            </a:r>
            <a:r>
              <a:rPr lang="ru-RU" dirty="0" err="1">
                <a:solidFill>
                  <a:srgbClr val="002060"/>
                </a:solidFill>
                <a:latin typeface="Arial" panose="020B0604020202020204" pitchFamily="34" charset="0"/>
                <a:ea typeface="+mj-ea"/>
                <a:cs typeface="Arial" panose="020B0604020202020204" pitchFamily="34" charset="0"/>
              </a:rPr>
              <a:t>барлық</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алушылары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аттестаттауды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оқитын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орны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мектептерде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өтеді</a:t>
            </a:r>
            <a:r>
              <a:rPr lang="ru-RU" dirty="0" smtClean="0">
                <a:solidFill>
                  <a:srgbClr val="002060"/>
                </a:solidFill>
                <a:latin typeface="Arial" panose="020B0604020202020204" pitchFamily="34" charset="0"/>
                <a:ea typeface="+mj-ea"/>
                <a:cs typeface="Arial" panose="020B0604020202020204" pitchFamily="34" charset="0"/>
              </a:rPr>
              <a:t>. (3-тарау, 69-тармақ)</a:t>
            </a:r>
            <a:endParaRPr lang="ru-RU" dirty="0">
              <a:solidFill>
                <a:srgbClr val="002060"/>
              </a:solidFill>
              <a:latin typeface="Arial" panose="020B0604020202020204" pitchFamily="34" charset="0"/>
              <a:ea typeface="+mj-ea"/>
              <a:cs typeface="Arial" panose="020B0604020202020204" pitchFamily="34" charset="0"/>
            </a:endParaRP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4" y="-795143"/>
            <a:ext cx="983484" cy="2545597"/>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2688387" y="3639237"/>
            <a:ext cx="8707107" cy="1754326"/>
          </a:xfrm>
          <a:prstGeom prst="rect">
            <a:avLst/>
          </a:prstGeom>
        </p:spPr>
        <p:txBody>
          <a:bodyPr wrap="square">
            <a:spAutoFit/>
          </a:bodyPr>
          <a:lstStyle/>
          <a:p>
            <a:pPr lvl="0" algn="just"/>
            <a:r>
              <a:rPr lang="ru-RU" dirty="0">
                <a:solidFill>
                  <a:srgbClr val="002060"/>
                </a:solidFill>
                <a:latin typeface="Arial" panose="020B0604020202020204" pitchFamily="34" charset="0"/>
                <a:ea typeface="+mj-ea"/>
                <a:cs typeface="Arial" panose="020B0604020202020204" pitchFamily="34" charset="0"/>
              </a:rPr>
              <a:t>5-11 </a:t>
            </a:r>
            <a:r>
              <a:rPr lang="ru-RU" dirty="0" err="1">
                <a:solidFill>
                  <a:srgbClr val="002060"/>
                </a:solidFill>
                <a:latin typeface="Arial" panose="020B0604020202020204" pitchFamily="34" charset="0"/>
                <a:ea typeface="+mj-ea"/>
                <a:cs typeface="Arial" panose="020B0604020202020204" pitchFamily="34" charset="0"/>
              </a:rPr>
              <a:t>сыныптардағы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барлық</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пәндер</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бойынша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жылдық</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және</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қорытынды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бағалары</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Үздік</a:t>
            </a:r>
            <a:r>
              <a:rPr lang="ru-RU" dirty="0" smtClean="0">
                <a:solidFill>
                  <a:srgbClr val="002060"/>
                </a:solidFill>
                <a:latin typeface="Arial" panose="020B0604020202020204" pitchFamily="34" charset="0"/>
                <a:ea typeface="+mj-ea"/>
                <a:cs typeface="Arial" panose="020B0604020202020204" pitchFamily="34" charset="0"/>
              </a:rPr>
              <a:t> аттестат </a:t>
            </a:r>
            <a:r>
              <a:rPr lang="ru-RU" dirty="0" err="1">
                <a:solidFill>
                  <a:srgbClr val="002060"/>
                </a:solidFill>
                <a:latin typeface="Arial" panose="020B0604020202020204" pitchFamily="34" charset="0"/>
                <a:ea typeface="+mj-ea"/>
                <a:cs typeface="Arial" panose="020B0604020202020204" pitchFamily="34" charset="0"/>
              </a:rPr>
              <a:t>алған</a:t>
            </a:r>
            <a:r>
              <a:rPr lang="kk-KZ" dirty="0" smtClean="0">
                <a:solidFill>
                  <a:srgbClr val="002060"/>
                </a:solidFill>
                <a:latin typeface="Arial" panose="020B0604020202020204" pitchFamily="34" charset="0"/>
                <a:ea typeface="+mj-ea"/>
                <a:cs typeface="Arial" panose="020B0604020202020204" pitchFamily="34" charset="0"/>
              </a:rPr>
              <a:t>;</a:t>
            </a:r>
            <a:endParaRPr lang="kk-KZ" dirty="0">
              <a:solidFill>
                <a:srgbClr val="002060"/>
              </a:solidFill>
              <a:latin typeface="Arial" panose="020B0604020202020204" pitchFamily="34" charset="0"/>
              <a:ea typeface="+mj-ea"/>
              <a:cs typeface="Arial" panose="020B0604020202020204" pitchFamily="34" charset="0"/>
            </a:endParaRPr>
          </a:p>
          <a:p>
            <a:pPr algn="just"/>
            <a:r>
              <a:rPr lang="kk-KZ" dirty="0">
                <a:solidFill>
                  <a:srgbClr val="002060"/>
                </a:solidFill>
                <a:latin typeface="Arial" panose="020B0604020202020204" pitchFamily="34" charset="0"/>
                <a:ea typeface="+mj-ea"/>
                <a:cs typeface="Arial" panose="020B0604020202020204" pitchFamily="34" charset="0"/>
              </a:rPr>
              <a:t>10-11 </a:t>
            </a:r>
            <a:r>
              <a:rPr lang="kk-KZ" dirty="0" smtClean="0">
                <a:solidFill>
                  <a:srgbClr val="002060"/>
                </a:solidFill>
                <a:latin typeface="Arial" panose="020B0604020202020204" pitchFamily="34" charset="0"/>
                <a:ea typeface="+mj-ea"/>
                <a:cs typeface="Arial" panose="020B0604020202020204" pitchFamily="34" charset="0"/>
              </a:rPr>
              <a:t>сыныптардағы барлық </a:t>
            </a:r>
            <a:r>
              <a:rPr lang="kk-KZ" dirty="0">
                <a:solidFill>
                  <a:srgbClr val="002060"/>
                </a:solidFill>
                <a:latin typeface="Arial" panose="020B0604020202020204" pitchFamily="34" charset="0"/>
                <a:ea typeface="+mj-ea"/>
                <a:cs typeface="Arial" panose="020B0604020202020204" pitchFamily="34" charset="0"/>
              </a:rPr>
              <a:t>пәндер </a:t>
            </a:r>
            <a:r>
              <a:rPr lang="kk-KZ" dirty="0" smtClean="0">
                <a:solidFill>
                  <a:srgbClr val="002060"/>
                </a:solidFill>
                <a:latin typeface="Arial" panose="020B0604020202020204" pitchFamily="34" charset="0"/>
                <a:ea typeface="+mj-ea"/>
                <a:cs typeface="Arial" panose="020B0604020202020204" pitchFamily="34" charset="0"/>
              </a:rPr>
              <a:t>бойынша тоқсандық бағалары «5» болған;</a:t>
            </a:r>
            <a:endParaRPr lang="kk-KZ" dirty="0">
              <a:solidFill>
                <a:srgbClr val="002060"/>
              </a:solidFill>
              <a:latin typeface="Arial" panose="020B0604020202020204" pitchFamily="34" charset="0"/>
              <a:ea typeface="+mj-ea"/>
              <a:cs typeface="Arial" panose="020B0604020202020204" pitchFamily="34" charset="0"/>
            </a:endParaRPr>
          </a:p>
          <a:p>
            <a:pPr algn="just"/>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беруді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аяқтағаннан</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кейін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бағасына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өткен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алушыларға</a:t>
            </a:r>
            <a:r>
              <a:rPr lang="en-US" dirty="0">
                <a:solidFill>
                  <a:srgbClr val="002060"/>
                </a:solidFill>
                <a:latin typeface="Arial" panose="020B0604020202020204" pitchFamily="34" charset="0"/>
                <a:ea typeface="+mj-ea"/>
                <a:cs typeface="Arial" panose="020B0604020202020204" pitchFamily="34" charset="0"/>
              </a:rPr>
              <a:t> </a:t>
            </a:r>
            <a:r>
              <a:rPr lang="kk-KZ" dirty="0" smtClean="0">
                <a:solidFill>
                  <a:srgbClr val="002060"/>
                </a:solidFill>
                <a:latin typeface="Arial" panose="020B0604020202020204" pitchFamily="34" charset="0"/>
                <a:ea typeface="+mj-ea"/>
                <a:cs typeface="Arial" panose="020B0604020202020204" pitchFamily="34" charset="0"/>
              </a:rPr>
              <a:t>11 сынып білім алушыларына жалпы орта білім туралы «Алтын белгі» аттестаты беріледі (3-тарау, 52-тармақ)</a:t>
            </a:r>
            <a:endParaRPr lang="ru-RU" dirty="0">
              <a:solidFill>
                <a:srgbClr val="002060"/>
              </a:solidFill>
              <a:latin typeface="Arial" panose="020B0604020202020204" pitchFamily="34" charset="0"/>
              <a:ea typeface="+mj-ea"/>
              <a:cs typeface="Arial" panose="020B0604020202020204" pitchFamily="34" charset="0"/>
            </a:endParaRPr>
          </a:p>
        </p:txBody>
      </p:sp>
      <p:cxnSp>
        <p:nvCxnSpPr>
          <p:cNvPr id="18" name="Прямая соединительная линия 17"/>
          <p:cNvCxnSpPr>
            <a:cxnSpLocks/>
          </p:cNvCxnSpPr>
          <p:nvPr/>
        </p:nvCxnSpPr>
        <p:spPr>
          <a:xfrm flipV="1">
            <a:off x="283779" y="3636335"/>
            <a:ext cx="4809216" cy="2902"/>
          </a:xfrm>
          <a:prstGeom prst="line">
            <a:avLst/>
          </a:prstGeom>
        </p:spPr>
        <p:style>
          <a:lnRef idx="1">
            <a:schemeClr val="accent1"/>
          </a:lnRef>
          <a:fillRef idx="0">
            <a:schemeClr val="accent1"/>
          </a:fillRef>
          <a:effectRef idx="0">
            <a:schemeClr val="accent1"/>
          </a:effectRef>
          <a:fontRef idx="minor">
            <a:schemeClr val="tx1"/>
          </a:fontRef>
        </p:style>
      </p:cxnSp>
      <p:sp>
        <p:nvSpPr>
          <p:cNvPr id="4" name="Штриховая стрелка вправо 3"/>
          <p:cNvSpPr/>
          <p:nvPr/>
        </p:nvSpPr>
        <p:spPr>
          <a:xfrm>
            <a:off x="1147762" y="1807284"/>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Штриховая стрелка вправо 18"/>
          <p:cNvSpPr/>
          <p:nvPr/>
        </p:nvSpPr>
        <p:spPr>
          <a:xfrm>
            <a:off x="1147762" y="4288186"/>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868340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«АЛТЫН </a:t>
            </a:r>
            <a:r>
              <a:rPr lang="ru-RU" sz="2400" b="1" dirty="0">
                <a:solidFill>
                  <a:srgbClr val="002060"/>
                </a:solidFill>
                <a:latin typeface="Arial" panose="020B0604020202020204" pitchFamily="34" charset="0"/>
                <a:cs typeface="Arial" panose="020B0604020202020204" pitchFamily="34" charset="0"/>
              </a:rPr>
              <a:t>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белгісіне</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үміткерлер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82857" y="-1182858"/>
            <a:ext cx="1489420" cy="38551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4275774589"/>
              </p:ext>
            </p:extLst>
          </p:nvPr>
        </p:nvGraphicFramePr>
        <p:xfrm>
          <a:off x="2647951" y="1257300"/>
          <a:ext cx="7695120" cy="4441401"/>
        </p:xfrm>
        <a:graphic>
          <a:graphicData uri="http://schemas.openxmlformats.org/drawingml/2006/table">
            <a:tbl>
              <a:tblPr firstRow="1" firstCol="1" bandRow="1">
                <a:tableStyleId>{69CF1AB2-1976-4502-BF36-3FF5EA218861}</a:tableStyleId>
              </a:tblPr>
              <a:tblGrid>
                <a:gridCol w="549889">
                  <a:extLst>
                    <a:ext uri="{9D8B030D-6E8A-4147-A177-3AD203B41FA5}">
                      <a16:colId xmlns="" xmlns:a16="http://schemas.microsoft.com/office/drawing/2014/main" val="129928202"/>
                    </a:ext>
                  </a:extLst>
                </a:gridCol>
                <a:gridCol w="1887120">
                  <a:extLst>
                    <a:ext uri="{9D8B030D-6E8A-4147-A177-3AD203B41FA5}">
                      <a16:colId xmlns="" xmlns:a16="http://schemas.microsoft.com/office/drawing/2014/main" val="1788796159"/>
                    </a:ext>
                  </a:extLst>
                </a:gridCol>
                <a:gridCol w="1106444">
                  <a:extLst>
                    <a:ext uri="{9D8B030D-6E8A-4147-A177-3AD203B41FA5}">
                      <a16:colId xmlns="" xmlns:a16="http://schemas.microsoft.com/office/drawing/2014/main" val="2189137819"/>
                    </a:ext>
                  </a:extLst>
                </a:gridCol>
                <a:gridCol w="1063120">
                  <a:extLst>
                    <a:ext uri="{9D8B030D-6E8A-4147-A177-3AD203B41FA5}">
                      <a16:colId xmlns="" xmlns:a16="http://schemas.microsoft.com/office/drawing/2014/main" val="4168226589"/>
                    </a:ext>
                  </a:extLst>
                </a:gridCol>
                <a:gridCol w="1470704">
                  <a:extLst>
                    <a:ext uri="{9D8B030D-6E8A-4147-A177-3AD203B41FA5}">
                      <a16:colId xmlns="" xmlns:a16="http://schemas.microsoft.com/office/drawing/2014/main" val="3351121190"/>
                    </a:ext>
                  </a:extLst>
                </a:gridCol>
                <a:gridCol w="1617843">
                  <a:extLst>
                    <a:ext uri="{9D8B030D-6E8A-4147-A177-3AD203B41FA5}">
                      <a16:colId xmlns="" xmlns:a16="http://schemas.microsoft.com/office/drawing/2014/main" val="646683964"/>
                    </a:ext>
                  </a:extLst>
                </a:gridCol>
              </a:tblGrid>
              <a:tr h="752655">
                <a:tc>
                  <a:txBody>
                    <a:bodyPr/>
                    <a:lstStyle/>
                    <a:p>
                      <a:pPr>
                        <a:lnSpc>
                          <a:spcPct val="107000"/>
                        </a:lnSpc>
                        <a:spcAft>
                          <a:spcPts val="0"/>
                        </a:spcAft>
                      </a:pPr>
                      <a:r>
                        <a:rPr lang="ru-RU" sz="1100" dirty="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100" dirty="0" err="1" smtClean="0">
                          <a:effectLst/>
                        </a:rPr>
                        <a:t>Аты-жөні</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100" dirty="0" err="1" smtClean="0">
                          <a:effectLst/>
                        </a:rPr>
                        <a:t>Сыныбы</a:t>
                      </a:r>
                      <a:r>
                        <a:rPr lang="ru-RU" sz="1100" dirty="0" smtClean="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100" dirty="0" err="1" smtClean="0">
                          <a:effectLst/>
                        </a:rPr>
                        <a:t>Таңдау</a:t>
                      </a:r>
                      <a:r>
                        <a:rPr lang="ru-RU" sz="1100" dirty="0" smtClean="0">
                          <a:effectLst/>
                        </a:rPr>
                        <a:t> </a:t>
                      </a:r>
                      <a:r>
                        <a:rPr lang="ru-RU" sz="1100" dirty="0" err="1" smtClean="0">
                          <a:effectLst/>
                        </a:rPr>
                        <a:t>пәні</a:t>
                      </a:r>
                      <a:r>
                        <a:rPr lang="ru-RU" sz="1100" dirty="0" smtClean="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100" dirty="0" err="1" smtClean="0">
                          <a:effectLst/>
                        </a:rPr>
                        <a:t>Пән</a:t>
                      </a:r>
                      <a:r>
                        <a:rPr lang="ru-RU" sz="1100" dirty="0" smtClean="0">
                          <a:effectLst/>
                        </a:rPr>
                        <a:t> </a:t>
                      </a:r>
                      <a:r>
                        <a:rPr lang="ru-RU" sz="1100" dirty="0" err="1" smtClean="0">
                          <a:effectLst/>
                        </a:rPr>
                        <a:t>мұғалімі</a:t>
                      </a:r>
                      <a:r>
                        <a:rPr lang="ru-RU" sz="1100" dirty="0" smtClean="0">
                          <a:effectLst/>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100" dirty="0" smtClean="0">
                          <a:effectLst/>
                          <a:latin typeface="Calibri" panose="020F0502020204030204" pitchFamily="34" charset="0"/>
                          <a:ea typeface="Calibri" panose="020F0502020204030204" pitchFamily="34" charset="0"/>
                          <a:cs typeface="Times New Roman" panose="02020603050405020304" pitchFamily="18" charset="0"/>
                        </a:rPr>
                        <a:t>Сынып жетекшісі</a:t>
                      </a:r>
                      <a:r>
                        <a:rPr lang="kk-KZ"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1738737986"/>
                  </a:ext>
                </a:extLst>
              </a:tr>
              <a:tr h="517585">
                <a:tc>
                  <a:txBody>
                    <a:bodyPr/>
                    <a:lstStyle/>
                    <a:p>
                      <a:pPr>
                        <a:lnSpc>
                          <a:spcPct val="107000"/>
                        </a:lnSpc>
                        <a:spcAft>
                          <a:spcPts val="0"/>
                        </a:spcAft>
                      </a:pPr>
                      <a:r>
                        <a:rPr lang="ru-RU" sz="1200" dirty="0">
                          <a:effectLst/>
                        </a:rPr>
                        <a:t>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rPr>
                        <a:t> Амангельды </a:t>
                      </a:r>
                      <a:r>
                        <a:rPr lang="ru-RU" sz="1200" b="0" i="0" u="none" strike="noStrike" dirty="0" err="1">
                          <a:solidFill>
                            <a:srgbClr val="000000"/>
                          </a:solidFill>
                          <a:effectLst/>
                          <a:latin typeface="Times New Roman" panose="02020603050405020304" pitchFamily="18" charset="0"/>
                        </a:rPr>
                        <a:t>Ералхан</a:t>
                      </a: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     </a:t>
                      </a:r>
                    </a:p>
                    <a:p>
                      <a:pPr algn="l" fontAlgn="t"/>
                      <a:r>
                        <a:rPr lang="ru-RU" sz="1200" b="0" i="0" u="none" strike="noStrike" dirty="0" smtClean="0">
                          <a:solidFill>
                            <a:srgbClr val="000000"/>
                          </a:solidFill>
                          <a:effectLst/>
                          <a:latin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rPr>
                        <a:t>Ардагерұлы</a:t>
                      </a:r>
                      <a:endParaRPr lang="ru-RU" sz="1200" b="0" i="0" u="none" strike="noStrike" dirty="0">
                        <a:solidFill>
                          <a:srgbClr val="000000"/>
                        </a:solidFill>
                        <a:effectLst/>
                        <a:latin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11а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ағылшын</a:t>
                      </a:r>
                      <a:r>
                        <a:rPr lang="ru-RU" sz="1200" dirty="0" smtClean="0">
                          <a:effectLst/>
                        </a:rPr>
                        <a:t> </a:t>
                      </a:r>
                      <a:r>
                        <a:rPr lang="ru-RU" sz="1200" dirty="0" err="1" smtClean="0">
                          <a:effectLst/>
                        </a:rPr>
                        <a:t>тілі</a:t>
                      </a:r>
                      <a:r>
                        <a:rPr lang="ru-RU" sz="1200" dirty="0" smtClean="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mn-lt"/>
                          <a:ea typeface="+mn-ea"/>
                          <a:cs typeface="+mn-cs"/>
                        </a:rPr>
                        <a:t>Нургалиева С.Е.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latin typeface="Times New Roman" panose="02020603050405020304" pitchFamily="18" charset="0"/>
                          <a:cs typeface="Times New Roman" panose="02020603050405020304" pitchFamily="18" charset="0"/>
                        </a:rPr>
                        <a:t>Тулеубаева</a:t>
                      </a:r>
                      <a:r>
                        <a:rPr lang="ru-RU" sz="1200" dirty="0" smtClean="0">
                          <a:effectLst/>
                          <a:latin typeface="Times New Roman" panose="02020603050405020304" pitchFamily="18" charset="0"/>
                          <a:cs typeface="Times New Roman" panose="02020603050405020304" pitchFamily="18" charset="0"/>
                        </a:rPr>
                        <a:t>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2240402393"/>
                  </a:ext>
                </a:extLst>
              </a:tr>
              <a:tr h="492267">
                <a:tc>
                  <a:txBody>
                    <a:bodyPr/>
                    <a:lstStyle/>
                    <a:p>
                      <a:pPr>
                        <a:lnSpc>
                          <a:spcPct val="107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rPr>
                        <a:t>Асанбай</a:t>
                      </a:r>
                      <a:r>
                        <a:rPr lang="ru-RU" sz="1200" b="0" i="0" u="none" strike="noStrike" dirty="0" smtClean="0">
                          <a:solidFill>
                            <a:srgbClr val="000000"/>
                          </a:solidFill>
                          <a:effectLst/>
                          <a:latin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rPr>
                        <a:t>Жадыра</a:t>
                      </a: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 </a:t>
                      </a:r>
                    </a:p>
                    <a:p>
                      <a:pPr algn="l" fontAlgn="t"/>
                      <a:r>
                        <a:rPr lang="ru-RU" sz="1200" b="0" i="0" u="none" strike="noStrike" dirty="0" smtClean="0">
                          <a:solidFill>
                            <a:srgbClr val="000000"/>
                          </a:solidFill>
                          <a:effectLst/>
                          <a:latin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rPr>
                        <a:t>Мейрамқызы</a:t>
                      </a:r>
                      <a:endParaRPr lang="ru-RU" sz="1200" b="0" i="0" u="none" strike="noStrike" dirty="0">
                        <a:solidFill>
                          <a:srgbClr val="000000"/>
                        </a:solidFill>
                        <a:effectLst/>
                        <a:latin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Calibri" panose="020F0502020204030204" pitchFamily="34" charset="0"/>
                          <a:ea typeface="Calibri" panose="020F0502020204030204" pitchFamily="34" charset="0"/>
                          <a:cs typeface="Times New Roman" panose="02020603050405020304" pitchFamily="18" charset="0"/>
                        </a:rPr>
                        <a:t>ағылшын</a:t>
                      </a:r>
                      <a:r>
                        <a:rPr lang="kk-KZ" sz="1200" baseline="0" dirty="0" smtClean="0">
                          <a:effectLst/>
                          <a:latin typeface="Calibri" panose="020F0502020204030204" pitchFamily="34" charset="0"/>
                          <a:ea typeface="Calibri" panose="020F0502020204030204" pitchFamily="34" charset="0"/>
                          <a:cs typeface="Times New Roman" panose="02020603050405020304" pitchFamily="18" charset="0"/>
                        </a:rPr>
                        <a:t> тілі</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smtClean="0">
                          <a:effectLst/>
                        </a:rPr>
                        <a:t>Нургалиева С.Е.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Тулеубаева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3057148516"/>
                  </a:ext>
                </a:extLst>
              </a:tr>
              <a:tr h="595877">
                <a:tc>
                  <a:txBody>
                    <a:bodyPr/>
                    <a:lstStyle/>
                    <a:p>
                      <a:pPr>
                        <a:lnSpc>
                          <a:spcPct val="107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Еркин </a:t>
                      </a:r>
                      <a:r>
                        <a:rPr lang="ru-RU" sz="1200" b="0" i="0" u="none" strike="noStrike" dirty="0">
                          <a:solidFill>
                            <a:srgbClr val="000000"/>
                          </a:solidFill>
                          <a:effectLst/>
                          <a:latin typeface="Times New Roman" panose="02020603050405020304" pitchFamily="18" charset="0"/>
                          <a:cs typeface="Times New Roman" panose="02020603050405020304" pitchFamily="18" charset="0"/>
                        </a:rPr>
                        <a:t>Медина </a:t>
                      </a:r>
                    </a:p>
                  </a:txBody>
                  <a:tcPr marL="7620" marR="7620" marT="7620" marB="0"/>
                </a:tc>
                <a:tc>
                  <a:txBody>
                    <a:bodyPr/>
                    <a:lstStyle/>
                    <a:p>
                      <a:pPr algn="ctr">
                        <a:lnSpc>
                          <a:spcPct val="107000"/>
                        </a:lnSpc>
                        <a:spcAft>
                          <a:spcPts val="0"/>
                        </a:spcAft>
                      </a:pPr>
                      <a:r>
                        <a:rPr lang="ru-RU" sz="1200" dirty="0" smtClean="0">
                          <a:effectLst/>
                        </a:rPr>
                        <a:t>11а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smtClean="0">
                          <a:effectLst/>
                        </a:rPr>
                        <a:t>биология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mn-lt"/>
                          <a:ea typeface="+mn-ea"/>
                          <a:cs typeface="+mn-cs"/>
                        </a:rPr>
                        <a:t>Купяшарова</a:t>
                      </a:r>
                      <a:r>
                        <a:rPr lang="kk-KZ" sz="1200" baseline="0" dirty="0" smtClean="0">
                          <a:effectLst/>
                          <a:latin typeface="+mn-lt"/>
                          <a:ea typeface="+mn-ea"/>
                          <a:cs typeface="+mn-cs"/>
                        </a:rPr>
                        <a:t> А.А.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Тулеубаева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3451433967"/>
                  </a:ext>
                </a:extLst>
              </a:tr>
              <a:tr h="569028">
                <a:tc>
                  <a:txBody>
                    <a:bodyPr/>
                    <a:lstStyle/>
                    <a:p>
                      <a:pPr>
                        <a:lnSpc>
                          <a:spcPct val="107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Есельбаев</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cs typeface="Times New Roman" panose="02020603050405020304" pitchFamily="18" charset="0"/>
                        </a:rPr>
                        <a:t>Ардан</a:t>
                      </a:r>
                      <a:r>
                        <a:rPr lang="ru-RU" sz="1200" b="0" i="0" u="none" strike="noStrike" dirty="0">
                          <a:solidFill>
                            <a:srgbClr val="000000"/>
                          </a:solidFill>
                          <a:effectLst/>
                          <a:latin typeface="Times New Roman" panose="02020603050405020304" pitchFamily="18" charset="0"/>
                          <a:cs typeface="Times New Roman" panose="02020603050405020304" pitchFamily="18" charset="0"/>
                        </a:rPr>
                        <a:t> </a:t>
                      </a:r>
                      <a:endParaRPr lang="ru-RU"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Ильясович</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ағылшын</a:t>
                      </a:r>
                      <a:r>
                        <a:rPr lang="ru-RU" sz="1200" dirty="0" smtClean="0">
                          <a:effectLst/>
                        </a:rPr>
                        <a:t> </a:t>
                      </a:r>
                      <a:r>
                        <a:rPr lang="ru-RU" sz="1200" dirty="0" err="1" smtClean="0">
                          <a:effectLst/>
                        </a:rPr>
                        <a:t>тілі</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Calibri" panose="020F0502020204030204" pitchFamily="34" charset="0"/>
                          <a:ea typeface="Calibri" panose="020F0502020204030204" pitchFamily="34" charset="0"/>
                          <a:cs typeface="Times New Roman" panose="02020603050405020304" pitchFamily="18" charset="0"/>
                        </a:rPr>
                        <a:t>Нургалиева С.Е.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Тулеубаева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1886413794"/>
                  </a:ext>
                </a:extLst>
              </a:tr>
              <a:tr h="482179">
                <a:tc>
                  <a:txBody>
                    <a:bodyPr/>
                    <a:lstStyle/>
                    <a:p>
                      <a:pPr>
                        <a:lnSpc>
                          <a:spcPct val="107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Жалешева</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cs typeface="Times New Roman" panose="02020603050405020304" pitchFamily="18" charset="0"/>
                        </a:rPr>
                        <a:t>Айым</a:t>
                      </a:r>
                      <a:r>
                        <a:rPr lang="ru-RU" sz="120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cs typeface="Times New Roman" panose="02020603050405020304" pitchFamily="18" charset="0"/>
                        </a:rPr>
                        <a:t>Асетовна</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smtClean="0">
                          <a:effectLst/>
                        </a:rPr>
                        <a:t>биология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Купяшарова</a:t>
                      </a:r>
                      <a:r>
                        <a:rPr lang="ru-RU" sz="1200" dirty="0" smtClean="0">
                          <a:effectLst/>
                        </a:rPr>
                        <a:t> А.А.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Тулеубаева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1998927407"/>
                  </a:ext>
                </a:extLst>
              </a:tr>
              <a:tr h="501244">
                <a:tc>
                  <a:txBody>
                    <a:bodyPr/>
                    <a:lstStyle/>
                    <a:p>
                      <a:pPr>
                        <a:lnSpc>
                          <a:spcPct val="107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Кайыргалым</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cs typeface="Times New Roman" panose="02020603050405020304" pitchFamily="18" charset="0"/>
                        </a:rPr>
                        <a:t>Жансұлу</a:t>
                      </a:r>
                      <a:r>
                        <a:rPr lang="ru-RU" sz="120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p>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Ерликқызы</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smtClean="0">
                          <a:effectLst/>
                        </a:rPr>
                        <a:t>биология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Купяшарова</a:t>
                      </a:r>
                      <a:r>
                        <a:rPr lang="ru-RU" sz="1200" dirty="0" smtClean="0">
                          <a:effectLst/>
                        </a:rPr>
                        <a:t> А.А.</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Тулеубаева К.Б.</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485042014"/>
                  </a:ext>
                </a:extLst>
              </a:tr>
              <a:tr h="530566">
                <a:tc>
                  <a:txBody>
                    <a:bodyPr/>
                    <a:lstStyle/>
                    <a:p>
                      <a:pPr>
                        <a:lnSpc>
                          <a:spcPct val="107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Балжанова</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a:solidFill>
                            <a:srgbClr val="000000"/>
                          </a:solidFill>
                          <a:effectLst/>
                          <a:latin typeface="Times New Roman" panose="02020603050405020304" pitchFamily="18" charset="0"/>
                          <a:cs typeface="Times New Roman" panose="02020603050405020304" pitchFamily="18" charset="0"/>
                        </a:rPr>
                        <a:t>Айзере </a:t>
                      </a:r>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p>
                    <a:p>
                      <a:pPr algn="l" fontAlgn="t"/>
                      <a:r>
                        <a:rPr lang="ru-RU" sz="12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200" b="0" i="0" u="none" strike="noStrike" dirty="0" err="1" smtClean="0">
                          <a:solidFill>
                            <a:srgbClr val="000000"/>
                          </a:solidFill>
                          <a:effectLst/>
                          <a:latin typeface="Times New Roman" panose="02020603050405020304" pitchFamily="18" charset="0"/>
                          <a:cs typeface="Times New Roman" panose="02020603050405020304" pitchFamily="18" charset="0"/>
                        </a:rPr>
                        <a:t>Бахытжановна</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a:lnSpc>
                          <a:spcPct val="107000"/>
                        </a:lnSpc>
                        <a:spcAft>
                          <a:spcPts val="0"/>
                        </a:spcAft>
                      </a:pPr>
                      <a:r>
                        <a:rPr lang="ru-RU" sz="1200" dirty="0" smtClean="0">
                          <a:effectLst/>
                        </a:rPr>
                        <a:t>11ә</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ағылшын</a:t>
                      </a:r>
                      <a:r>
                        <a:rPr lang="ru-RU" sz="1200" dirty="0" smtClean="0">
                          <a:effectLst/>
                        </a:rPr>
                        <a:t> </a:t>
                      </a:r>
                      <a:r>
                        <a:rPr lang="ru-RU" sz="1200" dirty="0" err="1" smtClean="0">
                          <a:effectLst/>
                        </a:rPr>
                        <a:t>тілі</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200" dirty="0" err="1" smtClean="0">
                          <a:effectLst/>
                        </a:rPr>
                        <a:t>Конакбаев</a:t>
                      </a:r>
                      <a:r>
                        <a:rPr lang="ru-RU" sz="1200" dirty="0" smtClean="0">
                          <a:effectLst/>
                        </a:rPr>
                        <a:t> Е.М.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200" dirty="0" smtClean="0">
                          <a:effectLst/>
                          <a:latin typeface="Times New Roman" panose="02020603050405020304" pitchFamily="18" charset="0"/>
                          <a:ea typeface="Calibri" panose="020F0502020204030204" pitchFamily="34" charset="0"/>
                          <a:cs typeface="Times New Roman" panose="02020603050405020304" pitchFamily="18" charset="0"/>
                        </a:rPr>
                        <a:t>Конакбаев Е.М.</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 xmlns:a16="http://schemas.microsoft.com/office/drawing/2014/main" val="2244395019"/>
                  </a:ext>
                </a:extLst>
              </a:tr>
            </a:tbl>
          </a:graphicData>
        </a:graphic>
      </p:graphicFrame>
    </p:spTree>
    <p:extLst>
      <p:ext uri="{BB962C8B-B14F-4D97-AF65-F5344CB8AC3E}">
        <p14:creationId xmlns:p14="http://schemas.microsoft.com/office/powerpoint/2010/main" val="43304707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2317897" y="129109"/>
            <a:ext cx="9572165" cy="461665"/>
          </a:xfrm>
          <a:prstGeom prst="rect">
            <a:avLst/>
          </a:prstGeom>
        </p:spPr>
        <p:txBody>
          <a:bodyPr wrap="square">
            <a:spAutoFit/>
          </a:bodyPr>
          <a:lstStyle/>
          <a:p>
            <a:pPr algn="ctr" eaLnBrk="0" fontAlgn="auto" hangingPunct="0">
              <a:spcBef>
                <a:spcPts val="0"/>
              </a:spcBef>
              <a:spcAft>
                <a:spcPts val="0"/>
              </a:spcAft>
              <a:defRPr/>
            </a:pPr>
            <a:r>
              <a:rPr lang="kk-KZ" sz="2400" b="1" smtClean="0">
                <a:solidFill>
                  <a:srgbClr val="002060"/>
                </a:solidFill>
                <a:latin typeface="Arial" panose="020B0604020202020204" pitchFamily="34" charset="0"/>
                <a:cs typeface="Arial" panose="020B0604020202020204" pitchFamily="34" charset="0"/>
              </a:rPr>
              <a:t>2024-2025 </a:t>
            </a:r>
            <a:r>
              <a:rPr lang="kk-KZ" sz="2400" b="1" dirty="0" smtClean="0">
                <a:solidFill>
                  <a:srgbClr val="002060"/>
                </a:solidFill>
                <a:latin typeface="Arial" panose="020B0604020202020204" pitchFamily="34" charset="0"/>
                <a:cs typeface="Arial" panose="020B0604020202020204" pitchFamily="34" charset="0"/>
              </a:rPr>
              <a:t>оқу жылынан бастап ҚАЗАҚ ТІЛІНЕН емтихан өтеді</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74864" y="-1141019"/>
            <a:ext cx="1338146" cy="3463585"/>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428535" y="2057842"/>
            <a:ext cx="6096000" cy="2862322"/>
          </a:xfrm>
          <a:prstGeom prst="rect">
            <a:avLst/>
          </a:prstGeom>
        </p:spPr>
        <p:txBody>
          <a:bodyPr>
            <a:spAutoFit/>
          </a:bodyPr>
          <a:lstStyle/>
          <a:p>
            <a:pPr indent="450215" algn="just">
              <a:spcAft>
                <a:spcPts val="0"/>
              </a:spcAft>
            </a:pPr>
            <a:r>
              <a:rPr lang="kk-KZ" dirty="0">
                <a:solidFill>
                  <a:srgbClr val="002060"/>
                </a:solidFill>
                <a:latin typeface="Arial" panose="020B0604020202020204" pitchFamily="34" charset="0"/>
                <a:ea typeface="Times New Roman" panose="02020603050405020304" pitchFamily="18" charset="0"/>
                <a:cs typeface="Arial" panose="020B0604020202020204" pitchFamily="34" charset="0"/>
              </a:rPr>
              <a:t>Қазақ тілі бойынша емтихан білім алушылардың бағдарламалар мазмұнын меңгеруін бағалау мақсатында негізгі орта (5-8 сыныптар), жалпы орта (10 сынып) деңгейінде академиялық жыл аяқталған кезде қазақ тілінде оқытатын мектептерде «Қазақ тілі» пәні бойынша және қазақ тілінен басқа тілде оқытатын мектептерде «Қазақ тілі мен әдебиеті» пәні бойынша МЖМБС-қа (тыңдалым (тыңдау), айтылым, оқылым, жазылым) сәйкес жазбаша және ауызша нысанда өткізіледі.</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Прямоугольник 7"/>
          <p:cNvSpPr/>
          <p:nvPr/>
        </p:nvSpPr>
        <p:spPr>
          <a:xfrm>
            <a:off x="7155713" y="1159196"/>
            <a:ext cx="4455040" cy="2031325"/>
          </a:xfrm>
          <a:prstGeom prst="rect">
            <a:avLst/>
          </a:prstGeom>
        </p:spPr>
        <p:txBody>
          <a:bodyPr wrap="square">
            <a:spAutoFit/>
          </a:bodyPr>
          <a:lstStyle/>
          <a:p>
            <a:pPr indent="288290" algn="just">
              <a:spcAft>
                <a:spcPts val="0"/>
              </a:spcAft>
            </a:pP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өткізу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уақыты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педагогикалық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кеңесімен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айқындалады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тапсырмаларды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академиялық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адалдық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қағидаттарын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сақтай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отырып</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педагогтер</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құрастырады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әкімшілігі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бекітеді</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ru-RU"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Прямоугольник 9"/>
          <p:cNvSpPr/>
          <p:nvPr/>
        </p:nvSpPr>
        <p:spPr>
          <a:xfrm>
            <a:off x="7103979" y="3361315"/>
            <a:ext cx="4455040" cy="2585323"/>
          </a:xfrm>
          <a:prstGeom prst="rect">
            <a:avLst/>
          </a:prstGeom>
        </p:spPr>
        <p:txBody>
          <a:bodyPr wrap="square">
            <a:spAutoFit/>
          </a:bodyPr>
          <a:lstStyle/>
          <a:p>
            <a:pPr indent="288290" algn="just">
              <a:spcAft>
                <a:spcPts val="0"/>
              </a:spcAft>
            </a:pP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мен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әдебиеті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пәндері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жылдық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нәтижелері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негізінде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30-дан </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70-ке </a:t>
            </a:r>
            <a:r>
              <a:rPr lang="ru-RU"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дейін</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пайыздық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арақатынаста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қойылады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жақын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бүтінге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қарай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дөңгелектеледі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p>
        </p:txBody>
      </p:sp>
      <p:cxnSp>
        <p:nvCxnSpPr>
          <p:cNvPr id="13" name="Прямая соединительная линия 12"/>
          <p:cNvCxnSpPr/>
          <p:nvPr/>
        </p:nvCxnSpPr>
        <p:spPr>
          <a:xfrm>
            <a:off x="6734485" y="1007734"/>
            <a:ext cx="6557" cy="5264071"/>
          </a:xfrm>
          <a:prstGeom prst="line">
            <a:avLst/>
          </a:prstGeom>
          <a:ln>
            <a:solidFill>
              <a:srgbClr val="254375"/>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2811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2425</TotalTime>
  <Words>1067</Words>
  <Application>Microsoft Office PowerPoint</Application>
  <PresentationFormat>Широкоэкранный</PresentationFormat>
  <Paragraphs>169</Paragraphs>
  <Slides>8</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Гаухар К</dc:creator>
  <cp:lastModifiedBy>user</cp:lastModifiedBy>
  <cp:revision>225</cp:revision>
  <cp:lastPrinted>2023-04-12T12:01:21Z</cp:lastPrinted>
  <dcterms:created xsi:type="dcterms:W3CDTF">2023-02-13T09:50:42Z</dcterms:created>
  <dcterms:modified xsi:type="dcterms:W3CDTF">2025-04-30T07:00:33Z</dcterms:modified>
</cp:coreProperties>
</file>