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0" r:id="rId6"/>
    <p:sldId id="262" r:id="rId7"/>
    <p:sldId id="263" r:id="rId8"/>
    <p:sldId id="261" r:id="rId9"/>
    <p:sldId id="264" r:id="rId10"/>
    <p:sldId id="267" r:id="rId11"/>
    <p:sldId id="266" r:id="rId12"/>
    <p:sldId id="268" r:id="rId13"/>
    <p:sldId id="269" r:id="rId14"/>
    <p:sldId id="270" r:id="rId15"/>
    <p:sldId id="265" r:id="rId1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84" d="100"/>
          <a:sy n="84" d="100"/>
        </p:scale>
        <p:origin x="702"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59244D-9661-495A-8ED3-BA1945E0FFF1}"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ru-RU"/>
        </a:p>
      </dgm:t>
    </dgm:pt>
    <dgm:pt modelId="{CC89BE8C-4AE9-4639-A89A-F6408198023A}">
      <dgm:prSet phldrT="[Текст]"/>
      <dgm:spPr/>
      <dgm:t>
        <a:bodyPr/>
        <a:lstStyle/>
        <a:p>
          <a:r>
            <a:rPr lang="kk-KZ" dirty="0" smtClean="0"/>
            <a:t>1</a:t>
          </a:r>
          <a:endParaRPr lang="ru-RU" dirty="0"/>
        </a:p>
      </dgm:t>
    </dgm:pt>
    <dgm:pt modelId="{F1E94DF6-EA1E-43A0-B661-750B526A54C9}" type="parTrans" cxnId="{342BF08B-2EFF-4F5F-B058-45471D385B59}">
      <dgm:prSet/>
      <dgm:spPr/>
      <dgm:t>
        <a:bodyPr/>
        <a:lstStyle/>
        <a:p>
          <a:endParaRPr lang="ru-RU"/>
        </a:p>
      </dgm:t>
    </dgm:pt>
    <dgm:pt modelId="{A036D6F1-CFDB-47C1-85AD-5D8BD72604C9}" type="sibTrans" cxnId="{342BF08B-2EFF-4F5F-B058-45471D385B59}">
      <dgm:prSet/>
      <dgm:spPr/>
      <dgm:t>
        <a:bodyPr/>
        <a:lstStyle/>
        <a:p>
          <a:endParaRPr lang="ru-RU"/>
        </a:p>
      </dgm:t>
    </dgm:pt>
    <dgm:pt modelId="{F65EBF73-D1F4-4334-8794-4A0D98CBDA7F}">
      <dgm:prSet phldrT="[Текст]" custT="1"/>
      <dgm:spPr/>
      <dgm:t>
        <a:bodyPr/>
        <a:lstStyle/>
        <a:p>
          <a:r>
            <a:rPr lang="kk-KZ" sz="2400" dirty="0" smtClean="0"/>
            <a:t>Біртұтас тәрбие бағдарламасын жүзеге асыру жөніндегі кешенді жоспар</a:t>
          </a:r>
          <a:endParaRPr lang="ru-RU" sz="2400" dirty="0"/>
        </a:p>
      </dgm:t>
    </dgm:pt>
    <dgm:pt modelId="{B261E5BB-7E7C-4785-B1AF-07536604A81B}" type="parTrans" cxnId="{91C17918-A590-4079-8925-86EF81F37B0B}">
      <dgm:prSet/>
      <dgm:spPr/>
      <dgm:t>
        <a:bodyPr/>
        <a:lstStyle/>
        <a:p>
          <a:endParaRPr lang="ru-RU"/>
        </a:p>
      </dgm:t>
    </dgm:pt>
    <dgm:pt modelId="{CD27BE22-B29D-4FDE-8EBF-AA96D623FC75}" type="sibTrans" cxnId="{91C17918-A590-4079-8925-86EF81F37B0B}">
      <dgm:prSet/>
      <dgm:spPr/>
      <dgm:t>
        <a:bodyPr/>
        <a:lstStyle/>
        <a:p>
          <a:endParaRPr lang="ru-RU"/>
        </a:p>
      </dgm:t>
    </dgm:pt>
    <dgm:pt modelId="{5DD05507-A914-4C98-9D07-E96745A42ABD}">
      <dgm:prSet phldrT="[Текст]"/>
      <dgm:spPr/>
      <dgm:t>
        <a:bodyPr/>
        <a:lstStyle/>
        <a:p>
          <a:r>
            <a:rPr lang="kk-KZ" dirty="0" smtClean="0"/>
            <a:t>2</a:t>
          </a:r>
          <a:endParaRPr lang="ru-RU" dirty="0"/>
        </a:p>
      </dgm:t>
    </dgm:pt>
    <dgm:pt modelId="{D796E2E3-3C05-4635-BA38-3E5FEA6CABD3}" type="parTrans" cxnId="{A63E3C8B-6329-414B-A1B6-D2D8F3C102B0}">
      <dgm:prSet/>
      <dgm:spPr/>
      <dgm:t>
        <a:bodyPr/>
        <a:lstStyle/>
        <a:p>
          <a:endParaRPr lang="ru-RU"/>
        </a:p>
      </dgm:t>
    </dgm:pt>
    <dgm:pt modelId="{E6DD4612-58A7-43BD-AD30-F7E3B2E6BA17}" type="sibTrans" cxnId="{A63E3C8B-6329-414B-A1B6-D2D8F3C102B0}">
      <dgm:prSet/>
      <dgm:spPr/>
      <dgm:t>
        <a:bodyPr/>
        <a:lstStyle/>
        <a:p>
          <a:endParaRPr lang="ru-RU"/>
        </a:p>
      </dgm:t>
    </dgm:pt>
    <dgm:pt modelId="{4869852F-5C2E-49AC-ABF4-127160E9D782}">
      <dgm:prSet phldrT="[Текст]" custT="1"/>
      <dgm:spPr/>
      <dgm:t>
        <a:bodyPr/>
        <a:lstStyle/>
        <a:p>
          <a:r>
            <a:rPr lang="kk-KZ" sz="2000" dirty="0" smtClean="0"/>
            <a:t>Мүдделі мемлекеттік органдармен 2023-2026 жылдарға арналған «БТБ» іске асыру жөніндегі бірлескен жоспар</a:t>
          </a:r>
          <a:endParaRPr lang="ru-RU" sz="2000" dirty="0"/>
        </a:p>
      </dgm:t>
    </dgm:pt>
    <dgm:pt modelId="{AD65CCFD-89FA-474D-8D23-65B92ED7BD78}" type="parTrans" cxnId="{40E15C6B-7262-4BF7-BFB6-1F139FCCF4C1}">
      <dgm:prSet/>
      <dgm:spPr/>
      <dgm:t>
        <a:bodyPr/>
        <a:lstStyle/>
        <a:p>
          <a:endParaRPr lang="ru-RU"/>
        </a:p>
      </dgm:t>
    </dgm:pt>
    <dgm:pt modelId="{DA94DABE-6FEB-4B59-AA35-FA6C4F64D5E0}" type="sibTrans" cxnId="{40E15C6B-7262-4BF7-BFB6-1F139FCCF4C1}">
      <dgm:prSet/>
      <dgm:spPr/>
      <dgm:t>
        <a:bodyPr/>
        <a:lstStyle/>
        <a:p>
          <a:endParaRPr lang="ru-RU"/>
        </a:p>
      </dgm:t>
    </dgm:pt>
    <dgm:pt modelId="{CE8201FB-725C-4FA1-A463-A19D8F5C8E01}">
      <dgm:prSet phldrT="[Текст]"/>
      <dgm:spPr/>
      <dgm:t>
        <a:bodyPr/>
        <a:lstStyle/>
        <a:p>
          <a:r>
            <a:rPr lang="kk-KZ" dirty="0" smtClean="0"/>
            <a:t>3</a:t>
          </a:r>
          <a:endParaRPr lang="ru-RU" dirty="0"/>
        </a:p>
      </dgm:t>
    </dgm:pt>
    <dgm:pt modelId="{7C171609-17F1-4D2D-8D6F-53B6FE57D4FA}" type="parTrans" cxnId="{39FAEFEC-37FC-4BBE-8D5A-F14AF3A4E3AC}">
      <dgm:prSet/>
      <dgm:spPr/>
      <dgm:t>
        <a:bodyPr/>
        <a:lstStyle/>
        <a:p>
          <a:endParaRPr lang="ru-RU"/>
        </a:p>
      </dgm:t>
    </dgm:pt>
    <dgm:pt modelId="{86D9329E-67D1-4702-B83E-AF93FAE9621E}" type="sibTrans" cxnId="{39FAEFEC-37FC-4BBE-8D5A-F14AF3A4E3AC}">
      <dgm:prSet/>
      <dgm:spPr/>
      <dgm:t>
        <a:bodyPr/>
        <a:lstStyle/>
        <a:p>
          <a:endParaRPr lang="ru-RU"/>
        </a:p>
      </dgm:t>
    </dgm:pt>
    <dgm:pt modelId="{EDBB39A5-AE24-4B18-A476-B883BB71F86A}">
      <dgm:prSet phldrT="[Текст]" custT="1"/>
      <dgm:spPr/>
      <dgm:t>
        <a:bodyPr/>
        <a:lstStyle/>
        <a:p>
          <a:endParaRPr lang="ru-RU" sz="1000" dirty="0"/>
        </a:p>
      </dgm:t>
    </dgm:pt>
    <dgm:pt modelId="{6EB24314-5406-4A36-A22A-6797ADB6967A}" type="parTrans" cxnId="{27017CDD-0652-4533-A30A-BC2748741E87}">
      <dgm:prSet/>
      <dgm:spPr/>
      <dgm:t>
        <a:bodyPr/>
        <a:lstStyle/>
        <a:p>
          <a:endParaRPr lang="ru-RU"/>
        </a:p>
      </dgm:t>
    </dgm:pt>
    <dgm:pt modelId="{9F8E8076-20A9-47EB-A293-2C255B9D557E}" type="sibTrans" cxnId="{27017CDD-0652-4533-A30A-BC2748741E87}">
      <dgm:prSet/>
      <dgm:spPr/>
      <dgm:t>
        <a:bodyPr/>
        <a:lstStyle/>
        <a:p>
          <a:endParaRPr lang="ru-RU"/>
        </a:p>
      </dgm:t>
    </dgm:pt>
    <dgm:pt modelId="{51BF61E6-B31A-447E-8D48-9B5B9D190FBF}">
      <dgm:prSet custT="1"/>
      <dgm:spPr/>
      <dgm:t>
        <a:bodyPr/>
        <a:lstStyle/>
        <a:p>
          <a:r>
            <a:rPr lang="kk-KZ" sz="3200" b="1" dirty="0" smtClean="0"/>
            <a:t>«Тоғыз айға тоғыз іс-шара» тұжырымдамасы</a:t>
          </a:r>
          <a:endParaRPr lang="ru-RU" sz="3200" b="1" dirty="0"/>
        </a:p>
      </dgm:t>
    </dgm:pt>
    <dgm:pt modelId="{36A358EF-F75E-4273-A943-259BB592DD73}" type="parTrans" cxnId="{4FD04A51-7815-4753-80FD-EC50B17D6537}">
      <dgm:prSet/>
      <dgm:spPr/>
      <dgm:t>
        <a:bodyPr/>
        <a:lstStyle/>
        <a:p>
          <a:endParaRPr lang="ru-RU"/>
        </a:p>
      </dgm:t>
    </dgm:pt>
    <dgm:pt modelId="{B2275DEB-5398-47B3-A49B-AC1085156BCA}" type="sibTrans" cxnId="{4FD04A51-7815-4753-80FD-EC50B17D6537}">
      <dgm:prSet/>
      <dgm:spPr/>
      <dgm:t>
        <a:bodyPr/>
        <a:lstStyle/>
        <a:p>
          <a:endParaRPr lang="ru-RU"/>
        </a:p>
      </dgm:t>
    </dgm:pt>
    <dgm:pt modelId="{F525C287-3809-426E-B4C0-C67582693172}">
      <dgm:prSet phldrT="[Текст]"/>
      <dgm:spPr/>
      <dgm:t>
        <a:bodyPr/>
        <a:lstStyle/>
        <a:p>
          <a:r>
            <a:rPr lang="kk-KZ" dirty="0" smtClean="0"/>
            <a:t>4</a:t>
          </a:r>
          <a:endParaRPr lang="ru-RU" dirty="0"/>
        </a:p>
      </dgm:t>
    </dgm:pt>
    <dgm:pt modelId="{591D8593-5288-462E-8745-A2B8B3D5E890}" type="parTrans" cxnId="{ABC5DDF0-5961-42FA-B145-7D055BB3D5C5}">
      <dgm:prSet/>
      <dgm:spPr/>
      <dgm:t>
        <a:bodyPr/>
        <a:lstStyle/>
        <a:p>
          <a:endParaRPr lang="ru-RU"/>
        </a:p>
      </dgm:t>
    </dgm:pt>
    <dgm:pt modelId="{792256ED-0EAC-46D5-9057-6C12CA46D417}" type="sibTrans" cxnId="{ABC5DDF0-5961-42FA-B145-7D055BB3D5C5}">
      <dgm:prSet/>
      <dgm:spPr/>
      <dgm:t>
        <a:bodyPr/>
        <a:lstStyle/>
        <a:p>
          <a:endParaRPr lang="ru-RU"/>
        </a:p>
      </dgm:t>
    </dgm:pt>
    <dgm:pt modelId="{4789238F-F616-4FDF-AF88-2DAEA8652720}">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ru-RU" sz="1800" dirty="0" smtClean="0"/>
            <a:t>Павлодар </a:t>
          </a:r>
          <a:r>
            <a:rPr lang="ru-RU" sz="1800" dirty="0" err="1" smtClean="0"/>
            <a:t>облысының</a:t>
          </a:r>
          <a:r>
            <a:rPr lang="ru-RU" sz="1800" dirty="0" smtClean="0"/>
            <a:t> орта </a:t>
          </a:r>
          <a:r>
            <a:rPr lang="ru-RU" sz="1800" dirty="0" err="1" smtClean="0"/>
            <a:t>білім</a:t>
          </a:r>
          <a:r>
            <a:rPr lang="ru-RU" sz="1800" dirty="0" smtClean="0"/>
            <a:t> </a:t>
          </a:r>
          <a:r>
            <a:rPr lang="ru-RU" sz="1800" dirty="0" err="1" smtClean="0"/>
            <a:t>берудің</a:t>
          </a:r>
          <a:r>
            <a:rPr lang="ru-RU" sz="1800" dirty="0" smtClean="0"/>
            <a:t> 2023-2024 </a:t>
          </a:r>
          <a:r>
            <a:rPr lang="ru-RU" sz="1800" dirty="0" err="1" smtClean="0"/>
            <a:t>оқу</a:t>
          </a:r>
          <a:r>
            <a:rPr lang="ru-RU" sz="1800" dirty="0" smtClean="0"/>
            <a:t> </a:t>
          </a:r>
          <a:r>
            <a:rPr lang="ru-RU" sz="1800" dirty="0" err="1" smtClean="0"/>
            <a:t>жылына</a:t>
          </a:r>
          <a:r>
            <a:rPr lang="ru-RU" sz="1800" dirty="0" smtClean="0"/>
            <a:t> «</a:t>
          </a:r>
          <a:r>
            <a:rPr lang="ru-RU" sz="1800" dirty="0" err="1" smtClean="0"/>
            <a:t>Біртұтас</a:t>
          </a:r>
          <a:r>
            <a:rPr lang="ru-RU" sz="1800" dirty="0" smtClean="0"/>
            <a:t> </a:t>
          </a:r>
          <a:r>
            <a:rPr lang="ru-RU" sz="1800" dirty="0" err="1" smtClean="0"/>
            <a:t>тәрбие</a:t>
          </a:r>
          <a:r>
            <a:rPr lang="ru-RU" sz="1800" dirty="0" smtClean="0"/>
            <a:t>» </a:t>
          </a:r>
          <a:r>
            <a:rPr lang="ru-RU" sz="1800" dirty="0" err="1" smtClean="0"/>
            <a:t>тәрбие</a:t>
          </a:r>
          <a:r>
            <a:rPr lang="ru-RU" sz="1800" dirty="0" smtClean="0"/>
            <a:t> </a:t>
          </a:r>
          <a:r>
            <a:rPr lang="ru-RU" sz="1800" dirty="0" err="1" smtClean="0"/>
            <a:t>жұмысының</a:t>
          </a:r>
          <a:r>
            <a:rPr lang="ru-RU" sz="1800" dirty="0" smtClean="0"/>
            <a:t> </a:t>
          </a:r>
          <a:r>
            <a:rPr lang="ru-RU" sz="1800" dirty="0" err="1" smtClean="0"/>
            <a:t>жоспары</a:t>
          </a:r>
          <a:r>
            <a:rPr lang="ru-RU" sz="1800" dirty="0" smtClean="0"/>
            <a:t>(</a:t>
          </a:r>
          <a:r>
            <a:rPr lang="ru-RU" sz="1800" dirty="0" err="1" smtClean="0"/>
            <a:t>Қазақстан</a:t>
          </a:r>
          <a:r>
            <a:rPr lang="ru-RU" sz="1800" dirty="0" smtClean="0"/>
            <a:t> </a:t>
          </a:r>
          <a:r>
            <a:rPr lang="ru-RU" sz="1800" dirty="0" err="1" smtClean="0"/>
            <a:t>Республикасы</a:t>
          </a:r>
          <a:r>
            <a:rPr lang="ru-RU" sz="1800" dirty="0" smtClean="0"/>
            <a:t> </a:t>
          </a:r>
          <a:r>
            <a:rPr lang="ru-RU" sz="1800" dirty="0" err="1" smtClean="0"/>
            <a:t>Білім</a:t>
          </a:r>
          <a:r>
            <a:rPr lang="ru-RU" sz="1800" dirty="0" smtClean="0"/>
            <a:t> </a:t>
          </a:r>
          <a:r>
            <a:rPr lang="ru-RU" sz="1800" dirty="0" err="1" smtClean="0"/>
            <a:t>және</a:t>
          </a:r>
          <a:r>
            <a:rPr lang="ru-RU" sz="1800" dirty="0" smtClean="0"/>
            <a:t> </a:t>
          </a:r>
          <a:r>
            <a:rPr lang="ru-RU" sz="1800" dirty="0" err="1" smtClean="0"/>
            <a:t>ғылым</a:t>
          </a:r>
          <a:r>
            <a:rPr lang="ru-RU" sz="1800" dirty="0" smtClean="0"/>
            <a:t> </a:t>
          </a:r>
          <a:r>
            <a:rPr lang="ru-RU" sz="1800" dirty="0" err="1" smtClean="0"/>
            <a:t>министрінің</a:t>
          </a:r>
          <a:r>
            <a:rPr lang="ru-RU" sz="1800" dirty="0" smtClean="0"/>
            <a:t> 2020 </a:t>
          </a:r>
          <a:r>
            <a:rPr lang="ru-RU" sz="1800" dirty="0" err="1" smtClean="0"/>
            <a:t>жылғы</a:t>
          </a:r>
          <a:r>
            <a:rPr lang="ru-RU" sz="1800" dirty="0" smtClean="0"/>
            <a:t> 6 </a:t>
          </a:r>
          <a:r>
            <a:rPr lang="ru-RU" sz="1800" dirty="0" err="1" smtClean="0"/>
            <a:t>сәуірдегі</a:t>
          </a:r>
          <a:r>
            <a:rPr lang="ru-RU" sz="1800" dirty="0" smtClean="0"/>
            <a:t> № 130 </a:t>
          </a:r>
          <a:r>
            <a:rPr lang="ru-RU" sz="1800" dirty="0" err="1" smtClean="0"/>
            <a:t>бұйрығына</a:t>
          </a:r>
          <a:r>
            <a:rPr lang="ru-RU" sz="1800" dirty="0" smtClean="0"/>
            <a:t> </a:t>
          </a:r>
          <a:r>
            <a:rPr lang="ru-RU" sz="1800" dirty="0" err="1" smtClean="0"/>
            <a:t>сәйкес</a:t>
          </a:r>
          <a:r>
            <a:rPr lang="ru-RU" sz="1800" dirty="0" smtClean="0"/>
            <a:t> </a:t>
          </a:r>
          <a:r>
            <a:rPr lang="ru-RU" sz="1800" dirty="0" err="1" smtClean="0"/>
            <a:t>нысан</a:t>
          </a:r>
          <a:r>
            <a:rPr lang="ru-RU" sz="1800" dirty="0" smtClean="0"/>
            <a:t> </a:t>
          </a:r>
          <a:r>
            <a:rPr lang="ru-RU" sz="1800" dirty="0" err="1" smtClean="0"/>
            <a:t>бойынша</a:t>
          </a:r>
          <a:r>
            <a:rPr lang="ru-RU" sz="1800" dirty="0" smtClean="0"/>
            <a:t>)</a:t>
          </a:r>
          <a:endParaRPr lang="ru-RU" sz="1800" dirty="0"/>
        </a:p>
      </dgm:t>
    </dgm:pt>
    <dgm:pt modelId="{9C742E7F-0D52-4AD1-B14D-53164764A410}" type="parTrans" cxnId="{0C7EB08D-1A40-4CD2-9619-B67F1C63FD09}">
      <dgm:prSet/>
      <dgm:spPr/>
      <dgm:t>
        <a:bodyPr/>
        <a:lstStyle/>
        <a:p>
          <a:endParaRPr lang="ru-RU"/>
        </a:p>
      </dgm:t>
    </dgm:pt>
    <dgm:pt modelId="{A4AB8019-93C7-4010-AD51-D8CEC4234527}" type="sibTrans" cxnId="{0C7EB08D-1A40-4CD2-9619-B67F1C63FD09}">
      <dgm:prSet/>
      <dgm:spPr/>
      <dgm:t>
        <a:bodyPr/>
        <a:lstStyle/>
        <a:p>
          <a:endParaRPr lang="ru-RU"/>
        </a:p>
      </dgm:t>
    </dgm:pt>
    <dgm:pt modelId="{B49B8AA6-06FF-4192-8199-773352B8D3DC}">
      <dgm:prSet phldrT="[Текст]"/>
      <dgm:spPr/>
      <dgm:t>
        <a:bodyPr/>
        <a:lstStyle/>
        <a:p>
          <a:r>
            <a:rPr lang="kk-KZ" dirty="0" smtClean="0"/>
            <a:t>5</a:t>
          </a:r>
          <a:endParaRPr lang="ru-RU" dirty="0"/>
        </a:p>
      </dgm:t>
    </dgm:pt>
    <dgm:pt modelId="{D7761E22-4AFA-439D-A6C2-C2AC7BAAA778}" type="parTrans" cxnId="{0F2C8930-C40D-4B0E-BF61-346AF3EEBBD2}">
      <dgm:prSet/>
      <dgm:spPr/>
      <dgm:t>
        <a:bodyPr/>
        <a:lstStyle/>
        <a:p>
          <a:endParaRPr lang="ru-RU"/>
        </a:p>
      </dgm:t>
    </dgm:pt>
    <dgm:pt modelId="{E7EE1508-E34B-4209-85BA-E86946F88C21}" type="sibTrans" cxnId="{0F2C8930-C40D-4B0E-BF61-346AF3EEBBD2}">
      <dgm:prSet/>
      <dgm:spPr/>
      <dgm:t>
        <a:bodyPr/>
        <a:lstStyle/>
        <a:p>
          <a:endParaRPr lang="ru-RU"/>
        </a:p>
      </dgm:t>
    </dgm:pt>
    <dgm:pt modelId="{686BCD41-E3C5-42C1-BFA6-23E1E86670A3}">
      <dgm:prSet custT="1"/>
      <dgm:spPr/>
      <dgm:t>
        <a:bodyPr/>
        <a:lstStyle/>
        <a:p>
          <a:r>
            <a:rPr lang="kk-KZ" sz="2000" dirty="0" smtClean="0"/>
            <a:t>Біртұтас тәрбие бағдарламасы аясындағы 4 жоба : «Еңбегі адал жас өрен»,   «Ұрпаққа аманат», «Ұлттық мектеп лигасы»,  «Жеткіншектің 7 жарғысы»</a:t>
          </a:r>
          <a:endParaRPr lang="ru-RU" sz="2000" dirty="0"/>
        </a:p>
      </dgm:t>
    </dgm:pt>
    <dgm:pt modelId="{84272BBD-1DB4-482D-936D-9F614A884D99}" type="parTrans" cxnId="{5EBB9E5B-C582-484A-A1E7-7EF091B7C95F}">
      <dgm:prSet/>
      <dgm:spPr/>
      <dgm:t>
        <a:bodyPr/>
        <a:lstStyle/>
        <a:p>
          <a:endParaRPr lang="ru-RU"/>
        </a:p>
      </dgm:t>
    </dgm:pt>
    <dgm:pt modelId="{F0774262-31B8-44E7-A66C-71AAB00570F1}" type="sibTrans" cxnId="{5EBB9E5B-C582-484A-A1E7-7EF091B7C95F}">
      <dgm:prSet/>
      <dgm:spPr/>
      <dgm:t>
        <a:bodyPr/>
        <a:lstStyle/>
        <a:p>
          <a:endParaRPr lang="ru-RU"/>
        </a:p>
      </dgm:t>
    </dgm:pt>
    <dgm:pt modelId="{6BEC35A4-8348-47E7-AE3F-E2AC22E7A6C7}">
      <dgm:prSet/>
      <dgm:spPr/>
      <dgm:t>
        <a:bodyPr/>
        <a:lstStyle/>
        <a:p>
          <a:endParaRPr lang="ru-RU" sz="1000" dirty="0" smtClean="0"/>
        </a:p>
      </dgm:t>
    </dgm:pt>
    <dgm:pt modelId="{AEC58945-8D45-43DD-800F-E618E75DE1F8}" type="parTrans" cxnId="{27D9E909-AFD6-4957-9EBF-ACC820E5F824}">
      <dgm:prSet/>
      <dgm:spPr/>
      <dgm:t>
        <a:bodyPr/>
        <a:lstStyle/>
        <a:p>
          <a:endParaRPr lang="ru-RU"/>
        </a:p>
      </dgm:t>
    </dgm:pt>
    <dgm:pt modelId="{EFE8A073-B107-426E-BB69-DAB65026ED48}" type="sibTrans" cxnId="{27D9E909-AFD6-4957-9EBF-ACC820E5F824}">
      <dgm:prSet/>
      <dgm:spPr/>
      <dgm:t>
        <a:bodyPr/>
        <a:lstStyle/>
        <a:p>
          <a:endParaRPr lang="ru-RU"/>
        </a:p>
      </dgm:t>
    </dgm:pt>
    <dgm:pt modelId="{AF3AB8AA-9238-4587-A4F9-D1FF60BC221C}">
      <dgm:prSet phldrT="[Текст]"/>
      <dgm:spPr/>
      <dgm:t>
        <a:bodyPr/>
        <a:lstStyle/>
        <a:p>
          <a:r>
            <a:rPr lang="kk-KZ" dirty="0" smtClean="0"/>
            <a:t>6</a:t>
          </a:r>
          <a:endParaRPr lang="ru-RU" dirty="0"/>
        </a:p>
      </dgm:t>
    </dgm:pt>
    <dgm:pt modelId="{E6B7DD3D-ED88-4C5F-A23E-A75AC70575CF}" type="parTrans" cxnId="{2277AD8C-3B53-4E46-BD69-6996BDE49835}">
      <dgm:prSet/>
      <dgm:spPr/>
      <dgm:t>
        <a:bodyPr/>
        <a:lstStyle/>
        <a:p>
          <a:endParaRPr lang="ru-RU"/>
        </a:p>
      </dgm:t>
    </dgm:pt>
    <dgm:pt modelId="{D82DE3F6-636A-4C88-910A-A0CA5AB2691B}" type="sibTrans" cxnId="{2277AD8C-3B53-4E46-BD69-6996BDE49835}">
      <dgm:prSet/>
      <dgm:spPr/>
      <dgm:t>
        <a:bodyPr/>
        <a:lstStyle/>
        <a:p>
          <a:endParaRPr lang="ru-RU"/>
        </a:p>
      </dgm:t>
    </dgm:pt>
    <dgm:pt modelId="{C2427726-B8D0-4DDB-A8EE-37C9FB2ACAB3}">
      <dgm:prSet custT="1"/>
      <dgm:spPr/>
      <dgm:t>
        <a:bodyPr/>
        <a:lstStyle/>
        <a:p>
          <a:r>
            <a:rPr lang="ru-RU" sz="1700" dirty="0" smtClean="0"/>
            <a:t>«</a:t>
          </a:r>
          <a:r>
            <a:rPr lang="ru-RU" sz="2400" b="1" dirty="0" smtClean="0"/>
            <a:t>ТӨРТ ТОҚСАН – ТӨРТ ӨНЕР» ҰЛТТЫҚ МӘДЕНИ-АҒАРТУШЫЛЫҚ ЖОБА</a:t>
          </a:r>
          <a:endParaRPr lang="ru-RU" sz="2400" b="1" dirty="0"/>
        </a:p>
      </dgm:t>
    </dgm:pt>
    <dgm:pt modelId="{D3559FB2-56CA-4D4B-8C8F-78C54D817D67}" type="parTrans" cxnId="{42138344-C376-4D51-B200-290BFACD14BA}">
      <dgm:prSet/>
      <dgm:spPr/>
      <dgm:t>
        <a:bodyPr/>
        <a:lstStyle/>
        <a:p>
          <a:endParaRPr lang="ru-RU"/>
        </a:p>
      </dgm:t>
    </dgm:pt>
    <dgm:pt modelId="{F394682E-A90C-493A-A302-AE570E781BED}" type="sibTrans" cxnId="{42138344-C376-4D51-B200-290BFACD14BA}">
      <dgm:prSet/>
      <dgm:spPr/>
      <dgm:t>
        <a:bodyPr/>
        <a:lstStyle/>
        <a:p>
          <a:endParaRPr lang="ru-RU"/>
        </a:p>
      </dgm:t>
    </dgm:pt>
    <dgm:pt modelId="{350B2010-D11C-48F6-AE85-1CCBB172F85E}">
      <dgm:prSet custT="1"/>
      <dgm:spPr/>
      <dgm:t>
        <a:bodyPr/>
        <a:lstStyle/>
        <a:p>
          <a:endParaRPr lang="ru-RU" sz="2400" b="1" dirty="0"/>
        </a:p>
      </dgm:t>
    </dgm:pt>
    <dgm:pt modelId="{D1686B8B-2310-459E-B95C-EC623EE49EBE}" type="parTrans" cxnId="{0772FA94-EF60-4186-9F72-FE6F0A34EA36}">
      <dgm:prSet/>
      <dgm:spPr/>
      <dgm:t>
        <a:bodyPr/>
        <a:lstStyle/>
        <a:p>
          <a:endParaRPr lang="ru-RU"/>
        </a:p>
      </dgm:t>
    </dgm:pt>
    <dgm:pt modelId="{B473AC1B-91D4-4527-8C23-15DFC3E3BB19}" type="sibTrans" cxnId="{0772FA94-EF60-4186-9F72-FE6F0A34EA36}">
      <dgm:prSet/>
      <dgm:spPr/>
      <dgm:t>
        <a:bodyPr/>
        <a:lstStyle/>
        <a:p>
          <a:endParaRPr lang="ru-RU"/>
        </a:p>
      </dgm:t>
    </dgm:pt>
    <dgm:pt modelId="{5B8E310D-8536-4C79-9361-0FF38F947ADF}">
      <dgm:prSet custT="1"/>
      <dgm:spPr/>
      <dgm:t>
        <a:bodyPr/>
        <a:lstStyle/>
        <a:p>
          <a:endParaRPr lang="ru-RU" sz="2400" b="1" dirty="0"/>
        </a:p>
      </dgm:t>
    </dgm:pt>
    <dgm:pt modelId="{6D469810-BB69-4B72-9861-E9EE0D80E16A}" type="parTrans" cxnId="{923DEEF3-2A8B-4EAA-ADBF-5937FF480C96}">
      <dgm:prSet/>
      <dgm:spPr/>
      <dgm:t>
        <a:bodyPr/>
        <a:lstStyle/>
        <a:p>
          <a:endParaRPr lang="ru-RU"/>
        </a:p>
      </dgm:t>
    </dgm:pt>
    <dgm:pt modelId="{F0DCA79C-E98E-4BF4-8F4C-5E893AC39736}" type="sibTrans" cxnId="{923DEEF3-2A8B-4EAA-ADBF-5937FF480C96}">
      <dgm:prSet/>
      <dgm:spPr/>
      <dgm:t>
        <a:bodyPr/>
        <a:lstStyle/>
        <a:p>
          <a:endParaRPr lang="ru-RU"/>
        </a:p>
      </dgm:t>
    </dgm:pt>
    <dgm:pt modelId="{61CCF407-0532-4000-AB1C-2C02B0D9D190}" type="pres">
      <dgm:prSet presAssocID="{EB59244D-9661-495A-8ED3-BA1945E0FFF1}" presName="linearFlow" presStyleCnt="0">
        <dgm:presLayoutVars>
          <dgm:dir/>
          <dgm:animLvl val="lvl"/>
          <dgm:resizeHandles val="exact"/>
        </dgm:presLayoutVars>
      </dgm:prSet>
      <dgm:spPr/>
      <dgm:t>
        <a:bodyPr/>
        <a:lstStyle/>
        <a:p>
          <a:endParaRPr lang="ru-RU"/>
        </a:p>
      </dgm:t>
    </dgm:pt>
    <dgm:pt modelId="{D9B5EF4F-33B7-438A-926A-67D128B9C326}" type="pres">
      <dgm:prSet presAssocID="{CC89BE8C-4AE9-4639-A89A-F6408198023A}" presName="composite" presStyleCnt="0"/>
      <dgm:spPr/>
    </dgm:pt>
    <dgm:pt modelId="{18F32B93-F63F-4B5D-ACF9-84852B1FB36C}" type="pres">
      <dgm:prSet presAssocID="{CC89BE8C-4AE9-4639-A89A-F6408198023A}" presName="parentText" presStyleLbl="alignNode1" presStyleIdx="0" presStyleCnt="6">
        <dgm:presLayoutVars>
          <dgm:chMax val="1"/>
          <dgm:bulletEnabled val="1"/>
        </dgm:presLayoutVars>
      </dgm:prSet>
      <dgm:spPr/>
      <dgm:t>
        <a:bodyPr/>
        <a:lstStyle/>
        <a:p>
          <a:endParaRPr lang="ru-RU"/>
        </a:p>
      </dgm:t>
    </dgm:pt>
    <dgm:pt modelId="{DC383BD1-CEA3-435C-AC30-FDF57E20A09E}" type="pres">
      <dgm:prSet presAssocID="{CC89BE8C-4AE9-4639-A89A-F6408198023A}" presName="descendantText" presStyleLbl="alignAcc1" presStyleIdx="0" presStyleCnt="6">
        <dgm:presLayoutVars>
          <dgm:bulletEnabled val="1"/>
        </dgm:presLayoutVars>
      </dgm:prSet>
      <dgm:spPr/>
      <dgm:t>
        <a:bodyPr/>
        <a:lstStyle/>
        <a:p>
          <a:endParaRPr lang="ru-RU"/>
        </a:p>
      </dgm:t>
    </dgm:pt>
    <dgm:pt modelId="{F0B8C069-9A61-4B82-942E-EF1074B14D7C}" type="pres">
      <dgm:prSet presAssocID="{A036D6F1-CFDB-47C1-85AD-5D8BD72604C9}" presName="sp" presStyleCnt="0"/>
      <dgm:spPr/>
    </dgm:pt>
    <dgm:pt modelId="{924C5FC1-73C4-4BA6-B829-7C1DD1C9D7E5}" type="pres">
      <dgm:prSet presAssocID="{5DD05507-A914-4C98-9D07-E96745A42ABD}" presName="composite" presStyleCnt="0"/>
      <dgm:spPr/>
    </dgm:pt>
    <dgm:pt modelId="{1FB4305F-F17C-4055-AD94-BB28D85AEA4B}" type="pres">
      <dgm:prSet presAssocID="{5DD05507-A914-4C98-9D07-E96745A42ABD}" presName="parentText" presStyleLbl="alignNode1" presStyleIdx="1" presStyleCnt="6">
        <dgm:presLayoutVars>
          <dgm:chMax val="1"/>
          <dgm:bulletEnabled val="1"/>
        </dgm:presLayoutVars>
      </dgm:prSet>
      <dgm:spPr/>
      <dgm:t>
        <a:bodyPr/>
        <a:lstStyle/>
        <a:p>
          <a:endParaRPr lang="ru-RU"/>
        </a:p>
      </dgm:t>
    </dgm:pt>
    <dgm:pt modelId="{30DB2F02-0281-4EF6-A328-0E5AEA199EF6}" type="pres">
      <dgm:prSet presAssocID="{5DD05507-A914-4C98-9D07-E96745A42ABD}" presName="descendantText" presStyleLbl="alignAcc1" presStyleIdx="1" presStyleCnt="6">
        <dgm:presLayoutVars>
          <dgm:bulletEnabled val="1"/>
        </dgm:presLayoutVars>
      </dgm:prSet>
      <dgm:spPr/>
      <dgm:t>
        <a:bodyPr/>
        <a:lstStyle/>
        <a:p>
          <a:endParaRPr lang="ru-RU"/>
        </a:p>
      </dgm:t>
    </dgm:pt>
    <dgm:pt modelId="{1FD435A0-89DA-40D2-958E-9A980BB2A34C}" type="pres">
      <dgm:prSet presAssocID="{E6DD4612-58A7-43BD-AD30-F7E3B2E6BA17}" presName="sp" presStyleCnt="0"/>
      <dgm:spPr/>
    </dgm:pt>
    <dgm:pt modelId="{3018DD6C-EBC1-41E4-B815-00FDFBF0B88F}" type="pres">
      <dgm:prSet presAssocID="{CE8201FB-725C-4FA1-A463-A19D8F5C8E01}" presName="composite" presStyleCnt="0"/>
      <dgm:spPr/>
    </dgm:pt>
    <dgm:pt modelId="{06CD0991-1575-4731-BE94-E88E206B1ABA}" type="pres">
      <dgm:prSet presAssocID="{CE8201FB-725C-4FA1-A463-A19D8F5C8E01}" presName="parentText" presStyleLbl="alignNode1" presStyleIdx="2" presStyleCnt="6">
        <dgm:presLayoutVars>
          <dgm:chMax val="1"/>
          <dgm:bulletEnabled val="1"/>
        </dgm:presLayoutVars>
      </dgm:prSet>
      <dgm:spPr/>
      <dgm:t>
        <a:bodyPr/>
        <a:lstStyle/>
        <a:p>
          <a:endParaRPr lang="ru-RU"/>
        </a:p>
      </dgm:t>
    </dgm:pt>
    <dgm:pt modelId="{22E2B2D8-1E4B-4A77-8D7C-295D91168019}" type="pres">
      <dgm:prSet presAssocID="{CE8201FB-725C-4FA1-A463-A19D8F5C8E01}" presName="descendantText" presStyleLbl="alignAcc1" presStyleIdx="2" presStyleCnt="6">
        <dgm:presLayoutVars>
          <dgm:bulletEnabled val="1"/>
        </dgm:presLayoutVars>
      </dgm:prSet>
      <dgm:spPr/>
      <dgm:t>
        <a:bodyPr/>
        <a:lstStyle/>
        <a:p>
          <a:endParaRPr lang="ru-RU"/>
        </a:p>
      </dgm:t>
    </dgm:pt>
    <dgm:pt modelId="{0463A268-C38A-4C04-947F-68949E7E4F11}" type="pres">
      <dgm:prSet presAssocID="{86D9329E-67D1-4702-B83E-AF93FAE9621E}" presName="sp" presStyleCnt="0"/>
      <dgm:spPr/>
    </dgm:pt>
    <dgm:pt modelId="{307D3227-5A29-4976-878F-ED673821F107}" type="pres">
      <dgm:prSet presAssocID="{F525C287-3809-426E-B4C0-C67582693172}" presName="composite" presStyleCnt="0"/>
      <dgm:spPr/>
    </dgm:pt>
    <dgm:pt modelId="{8BCFA950-53B9-499A-BA99-15639E456B92}" type="pres">
      <dgm:prSet presAssocID="{F525C287-3809-426E-B4C0-C67582693172}" presName="parentText" presStyleLbl="alignNode1" presStyleIdx="3" presStyleCnt="6">
        <dgm:presLayoutVars>
          <dgm:chMax val="1"/>
          <dgm:bulletEnabled val="1"/>
        </dgm:presLayoutVars>
      </dgm:prSet>
      <dgm:spPr/>
      <dgm:t>
        <a:bodyPr/>
        <a:lstStyle/>
        <a:p>
          <a:endParaRPr lang="ru-RU"/>
        </a:p>
      </dgm:t>
    </dgm:pt>
    <dgm:pt modelId="{5ACF6FC3-766F-4FEB-A04C-F856F95E610C}" type="pres">
      <dgm:prSet presAssocID="{F525C287-3809-426E-B4C0-C67582693172}" presName="descendantText" presStyleLbl="alignAcc1" presStyleIdx="3" presStyleCnt="6">
        <dgm:presLayoutVars>
          <dgm:bulletEnabled val="1"/>
        </dgm:presLayoutVars>
      </dgm:prSet>
      <dgm:spPr/>
      <dgm:t>
        <a:bodyPr/>
        <a:lstStyle/>
        <a:p>
          <a:endParaRPr lang="ru-RU"/>
        </a:p>
      </dgm:t>
    </dgm:pt>
    <dgm:pt modelId="{5AFF37EB-47B5-4EE6-A811-C9F3374E6478}" type="pres">
      <dgm:prSet presAssocID="{792256ED-0EAC-46D5-9057-6C12CA46D417}" presName="sp" presStyleCnt="0"/>
      <dgm:spPr/>
    </dgm:pt>
    <dgm:pt modelId="{B3822558-2820-4814-A8D8-566602EBD210}" type="pres">
      <dgm:prSet presAssocID="{B49B8AA6-06FF-4192-8199-773352B8D3DC}" presName="composite" presStyleCnt="0"/>
      <dgm:spPr/>
    </dgm:pt>
    <dgm:pt modelId="{347BDA05-D390-42D6-809A-62919DD7DB4C}" type="pres">
      <dgm:prSet presAssocID="{B49B8AA6-06FF-4192-8199-773352B8D3DC}" presName="parentText" presStyleLbl="alignNode1" presStyleIdx="4" presStyleCnt="6">
        <dgm:presLayoutVars>
          <dgm:chMax val="1"/>
          <dgm:bulletEnabled val="1"/>
        </dgm:presLayoutVars>
      </dgm:prSet>
      <dgm:spPr/>
      <dgm:t>
        <a:bodyPr/>
        <a:lstStyle/>
        <a:p>
          <a:endParaRPr lang="ru-RU"/>
        </a:p>
      </dgm:t>
    </dgm:pt>
    <dgm:pt modelId="{1EB10579-0FD8-4096-BD9C-65F6E6B63784}" type="pres">
      <dgm:prSet presAssocID="{B49B8AA6-06FF-4192-8199-773352B8D3DC}" presName="descendantText" presStyleLbl="alignAcc1" presStyleIdx="4" presStyleCnt="6">
        <dgm:presLayoutVars>
          <dgm:bulletEnabled val="1"/>
        </dgm:presLayoutVars>
      </dgm:prSet>
      <dgm:spPr/>
      <dgm:t>
        <a:bodyPr/>
        <a:lstStyle/>
        <a:p>
          <a:endParaRPr lang="ru-RU"/>
        </a:p>
      </dgm:t>
    </dgm:pt>
    <dgm:pt modelId="{DF77F327-824A-41AE-9402-C1A23DB28B7D}" type="pres">
      <dgm:prSet presAssocID="{E7EE1508-E34B-4209-85BA-E86946F88C21}" presName="sp" presStyleCnt="0"/>
      <dgm:spPr/>
    </dgm:pt>
    <dgm:pt modelId="{A5E6C470-A389-409F-BB4A-9F7A6D8FF6E2}" type="pres">
      <dgm:prSet presAssocID="{AF3AB8AA-9238-4587-A4F9-D1FF60BC221C}" presName="composite" presStyleCnt="0"/>
      <dgm:spPr/>
    </dgm:pt>
    <dgm:pt modelId="{70094EF6-7195-44FF-99E3-097C65D8E50B}" type="pres">
      <dgm:prSet presAssocID="{AF3AB8AA-9238-4587-A4F9-D1FF60BC221C}" presName="parentText" presStyleLbl="alignNode1" presStyleIdx="5" presStyleCnt="6">
        <dgm:presLayoutVars>
          <dgm:chMax val="1"/>
          <dgm:bulletEnabled val="1"/>
        </dgm:presLayoutVars>
      </dgm:prSet>
      <dgm:spPr/>
      <dgm:t>
        <a:bodyPr/>
        <a:lstStyle/>
        <a:p>
          <a:endParaRPr lang="ru-RU"/>
        </a:p>
      </dgm:t>
    </dgm:pt>
    <dgm:pt modelId="{D7E6575F-486C-4922-ADDD-D0B1EFDA0181}" type="pres">
      <dgm:prSet presAssocID="{AF3AB8AA-9238-4587-A4F9-D1FF60BC221C}" presName="descendantText" presStyleLbl="alignAcc1" presStyleIdx="5" presStyleCnt="6" custLinFactNeighborY="0">
        <dgm:presLayoutVars>
          <dgm:bulletEnabled val="1"/>
        </dgm:presLayoutVars>
      </dgm:prSet>
      <dgm:spPr/>
      <dgm:t>
        <a:bodyPr/>
        <a:lstStyle/>
        <a:p>
          <a:endParaRPr lang="ru-RU"/>
        </a:p>
      </dgm:t>
    </dgm:pt>
  </dgm:ptLst>
  <dgm:cxnLst>
    <dgm:cxn modelId="{AE3E2610-CC96-4423-8AF9-27BBC5FBF865}" type="presOf" srcId="{350B2010-D11C-48F6-AE85-1CCBB172F85E}" destId="{1EB10579-0FD8-4096-BD9C-65F6E6B63784}" srcOrd="0" destOrd="2" presId="urn:microsoft.com/office/officeart/2005/8/layout/chevron2"/>
    <dgm:cxn modelId="{40E15C6B-7262-4BF7-BFB6-1F139FCCF4C1}" srcId="{5DD05507-A914-4C98-9D07-E96745A42ABD}" destId="{4869852F-5C2E-49AC-ABF4-127160E9D782}" srcOrd="0" destOrd="0" parTransId="{AD65CCFD-89FA-474D-8D23-65B92ED7BD78}" sibTransId="{DA94DABE-6FEB-4B59-AA35-FA6C4F64D5E0}"/>
    <dgm:cxn modelId="{42138344-C376-4D51-B200-290BFACD14BA}" srcId="{B49B8AA6-06FF-4192-8199-773352B8D3DC}" destId="{C2427726-B8D0-4DDB-A8EE-37C9FB2ACAB3}" srcOrd="1" destOrd="0" parTransId="{D3559FB2-56CA-4D4B-8C8F-78C54D817D67}" sibTransId="{F394682E-A90C-493A-A302-AE570E781BED}"/>
    <dgm:cxn modelId="{0772FA94-EF60-4186-9F72-FE6F0A34EA36}" srcId="{B49B8AA6-06FF-4192-8199-773352B8D3DC}" destId="{350B2010-D11C-48F6-AE85-1CCBB172F85E}" srcOrd="2" destOrd="0" parTransId="{D1686B8B-2310-459E-B95C-EC623EE49EBE}" sibTransId="{B473AC1B-91D4-4527-8C23-15DFC3E3BB19}"/>
    <dgm:cxn modelId="{AC77B395-C310-494F-8CF5-1C75770E4EFC}" type="presOf" srcId="{F65EBF73-D1F4-4334-8794-4A0D98CBDA7F}" destId="{DC383BD1-CEA3-435C-AC30-FDF57E20A09E}" srcOrd="0" destOrd="0" presId="urn:microsoft.com/office/officeart/2005/8/layout/chevron2"/>
    <dgm:cxn modelId="{E3F6E6CF-A66D-46E9-837E-E63098698005}" type="presOf" srcId="{F525C287-3809-426E-B4C0-C67582693172}" destId="{8BCFA950-53B9-499A-BA99-15639E456B92}" srcOrd="0" destOrd="0" presId="urn:microsoft.com/office/officeart/2005/8/layout/chevron2"/>
    <dgm:cxn modelId="{27017CDD-0652-4533-A30A-BC2748741E87}" srcId="{AF3AB8AA-9238-4587-A4F9-D1FF60BC221C}" destId="{EDBB39A5-AE24-4B18-A476-B883BB71F86A}" srcOrd="0" destOrd="0" parTransId="{6EB24314-5406-4A36-A22A-6797ADB6967A}" sibTransId="{9F8E8076-20A9-47EB-A293-2C255B9D557E}"/>
    <dgm:cxn modelId="{39FAEFEC-37FC-4BBE-8D5A-F14AF3A4E3AC}" srcId="{EB59244D-9661-495A-8ED3-BA1945E0FFF1}" destId="{CE8201FB-725C-4FA1-A463-A19D8F5C8E01}" srcOrd="2" destOrd="0" parTransId="{7C171609-17F1-4D2D-8D6F-53B6FE57D4FA}" sibTransId="{86D9329E-67D1-4702-B83E-AF93FAE9621E}"/>
    <dgm:cxn modelId="{E7F3FA3B-6DA6-4A10-9877-ACE011D4A4ED}" type="presOf" srcId="{EB59244D-9661-495A-8ED3-BA1945E0FFF1}" destId="{61CCF407-0532-4000-AB1C-2C02B0D9D190}" srcOrd="0" destOrd="0" presId="urn:microsoft.com/office/officeart/2005/8/layout/chevron2"/>
    <dgm:cxn modelId="{91C17918-A590-4079-8925-86EF81F37B0B}" srcId="{CC89BE8C-4AE9-4639-A89A-F6408198023A}" destId="{F65EBF73-D1F4-4334-8794-4A0D98CBDA7F}" srcOrd="0" destOrd="0" parTransId="{B261E5BB-7E7C-4785-B1AF-07536604A81B}" sibTransId="{CD27BE22-B29D-4FDE-8EBF-AA96D623FC75}"/>
    <dgm:cxn modelId="{ABC5DDF0-5961-42FA-B145-7D055BB3D5C5}" srcId="{EB59244D-9661-495A-8ED3-BA1945E0FFF1}" destId="{F525C287-3809-426E-B4C0-C67582693172}" srcOrd="3" destOrd="0" parTransId="{591D8593-5288-462E-8745-A2B8B3D5E890}" sibTransId="{792256ED-0EAC-46D5-9057-6C12CA46D417}"/>
    <dgm:cxn modelId="{9A3D0E63-12DA-40EF-8264-0DCD467EB529}" type="presOf" srcId="{6BEC35A4-8348-47E7-AE3F-E2AC22E7A6C7}" destId="{22E2B2D8-1E4B-4A77-8D7C-295D91168019}" srcOrd="0" destOrd="1" presId="urn:microsoft.com/office/officeart/2005/8/layout/chevron2"/>
    <dgm:cxn modelId="{27D9E909-AFD6-4957-9EBF-ACC820E5F824}" srcId="{CE8201FB-725C-4FA1-A463-A19D8F5C8E01}" destId="{6BEC35A4-8348-47E7-AE3F-E2AC22E7A6C7}" srcOrd="1" destOrd="0" parTransId="{AEC58945-8D45-43DD-800F-E618E75DE1F8}" sibTransId="{EFE8A073-B107-426E-BB69-DAB65026ED48}"/>
    <dgm:cxn modelId="{4FD04A51-7815-4753-80FD-EC50B17D6537}" srcId="{AF3AB8AA-9238-4587-A4F9-D1FF60BC221C}" destId="{51BF61E6-B31A-447E-8D48-9B5B9D190FBF}" srcOrd="1" destOrd="0" parTransId="{36A358EF-F75E-4273-A943-259BB592DD73}" sibTransId="{B2275DEB-5398-47B3-A49B-AC1085156BCA}"/>
    <dgm:cxn modelId="{66C6A915-C9CF-4FBD-A2D8-37F7677C5918}" type="presOf" srcId="{B49B8AA6-06FF-4192-8199-773352B8D3DC}" destId="{347BDA05-D390-42D6-809A-62919DD7DB4C}" srcOrd="0" destOrd="0" presId="urn:microsoft.com/office/officeart/2005/8/layout/chevron2"/>
    <dgm:cxn modelId="{923DEEF3-2A8B-4EAA-ADBF-5937FF480C96}" srcId="{B49B8AA6-06FF-4192-8199-773352B8D3DC}" destId="{5B8E310D-8536-4C79-9361-0FF38F947ADF}" srcOrd="0" destOrd="0" parTransId="{6D469810-BB69-4B72-9861-E9EE0D80E16A}" sibTransId="{F0DCA79C-E98E-4BF4-8F4C-5E893AC39736}"/>
    <dgm:cxn modelId="{AF015A40-6561-4097-816E-C72AB7C654D3}" type="presOf" srcId="{5B8E310D-8536-4C79-9361-0FF38F947ADF}" destId="{1EB10579-0FD8-4096-BD9C-65F6E6B63784}" srcOrd="0" destOrd="0" presId="urn:microsoft.com/office/officeart/2005/8/layout/chevron2"/>
    <dgm:cxn modelId="{A63E3C8B-6329-414B-A1B6-D2D8F3C102B0}" srcId="{EB59244D-9661-495A-8ED3-BA1945E0FFF1}" destId="{5DD05507-A914-4C98-9D07-E96745A42ABD}" srcOrd="1" destOrd="0" parTransId="{D796E2E3-3C05-4635-BA38-3E5FEA6CABD3}" sibTransId="{E6DD4612-58A7-43BD-AD30-F7E3B2E6BA17}"/>
    <dgm:cxn modelId="{2277AD8C-3B53-4E46-BD69-6996BDE49835}" srcId="{EB59244D-9661-495A-8ED3-BA1945E0FFF1}" destId="{AF3AB8AA-9238-4587-A4F9-D1FF60BC221C}" srcOrd="5" destOrd="0" parTransId="{E6B7DD3D-ED88-4C5F-A23E-A75AC70575CF}" sibTransId="{D82DE3F6-636A-4C88-910A-A0CA5AB2691B}"/>
    <dgm:cxn modelId="{FCA5C990-063F-4987-9FC8-75DA30002A3E}" type="presOf" srcId="{5DD05507-A914-4C98-9D07-E96745A42ABD}" destId="{1FB4305F-F17C-4055-AD94-BB28D85AEA4B}" srcOrd="0" destOrd="0" presId="urn:microsoft.com/office/officeart/2005/8/layout/chevron2"/>
    <dgm:cxn modelId="{342BF08B-2EFF-4F5F-B058-45471D385B59}" srcId="{EB59244D-9661-495A-8ED3-BA1945E0FFF1}" destId="{CC89BE8C-4AE9-4639-A89A-F6408198023A}" srcOrd="0" destOrd="0" parTransId="{F1E94DF6-EA1E-43A0-B661-750B526A54C9}" sibTransId="{A036D6F1-CFDB-47C1-85AD-5D8BD72604C9}"/>
    <dgm:cxn modelId="{18157D66-BB77-4807-A657-E5DBB20EBCAA}" type="presOf" srcId="{4869852F-5C2E-49AC-ABF4-127160E9D782}" destId="{30DB2F02-0281-4EF6-A328-0E5AEA199EF6}" srcOrd="0" destOrd="0" presId="urn:microsoft.com/office/officeart/2005/8/layout/chevron2"/>
    <dgm:cxn modelId="{5EBB9E5B-C582-484A-A1E7-7EF091B7C95F}" srcId="{F525C287-3809-426E-B4C0-C67582693172}" destId="{686BCD41-E3C5-42C1-BFA6-23E1E86670A3}" srcOrd="0" destOrd="0" parTransId="{84272BBD-1DB4-482D-936D-9F614A884D99}" sibTransId="{F0774262-31B8-44E7-A66C-71AAB00570F1}"/>
    <dgm:cxn modelId="{837DBD88-5EC5-4F45-8793-37C9A9AAB698}" type="presOf" srcId="{686BCD41-E3C5-42C1-BFA6-23E1E86670A3}" destId="{5ACF6FC3-766F-4FEB-A04C-F856F95E610C}" srcOrd="0" destOrd="0" presId="urn:microsoft.com/office/officeart/2005/8/layout/chevron2"/>
    <dgm:cxn modelId="{0C7EB08D-1A40-4CD2-9619-B67F1C63FD09}" srcId="{CE8201FB-725C-4FA1-A463-A19D8F5C8E01}" destId="{4789238F-F616-4FDF-AF88-2DAEA8652720}" srcOrd="0" destOrd="0" parTransId="{9C742E7F-0D52-4AD1-B14D-53164764A410}" sibTransId="{A4AB8019-93C7-4010-AD51-D8CEC4234527}"/>
    <dgm:cxn modelId="{1F3515AD-522A-42CB-8DA3-4EE861B9FB3F}" type="presOf" srcId="{AF3AB8AA-9238-4587-A4F9-D1FF60BC221C}" destId="{70094EF6-7195-44FF-99E3-097C65D8E50B}" srcOrd="0" destOrd="0" presId="urn:microsoft.com/office/officeart/2005/8/layout/chevron2"/>
    <dgm:cxn modelId="{0F2C8930-C40D-4B0E-BF61-346AF3EEBBD2}" srcId="{EB59244D-9661-495A-8ED3-BA1945E0FFF1}" destId="{B49B8AA6-06FF-4192-8199-773352B8D3DC}" srcOrd="4" destOrd="0" parTransId="{D7761E22-4AFA-439D-A6C2-C2AC7BAAA778}" sibTransId="{E7EE1508-E34B-4209-85BA-E86946F88C21}"/>
    <dgm:cxn modelId="{15E20E2C-738D-4929-8ACC-DD8D4E2C56D1}" type="presOf" srcId="{EDBB39A5-AE24-4B18-A476-B883BB71F86A}" destId="{D7E6575F-486C-4922-ADDD-D0B1EFDA0181}" srcOrd="0" destOrd="0" presId="urn:microsoft.com/office/officeart/2005/8/layout/chevron2"/>
    <dgm:cxn modelId="{C3914220-31BA-4A27-AFC4-0E627C6B03D9}" type="presOf" srcId="{51BF61E6-B31A-447E-8D48-9B5B9D190FBF}" destId="{D7E6575F-486C-4922-ADDD-D0B1EFDA0181}" srcOrd="0" destOrd="1" presId="urn:microsoft.com/office/officeart/2005/8/layout/chevron2"/>
    <dgm:cxn modelId="{E51F7573-2D26-401C-8614-0ECAADDDBF24}" type="presOf" srcId="{CE8201FB-725C-4FA1-A463-A19D8F5C8E01}" destId="{06CD0991-1575-4731-BE94-E88E206B1ABA}" srcOrd="0" destOrd="0" presId="urn:microsoft.com/office/officeart/2005/8/layout/chevron2"/>
    <dgm:cxn modelId="{32C49335-86E2-475E-B744-9CA4C55E7C01}" type="presOf" srcId="{CC89BE8C-4AE9-4639-A89A-F6408198023A}" destId="{18F32B93-F63F-4B5D-ACF9-84852B1FB36C}" srcOrd="0" destOrd="0" presId="urn:microsoft.com/office/officeart/2005/8/layout/chevron2"/>
    <dgm:cxn modelId="{590F64D6-86B8-4981-BB3E-B2BDD65A4E2B}" type="presOf" srcId="{4789238F-F616-4FDF-AF88-2DAEA8652720}" destId="{22E2B2D8-1E4B-4A77-8D7C-295D91168019}" srcOrd="0" destOrd="0" presId="urn:microsoft.com/office/officeart/2005/8/layout/chevron2"/>
    <dgm:cxn modelId="{E4E5AA03-D907-4E1C-BBD0-37EF6E1898EB}" type="presOf" srcId="{C2427726-B8D0-4DDB-A8EE-37C9FB2ACAB3}" destId="{1EB10579-0FD8-4096-BD9C-65F6E6B63784}" srcOrd="0" destOrd="1" presId="urn:microsoft.com/office/officeart/2005/8/layout/chevron2"/>
    <dgm:cxn modelId="{AC623D92-AE2C-49E6-A897-124BA8DC0ABD}" type="presParOf" srcId="{61CCF407-0532-4000-AB1C-2C02B0D9D190}" destId="{D9B5EF4F-33B7-438A-926A-67D128B9C326}" srcOrd="0" destOrd="0" presId="urn:microsoft.com/office/officeart/2005/8/layout/chevron2"/>
    <dgm:cxn modelId="{2CD3891F-683A-4F11-8EFE-C76CEDB6EECC}" type="presParOf" srcId="{D9B5EF4F-33B7-438A-926A-67D128B9C326}" destId="{18F32B93-F63F-4B5D-ACF9-84852B1FB36C}" srcOrd="0" destOrd="0" presId="urn:microsoft.com/office/officeart/2005/8/layout/chevron2"/>
    <dgm:cxn modelId="{DE740DA7-6C68-4E1E-BE8F-6265D18DDD3E}" type="presParOf" srcId="{D9B5EF4F-33B7-438A-926A-67D128B9C326}" destId="{DC383BD1-CEA3-435C-AC30-FDF57E20A09E}" srcOrd="1" destOrd="0" presId="urn:microsoft.com/office/officeart/2005/8/layout/chevron2"/>
    <dgm:cxn modelId="{98DC5548-DFD1-46BD-BAC5-2DBA023C8C32}" type="presParOf" srcId="{61CCF407-0532-4000-AB1C-2C02B0D9D190}" destId="{F0B8C069-9A61-4B82-942E-EF1074B14D7C}" srcOrd="1" destOrd="0" presId="urn:microsoft.com/office/officeart/2005/8/layout/chevron2"/>
    <dgm:cxn modelId="{AB77C529-809E-4728-9985-CE0BF8ED7037}" type="presParOf" srcId="{61CCF407-0532-4000-AB1C-2C02B0D9D190}" destId="{924C5FC1-73C4-4BA6-B829-7C1DD1C9D7E5}" srcOrd="2" destOrd="0" presId="urn:microsoft.com/office/officeart/2005/8/layout/chevron2"/>
    <dgm:cxn modelId="{F8A80704-6729-4B5B-A766-F16A61342851}" type="presParOf" srcId="{924C5FC1-73C4-4BA6-B829-7C1DD1C9D7E5}" destId="{1FB4305F-F17C-4055-AD94-BB28D85AEA4B}" srcOrd="0" destOrd="0" presId="urn:microsoft.com/office/officeart/2005/8/layout/chevron2"/>
    <dgm:cxn modelId="{26F9C146-E557-4F28-B794-353D9AA4A189}" type="presParOf" srcId="{924C5FC1-73C4-4BA6-B829-7C1DD1C9D7E5}" destId="{30DB2F02-0281-4EF6-A328-0E5AEA199EF6}" srcOrd="1" destOrd="0" presId="urn:microsoft.com/office/officeart/2005/8/layout/chevron2"/>
    <dgm:cxn modelId="{CFAB8D86-FF64-4681-81F2-9ABDBE127B0A}" type="presParOf" srcId="{61CCF407-0532-4000-AB1C-2C02B0D9D190}" destId="{1FD435A0-89DA-40D2-958E-9A980BB2A34C}" srcOrd="3" destOrd="0" presId="urn:microsoft.com/office/officeart/2005/8/layout/chevron2"/>
    <dgm:cxn modelId="{64660AE5-710E-4CF6-A911-09EF4FFF0853}" type="presParOf" srcId="{61CCF407-0532-4000-AB1C-2C02B0D9D190}" destId="{3018DD6C-EBC1-41E4-B815-00FDFBF0B88F}" srcOrd="4" destOrd="0" presId="urn:microsoft.com/office/officeart/2005/8/layout/chevron2"/>
    <dgm:cxn modelId="{806D915E-4B86-40FE-AEEE-D992EE0CEF99}" type="presParOf" srcId="{3018DD6C-EBC1-41E4-B815-00FDFBF0B88F}" destId="{06CD0991-1575-4731-BE94-E88E206B1ABA}" srcOrd="0" destOrd="0" presId="urn:microsoft.com/office/officeart/2005/8/layout/chevron2"/>
    <dgm:cxn modelId="{DBA6F158-5CC0-4B59-A3B2-BC4E562879B3}" type="presParOf" srcId="{3018DD6C-EBC1-41E4-B815-00FDFBF0B88F}" destId="{22E2B2D8-1E4B-4A77-8D7C-295D91168019}" srcOrd="1" destOrd="0" presId="urn:microsoft.com/office/officeart/2005/8/layout/chevron2"/>
    <dgm:cxn modelId="{C0693ADF-3469-4319-A784-01598ECA473E}" type="presParOf" srcId="{61CCF407-0532-4000-AB1C-2C02B0D9D190}" destId="{0463A268-C38A-4C04-947F-68949E7E4F11}" srcOrd="5" destOrd="0" presId="urn:microsoft.com/office/officeart/2005/8/layout/chevron2"/>
    <dgm:cxn modelId="{2AA547BD-17E0-4C69-B3A9-8EA88757A7A3}" type="presParOf" srcId="{61CCF407-0532-4000-AB1C-2C02B0D9D190}" destId="{307D3227-5A29-4976-878F-ED673821F107}" srcOrd="6" destOrd="0" presId="urn:microsoft.com/office/officeart/2005/8/layout/chevron2"/>
    <dgm:cxn modelId="{41737560-F515-4DB7-B64B-D3082CEB341B}" type="presParOf" srcId="{307D3227-5A29-4976-878F-ED673821F107}" destId="{8BCFA950-53B9-499A-BA99-15639E456B92}" srcOrd="0" destOrd="0" presId="urn:microsoft.com/office/officeart/2005/8/layout/chevron2"/>
    <dgm:cxn modelId="{1B52F6B1-F0C6-4EDB-A74F-185509614C86}" type="presParOf" srcId="{307D3227-5A29-4976-878F-ED673821F107}" destId="{5ACF6FC3-766F-4FEB-A04C-F856F95E610C}" srcOrd="1" destOrd="0" presId="urn:microsoft.com/office/officeart/2005/8/layout/chevron2"/>
    <dgm:cxn modelId="{8CD2C796-3B2F-4849-BFDB-D54ECB59EA24}" type="presParOf" srcId="{61CCF407-0532-4000-AB1C-2C02B0D9D190}" destId="{5AFF37EB-47B5-4EE6-A811-C9F3374E6478}" srcOrd="7" destOrd="0" presId="urn:microsoft.com/office/officeart/2005/8/layout/chevron2"/>
    <dgm:cxn modelId="{781D4C7C-E4A5-4525-BB54-F23006645736}" type="presParOf" srcId="{61CCF407-0532-4000-AB1C-2C02B0D9D190}" destId="{B3822558-2820-4814-A8D8-566602EBD210}" srcOrd="8" destOrd="0" presId="urn:microsoft.com/office/officeart/2005/8/layout/chevron2"/>
    <dgm:cxn modelId="{CF23A82A-FCDA-4DA0-8F5F-FCE2C964CB6B}" type="presParOf" srcId="{B3822558-2820-4814-A8D8-566602EBD210}" destId="{347BDA05-D390-42D6-809A-62919DD7DB4C}" srcOrd="0" destOrd="0" presId="urn:microsoft.com/office/officeart/2005/8/layout/chevron2"/>
    <dgm:cxn modelId="{85A94532-E837-409B-A49B-9D6720111465}" type="presParOf" srcId="{B3822558-2820-4814-A8D8-566602EBD210}" destId="{1EB10579-0FD8-4096-BD9C-65F6E6B63784}" srcOrd="1" destOrd="0" presId="urn:microsoft.com/office/officeart/2005/8/layout/chevron2"/>
    <dgm:cxn modelId="{8FE8DBE6-9CDA-41BA-838F-7E87EDBADB1D}" type="presParOf" srcId="{61CCF407-0532-4000-AB1C-2C02B0D9D190}" destId="{DF77F327-824A-41AE-9402-C1A23DB28B7D}" srcOrd="9" destOrd="0" presId="urn:microsoft.com/office/officeart/2005/8/layout/chevron2"/>
    <dgm:cxn modelId="{6D6098B6-047D-4F82-AF23-086BF280D4A5}" type="presParOf" srcId="{61CCF407-0532-4000-AB1C-2C02B0D9D190}" destId="{A5E6C470-A389-409F-BB4A-9F7A6D8FF6E2}" srcOrd="10" destOrd="0" presId="urn:microsoft.com/office/officeart/2005/8/layout/chevron2"/>
    <dgm:cxn modelId="{39FBC3FD-F3AD-458C-A222-7351A30FCF66}" type="presParOf" srcId="{A5E6C470-A389-409F-BB4A-9F7A6D8FF6E2}" destId="{70094EF6-7195-44FF-99E3-097C65D8E50B}" srcOrd="0" destOrd="0" presId="urn:microsoft.com/office/officeart/2005/8/layout/chevron2"/>
    <dgm:cxn modelId="{37E49124-FABC-455D-8640-ABD92BD3441F}" type="presParOf" srcId="{A5E6C470-A389-409F-BB4A-9F7A6D8FF6E2}" destId="{D7E6575F-486C-4922-ADDD-D0B1EFDA0181}"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F32B93-F63F-4B5D-ACF9-84852B1FB36C}">
      <dsp:nvSpPr>
        <dsp:cNvPr id="0" name=""/>
        <dsp:cNvSpPr/>
      </dsp:nvSpPr>
      <dsp:spPr>
        <a:xfrm rot="5400000">
          <a:off x="-151417" y="154344"/>
          <a:ext cx="1009452" cy="706616"/>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kk-KZ" sz="1900" kern="1200" dirty="0" smtClean="0"/>
            <a:t>1</a:t>
          </a:r>
          <a:endParaRPr lang="ru-RU" sz="1900" kern="1200" dirty="0"/>
        </a:p>
      </dsp:txBody>
      <dsp:txXfrm rot="-5400000">
        <a:off x="1" y="356234"/>
        <a:ext cx="706616" cy="302836"/>
      </dsp:txXfrm>
    </dsp:sp>
    <dsp:sp modelId="{DC383BD1-CEA3-435C-AC30-FDF57E20A09E}">
      <dsp:nvSpPr>
        <dsp:cNvPr id="0" name=""/>
        <dsp:cNvSpPr/>
      </dsp:nvSpPr>
      <dsp:spPr>
        <a:xfrm rot="5400000">
          <a:off x="5930315" y="-5220773"/>
          <a:ext cx="656143" cy="1110354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kk-KZ" sz="2400" kern="1200" dirty="0" smtClean="0"/>
            <a:t>Біртұтас тәрбие бағдарламасын жүзеге асыру жөніндегі кешенді жоспар</a:t>
          </a:r>
          <a:endParaRPr lang="ru-RU" sz="2400" kern="1200" dirty="0"/>
        </a:p>
      </dsp:txBody>
      <dsp:txXfrm rot="-5400000">
        <a:off x="706616" y="34956"/>
        <a:ext cx="11071512" cy="592083"/>
      </dsp:txXfrm>
    </dsp:sp>
    <dsp:sp modelId="{1FB4305F-F17C-4055-AD94-BB28D85AEA4B}">
      <dsp:nvSpPr>
        <dsp:cNvPr id="0" name=""/>
        <dsp:cNvSpPr/>
      </dsp:nvSpPr>
      <dsp:spPr>
        <a:xfrm rot="5400000">
          <a:off x="-151417" y="1066851"/>
          <a:ext cx="1009452" cy="706616"/>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kk-KZ" sz="1900" kern="1200" dirty="0" smtClean="0"/>
            <a:t>2</a:t>
          </a:r>
          <a:endParaRPr lang="ru-RU" sz="1900" kern="1200" dirty="0"/>
        </a:p>
      </dsp:txBody>
      <dsp:txXfrm rot="-5400000">
        <a:off x="1" y="1268741"/>
        <a:ext cx="706616" cy="302836"/>
      </dsp:txXfrm>
    </dsp:sp>
    <dsp:sp modelId="{30DB2F02-0281-4EF6-A328-0E5AEA199EF6}">
      <dsp:nvSpPr>
        <dsp:cNvPr id="0" name=""/>
        <dsp:cNvSpPr/>
      </dsp:nvSpPr>
      <dsp:spPr>
        <a:xfrm rot="5400000">
          <a:off x="5930315" y="-4308266"/>
          <a:ext cx="656143" cy="1110354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kk-KZ" sz="2000" kern="1200" dirty="0" smtClean="0"/>
            <a:t>Мүдделі мемлекеттік органдармен 2023-2026 жылдарға арналған «БТБ» іске асыру жөніндегі бірлескен жоспар</a:t>
          </a:r>
          <a:endParaRPr lang="ru-RU" sz="2000" kern="1200" dirty="0"/>
        </a:p>
      </dsp:txBody>
      <dsp:txXfrm rot="-5400000">
        <a:off x="706616" y="947463"/>
        <a:ext cx="11071512" cy="592083"/>
      </dsp:txXfrm>
    </dsp:sp>
    <dsp:sp modelId="{06CD0991-1575-4731-BE94-E88E206B1ABA}">
      <dsp:nvSpPr>
        <dsp:cNvPr id="0" name=""/>
        <dsp:cNvSpPr/>
      </dsp:nvSpPr>
      <dsp:spPr>
        <a:xfrm rot="5400000">
          <a:off x="-151417" y="1979358"/>
          <a:ext cx="1009452" cy="706616"/>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kk-KZ" sz="1900" kern="1200" dirty="0" smtClean="0"/>
            <a:t>3</a:t>
          </a:r>
          <a:endParaRPr lang="ru-RU" sz="1900" kern="1200" dirty="0"/>
        </a:p>
      </dsp:txBody>
      <dsp:txXfrm rot="-5400000">
        <a:off x="1" y="2181248"/>
        <a:ext cx="706616" cy="302836"/>
      </dsp:txXfrm>
    </dsp:sp>
    <dsp:sp modelId="{22E2B2D8-1E4B-4A77-8D7C-295D91168019}">
      <dsp:nvSpPr>
        <dsp:cNvPr id="0" name=""/>
        <dsp:cNvSpPr/>
      </dsp:nvSpPr>
      <dsp:spPr>
        <a:xfrm rot="5400000">
          <a:off x="5930315" y="-3395758"/>
          <a:ext cx="656143" cy="1110354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r>
            <a:rPr lang="ru-RU" sz="1800" kern="1200" dirty="0" smtClean="0"/>
            <a:t>Павлодар </a:t>
          </a:r>
          <a:r>
            <a:rPr lang="ru-RU" sz="1800" kern="1200" dirty="0" err="1" smtClean="0"/>
            <a:t>облысының</a:t>
          </a:r>
          <a:r>
            <a:rPr lang="ru-RU" sz="1800" kern="1200" dirty="0" smtClean="0"/>
            <a:t> орта </a:t>
          </a:r>
          <a:r>
            <a:rPr lang="ru-RU" sz="1800" kern="1200" dirty="0" err="1" smtClean="0"/>
            <a:t>білім</a:t>
          </a:r>
          <a:r>
            <a:rPr lang="ru-RU" sz="1800" kern="1200" dirty="0" smtClean="0"/>
            <a:t> </a:t>
          </a:r>
          <a:r>
            <a:rPr lang="ru-RU" sz="1800" kern="1200" dirty="0" err="1" smtClean="0"/>
            <a:t>берудің</a:t>
          </a:r>
          <a:r>
            <a:rPr lang="ru-RU" sz="1800" kern="1200" dirty="0" smtClean="0"/>
            <a:t> 2023-2024 </a:t>
          </a:r>
          <a:r>
            <a:rPr lang="ru-RU" sz="1800" kern="1200" dirty="0" err="1" smtClean="0"/>
            <a:t>оқу</a:t>
          </a:r>
          <a:r>
            <a:rPr lang="ru-RU" sz="1800" kern="1200" dirty="0" smtClean="0"/>
            <a:t> </a:t>
          </a:r>
          <a:r>
            <a:rPr lang="ru-RU" sz="1800" kern="1200" dirty="0" err="1" smtClean="0"/>
            <a:t>жылына</a:t>
          </a:r>
          <a:r>
            <a:rPr lang="ru-RU" sz="1800" kern="1200" dirty="0" smtClean="0"/>
            <a:t> «</a:t>
          </a:r>
          <a:r>
            <a:rPr lang="ru-RU" sz="1800" kern="1200" dirty="0" err="1" smtClean="0"/>
            <a:t>Біртұтас</a:t>
          </a:r>
          <a:r>
            <a:rPr lang="ru-RU" sz="1800" kern="1200" dirty="0" smtClean="0"/>
            <a:t> </a:t>
          </a:r>
          <a:r>
            <a:rPr lang="ru-RU" sz="1800" kern="1200" dirty="0" err="1" smtClean="0"/>
            <a:t>тәрбие</a:t>
          </a:r>
          <a:r>
            <a:rPr lang="ru-RU" sz="1800" kern="1200" dirty="0" smtClean="0"/>
            <a:t>» </a:t>
          </a:r>
          <a:r>
            <a:rPr lang="ru-RU" sz="1800" kern="1200" dirty="0" err="1" smtClean="0"/>
            <a:t>тәрбие</a:t>
          </a:r>
          <a:r>
            <a:rPr lang="ru-RU" sz="1800" kern="1200" dirty="0" smtClean="0"/>
            <a:t> </a:t>
          </a:r>
          <a:r>
            <a:rPr lang="ru-RU" sz="1800" kern="1200" dirty="0" err="1" smtClean="0"/>
            <a:t>жұмысының</a:t>
          </a:r>
          <a:r>
            <a:rPr lang="ru-RU" sz="1800" kern="1200" dirty="0" smtClean="0"/>
            <a:t> </a:t>
          </a:r>
          <a:r>
            <a:rPr lang="ru-RU" sz="1800" kern="1200" dirty="0" err="1" smtClean="0"/>
            <a:t>жоспары</a:t>
          </a:r>
          <a:r>
            <a:rPr lang="ru-RU" sz="1800" kern="1200" dirty="0" smtClean="0"/>
            <a:t>(</a:t>
          </a:r>
          <a:r>
            <a:rPr lang="ru-RU" sz="1800" kern="1200" dirty="0" err="1" smtClean="0"/>
            <a:t>Қазақстан</a:t>
          </a:r>
          <a:r>
            <a:rPr lang="ru-RU" sz="1800" kern="1200" dirty="0" smtClean="0"/>
            <a:t> </a:t>
          </a:r>
          <a:r>
            <a:rPr lang="ru-RU" sz="1800" kern="1200" dirty="0" err="1" smtClean="0"/>
            <a:t>Республикасы</a:t>
          </a:r>
          <a:r>
            <a:rPr lang="ru-RU" sz="1800" kern="1200" dirty="0" smtClean="0"/>
            <a:t> </a:t>
          </a:r>
          <a:r>
            <a:rPr lang="ru-RU" sz="1800" kern="1200" dirty="0" err="1" smtClean="0"/>
            <a:t>Білім</a:t>
          </a:r>
          <a:r>
            <a:rPr lang="ru-RU" sz="1800" kern="1200" dirty="0" smtClean="0"/>
            <a:t> </a:t>
          </a:r>
          <a:r>
            <a:rPr lang="ru-RU" sz="1800" kern="1200" dirty="0" err="1" smtClean="0"/>
            <a:t>және</a:t>
          </a:r>
          <a:r>
            <a:rPr lang="ru-RU" sz="1800" kern="1200" dirty="0" smtClean="0"/>
            <a:t> </a:t>
          </a:r>
          <a:r>
            <a:rPr lang="ru-RU" sz="1800" kern="1200" dirty="0" err="1" smtClean="0"/>
            <a:t>ғылым</a:t>
          </a:r>
          <a:r>
            <a:rPr lang="ru-RU" sz="1800" kern="1200" dirty="0" smtClean="0"/>
            <a:t> </a:t>
          </a:r>
          <a:r>
            <a:rPr lang="ru-RU" sz="1800" kern="1200" dirty="0" err="1" smtClean="0"/>
            <a:t>министрінің</a:t>
          </a:r>
          <a:r>
            <a:rPr lang="ru-RU" sz="1800" kern="1200" dirty="0" smtClean="0"/>
            <a:t> 2020 </a:t>
          </a:r>
          <a:r>
            <a:rPr lang="ru-RU" sz="1800" kern="1200" dirty="0" err="1" smtClean="0"/>
            <a:t>жылғы</a:t>
          </a:r>
          <a:r>
            <a:rPr lang="ru-RU" sz="1800" kern="1200" dirty="0" smtClean="0"/>
            <a:t> 6 </a:t>
          </a:r>
          <a:r>
            <a:rPr lang="ru-RU" sz="1800" kern="1200" dirty="0" err="1" smtClean="0"/>
            <a:t>сәуірдегі</a:t>
          </a:r>
          <a:r>
            <a:rPr lang="ru-RU" sz="1800" kern="1200" dirty="0" smtClean="0"/>
            <a:t> № 130 </a:t>
          </a:r>
          <a:r>
            <a:rPr lang="ru-RU" sz="1800" kern="1200" dirty="0" err="1" smtClean="0"/>
            <a:t>бұйрығына</a:t>
          </a:r>
          <a:r>
            <a:rPr lang="ru-RU" sz="1800" kern="1200" dirty="0" smtClean="0"/>
            <a:t> </a:t>
          </a:r>
          <a:r>
            <a:rPr lang="ru-RU" sz="1800" kern="1200" dirty="0" err="1" smtClean="0"/>
            <a:t>сәйкес</a:t>
          </a:r>
          <a:r>
            <a:rPr lang="ru-RU" sz="1800" kern="1200" dirty="0" smtClean="0"/>
            <a:t> </a:t>
          </a:r>
          <a:r>
            <a:rPr lang="ru-RU" sz="1800" kern="1200" dirty="0" err="1" smtClean="0"/>
            <a:t>нысан</a:t>
          </a:r>
          <a:r>
            <a:rPr lang="ru-RU" sz="1800" kern="1200" dirty="0" smtClean="0"/>
            <a:t> </a:t>
          </a:r>
          <a:r>
            <a:rPr lang="ru-RU" sz="1800" kern="1200" dirty="0" err="1" smtClean="0"/>
            <a:t>бойынша</a:t>
          </a:r>
          <a:r>
            <a:rPr lang="ru-RU" sz="1800" kern="1200" dirty="0" smtClean="0"/>
            <a:t>)</a:t>
          </a:r>
          <a:endParaRPr lang="ru-RU" sz="1800" kern="1200" dirty="0"/>
        </a:p>
        <a:p>
          <a:pPr marL="57150" lvl="1" indent="-57150" algn="l" defTabSz="444500">
            <a:lnSpc>
              <a:spcPct val="90000"/>
            </a:lnSpc>
            <a:spcBef>
              <a:spcPct val="0"/>
            </a:spcBef>
            <a:spcAft>
              <a:spcPct val="15000"/>
            </a:spcAft>
            <a:buChar char="••"/>
          </a:pPr>
          <a:endParaRPr lang="ru-RU" sz="1000" kern="1200" dirty="0" smtClean="0"/>
        </a:p>
      </dsp:txBody>
      <dsp:txXfrm rot="-5400000">
        <a:off x="706616" y="1859971"/>
        <a:ext cx="11071512" cy="592083"/>
      </dsp:txXfrm>
    </dsp:sp>
    <dsp:sp modelId="{8BCFA950-53B9-499A-BA99-15639E456B92}">
      <dsp:nvSpPr>
        <dsp:cNvPr id="0" name=""/>
        <dsp:cNvSpPr/>
      </dsp:nvSpPr>
      <dsp:spPr>
        <a:xfrm rot="5400000">
          <a:off x="-151417" y="2891865"/>
          <a:ext cx="1009452" cy="706616"/>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kk-KZ" sz="1900" kern="1200" dirty="0" smtClean="0"/>
            <a:t>4</a:t>
          </a:r>
          <a:endParaRPr lang="ru-RU" sz="1900" kern="1200" dirty="0"/>
        </a:p>
      </dsp:txBody>
      <dsp:txXfrm rot="-5400000">
        <a:off x="1" y="3093755"/>
        <a:ext cx="706616" cy="302836"/>
      </dsp:txXfrm>
    </dsp:sp>
    <dsp:sp modelId="{5ACF6FC3-766F-4FEB-A04C-F856F95E610C}">
      <dsp:nvSpPr>
        <dsp:cNvPr id="0" name=""/>
        <dsp:cNvSpPr/>
      </dsp:nvSpPr>
      <dsp:spPr>
        <a:xfrm rot="5400000">
          <a:off x="5930315" y="-2483251"/>
          <a:ext cx="656143" cy="1110354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kk-KZ" sz="2000" kern="1200" dirty="0" smtClean="0"/>
            <a:t>Біртұтас тәрбие бағдарламасы аясындағы 4 жоба : «Еңбегі адал жас өрен»,   «Ұрпаққа аманат», «Ұлттық мектеп лигасы»,  «Жеткіншектің 7 жарғысы»</a:t>
          </a:r>
          <a:endParaRPr lang="ru-RU" sz="2000" kern="1200" dirty="0"/>
        </a:p>
      </dsp:txBody>
      <dsp:txXfrm rot="-5400000">
        <a:off x="706616" y="2772478"/>
        <a:ext cx="11071512" cy="592083"/>
      </dsp:txXfrm>
    </dsp:sp>
    <dsp:sp modelId="{347BDA05-D390-42D6-809A-62919DD7DB4C}">
      <dsp:nvSpPr>
        <dsp:cNvPr id="0" name=""/>
        <dsp:cNvSpPr/>
      </dsp:nvSpPr>
      <dsp:spPr>
        <a:xfrm rot="5400000">
          <a:off x="-151417" y="3804372"/>
          <a:ext cx="1009452" cy="706616"/>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kk-KZ" sz="1900" kern="1200" dirty="0" smtClean="0"/>
            <a:t>5</a:t>
          </a:r>
          <a:endParaRPr lang="ru-RU" sz="1900" kern="1200" dirty="0"/>
        </a:p>
      </dsp:txBody>
      <dsp:txXfrm rot="-5400000">
        <a:off x="1" y="4006262"/>
        <a:ext cx="706616" cy="302836"/>
      </dsp:txXfrm>
    </dsp:sp>
    <dsp:sp modelId="{1EB10579-0FD8-4096-BD9C-65F6E6B63784}">
      <dsp:nvSpPr>
        <dsp:cNvPr id="0" name=""/>
        <dsp:cNvSpPr/>
      </dsp:nvSpPr>
      <dsp:spPr>
        <a:xfrm rot="5400000">
          <a:off x="5930315" y="-1570744"/>
          <a:ext cx="656143" cy="1110354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endParaRPr lang="ru-RU" sz="2400" b="1" kern="1200" dirty="0"/>
        </a:p>
        <a:p>
          <a:pPr marL="171450" lvl="1" indent="-171450" algn="l" defTabSz="755650">
            <a:lnSpc>
              <a:spcPct val="90000"/>
            </a:lnSpc>
            <a:spcBef>
              <a:spcPct val="0"/>
            </a:spcBef>
            <a:spcAft>
              <a:spcPct val="15000"/>
            </a:spcAft>
            <a:buChar char="••"/>
          </a:pPr>
          <a:r>
            <a:rPr lang="ru-RU" sz="1700" kern="1200" dirty="0" smtClean="0"/>
            <a:t>«</a:t>
          </a:r>
          <a:r>
            <a:rPr lang="ru-RU" sz="2400" b="1" kern="1200" dirty="0" smtClean="0"/>
            <a:t>ТӨРТ ТОҚСАН – ТӨРТ ӨНЕР» ҰЛТТЫҚ МӘДЕНИ-АҒАРТУШЫЛЫҚ ЖОБА</a:t>
          </a:r>
          <a:endParaRPr lang="ru-RU" sz="2400" b="1" kern="1200" dirty="0"/>
        </a:p>
        <a:p>
          <a:pPr marL="228600" lvl="1" indent="-228600" algn="l" defTabSz="1066800">
            <a:lnSpc>
              <a:spcPct val="90000"/>
            </a:lnSpc>
            <a:spcBef>
              <a:spcPct val="0"/>
            </a:spcBef>
            <a:spcAft>
              <a:spcPct val="15000"/>
            </a:spcAft>
            <a:buChar char="••"/>
          </a:pPr>
          <a:endParaRPr lang="ru-RU" sz="2400" b="1" kern="1200" dirty="0"/>
        </a:p>
      </dsp:txBody>
      <dsp:txXfrm rot="-5400000">
        <a:off x="706616" y="3684985"/>
        <a:ext cx="11071512" cy="592083"/>
      </dsp:txXfrm>
    </dsp:sp>
    <dsp:sp modelId="{70094EF6-7195-44FF-99E3-097C65D8E50B}">
      <dsp:nvSpPr>
        <dsp:cNvPr id="0" name=""/>
        <dsp:cNvSpPr/>
      </dsp:nvSpPr>
      <dsp:spPr>
        <a:xfrm rot="5400000">
          <a:off x="-151417" y="4716879"/>
          <a:ext cx="1009452" cy="706616"/>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kk-KZ" sz="1900" kern="1200" dirty="0" smtClean="0"/>
            <a:t>6</a:t>
          </a:r>
          <a:endParaRPr lang="ru-RU" sz="1900" kern="1200" dirty="0"/>
        </a:p>
      </dsp:txBody>
      <dsp:txXfrm rot="-5400000">
        <a:off x="1" y="4918769"/>
        <a:ext cx="706616" cy="302836"/>
      </dsp:txXfrm>
    </dsp:sp>
    <dsp:sp modelId="{D7E6575F-486C-4922-ADDD-D0B1EFDA0181}">
      <dsp:nvSpPr>
        <dsp:cNvPr id="0" name=""/>
        <dsp:cNvSpPr/>
      </dsp:nvSpPr>
      <dsp:spPr>
        <a:xfrm rot="5400000">
          <a:off x="5930315" y="-658237"/>
          <a:ext cx="656143" cy="1110354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Char char="••"/>
          </a:pPr>
          <a:endParaRPr lang="ru-RU" sz="1000" kern="1200" dirty="0"/>
        </a:p>
        <a:p>
          <a:pPr marL="285750" lvl="1" indent="-285750" algn="l" defTabSz="1422400">
            <a:lnSpc>
              <a:spcPct val="90000"/>
            </a:lnSpc>
            <a:spcBef>
              <a:spcPct val="0"/>
            </a:spcBef>
            <a:spcAft>
              <a:spcPct val="15000"/>
            </a:spcAft>
            <a:buChar char="••"/>
          </a:pPr>
          <a:r>
            <a:rPr lang="kk-KZ" sz="3200" b="1" kern="1200" dirty="0" smtClean="0"/>
            <a:t>«Тоғыз айға тоғыз іс-шара» тұжырымдамасы</a:t>
          </a:r>
          <a:endParaRPr lang="ru-RU" sz="3200" b="1" kern="1200" dirty="0"/>
        </a:p>
      </dsp:txBody>
      <dsp:txXfrm rot="-5400000">
        <a:off x="706616" y="4597492"/>
        <a:ext cx="11071512" cy="592083"/>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ECD2EE48-D92B-487D-A1D1-99EC68A2EFA8}" type="datetimeFigureOut">
              <a:rPr lang="ru-RU" smtClean="0"/>
              <a:t>01.11.2023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17801C4-C25E-4D0E-809F-8D51B68AB49F}" type="slidenum">
              <a:rPr lang="ru-RU" smtClean="0"/>
              <a:t>‹#›</a:t>
            </a:fld>
            <a:endParaRPr lang="ru-RU"/>
          </a:p>
        </p:txBody>
      </p:sp>
    </p:spTree>
    <p:extLst>
      <p:ext uri="{BB962C8B-B14F-4D97-AF65-F5344CB8AC3E}">
        <p14:creationId xmlns:p14="http://schemas.microsoft.com/office/powerpoint/2010/main" val="1927514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CD2EE48-D92B-487D-A1D1-99EC68A2EFA8}" type="datetimeFigureOut">
              <a:rPr lang="ru-RU" smtClean="0"/>
              <a:t>01.11.2023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17801C4-C25E-4D0E-809F-8D51B68AB49F}" type="slidenum">
              <a:rPr lang="ru-RU" smtClean="0"/>
              <a:t>‹#›</a:t>
            </a:fld>
            <a:endParaRPr lang="ru-RU"/>
          </a:p>
        </p:txBody>
      </p:sp>
    </p:spTree>
    <p:extLst>
      <p:ext uri="{BB962C8B-B14F-4D97-AF65-F5344CB8AC3E}">
        <p14:creationId xmlns:p14="http://schemas.microsoft.com/office/powerpoint/2010/main" val="3008028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CD2EE48-D92B-487D-A1D1-99EC68A2EFA8}" type="datetimeFigureOut">
              <a:rPr lang="ru-RU" smtClean="0"/>
              <a:t>01.11.2023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17801C4-C25E-4D0E-809F-8D51B68AB49F}" type="slidenum">
              <a:rPr lang="ru-RU" smtClean="0"/>
              <a:t>‹#›</a:t>
            </a:fld>
            <a:endParaRPr lang="ru-RU"/>
          </a:p>
        </p:txBody>
      </p:sp>
    </p:spTree>
    <p:extLst>
      <p:ext uri="{BB962C8B-B14F-4D97-AF65-F5344CB8AC3E}">
        <p14:creationId xmlns:p14="http://schemas.microsoft.com/office/powerpoint/2010/main" val="1036459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CD2EE48-D92B-487D-A1D1-99EC68A2EFA8}" type="datetimeFigureOut">
              <a:rPr lang="ru-RU" smtClean="0"/>
              <a:t>01.11.2023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17801C4-C25E-4D0E-809F-8D51B68AB49F}" type="slidenum">
              <a:rPr lang="ru-RU" smtClean="0"/>
              <a:t>‹#›</a:t>
            </a:fld>
            <a:endParaRPr lang="ru-RU"/>
          </a:p>
        </p:txBody>
      </p:sp>
    </p:spTree>
    <p:extLst>
      <p:ext uri="{BB962C8B-B14F-4D97-AF65-F5344CB8AC3E}">
        <p14:creationId xmlns:p14="http://schemas.microsoft.com/office/powerpoint/2010/main" val="750261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CD2EE48-D92B-487D-A1D1-99EC68A2EFA8}" type="datetimeFigureOut">
              <a:rPr lang="ru-RU" smtClean="0"/>
              <a:t>01.11.2023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17801C4-C25E-4D0E-809F-8D51B68AB49F}" type="slidenum">
              <a:rPr lang="ru-RU" smtClean="0"/>
              <a:t>‹#›</a:t>
            </a:fld>
            <a:endParaRPr lang="ru-RU"/>
          </a:p>
        </p:txBody>
      </p:sp>
    </p:spTree>
    <p:extLst>
      <p:ext uri="{BB962C8B-B14F-4D97-AF65-F5344CB8AC3E}">
        <p14:creationId xmlns:p14="http://schemas.microsoft.com/office/powerpoint/2010/main" val="1706008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CD2EE48-D92B-487D-A1D1-99EC68A2EFA8}" type="datetimeFigureOut">
              <a:rPr lang="ru-RU" smtClean="0"/>
              <a:t>01.11.2023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17801C4-C25E-4D0E-809F-8D51B68AB49F}" type="slidenum">
              <a:rPr lang="ru-RU" smtClean="0"/>
              <a:t>‹#›</a:t>
            </a:fld>
            <a:endParaRPr lang="ru-RU"/>
          </a:p>
        </p:txBody>
      </p:sp>
    </p:spTree>
    <p:extLst>
      <p:ext uri="{BB962C8B-B14F-4D97-AF65-F5344CB8AC3E}">
        <p14:creationId xmlns:p14="http://schemas.microsoft.com/office/powerpoint/2010/main" val="1413341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ECD2EE48-D92B-487D-A1D1-99EC68A2EFA8}" type="datetimeFigureOut">
              <a:rPr lang="ru-RU" smtClean="0"/>
              <a:t>01.11.2023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17801C4-C25E-4D0E-809F-8D51B68AB49F}" type="slidenum">
              <a:rPr lang="ru-RU" smtClean="0"/>
              <a:t>‹#›</a:t>
            </a:fld>
            <a:endParaRPr lang="ru-RU"/>
          </a:p>
        </p:txBody>
      </p:sp>
    </p:spTree>
    <p:extLst>
      <p:ext uri="{BB962C8B-B14F-4D97-AF65-F5344CB8AC3E}">
        <p14:creationId xmlns:p14="http://schemas.microsoft.com/office/powerpoint/2010/main" val="3919005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CD2EE48-D92B-487D-A1D1-99EC68A2EFA8}" type="datetimeFigureOut">
              <a:rPr lang="ru-RU" smtClean="0"/>
              <a:t>01.11.2023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17801C4-C25E-4D0E-809F-8D51B68AB49F}" type="slidenum">
              <a:rPr lang="ru-RU" smtClean="0"/>
              <a:t>‹#›</a:t>
            </a:fld>
            <a:endParaRPr lang="ru-RU"/>
          </a:p>
        </p:txBody>
      </p:sp>
    </p:spTree>
    <p:extLst>
      <p:ext uri="{BB962C8B-B14F-4D97-AF65-F5344CB8AC3E}">
        <p14:creationId xmlns:p14="http://schemas.microsoft.com/office/powerpoint/2010/main" val="2710193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CD2EE48-D92B-487D-A1D1-99EC68A2EFA8}" type="datetimeFigureOut">
              <a:rPr lang="ru-RU" smtClean="0"/>
              <a:t>01.11.2023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17801C4-C25E-4D0E-809F-8D51B68AB49F}" type="slidenum">
              <a:rPr lang="ru-RU" smtClean="0"/>
              <a:t>‹#›</a:t>
            </a:fld>
            <a:endParaRPr lang="ru-RU"/>
          </a:p>
        </p:txBody>
      </p:sp>
    </p:spTree>
    <p:extLst>
      <p:ext uri="{BB962C8B-B14F-4D97-AF65-F5344CB8AC3E}">
        <p14:creationId xmlns:p14="http://schemas.microsoft.com/office/powerpoint/2010/main" val="3952835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CD2EE48-D92B-487D-A1D1-99EC68A2EFA8}" type="datetimeFigureOut">
              <a:rPr lang="ru-RU" smtClean="0"/>
              <a:t>01.11.2023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17801C4-C25E-4D0E-809F-8D51B68AB49F}" type="slidenum">
              <a:rPr lang="ru-RU" smtClean="0"/>
              <a:t>‹#›</a:t>
            </a:fld>
            <a:endParaRPr lang="ru-RU"/>
          </a:p>
        </p:txBody>
      </p:sp>
    </p:spTree>
    <p:extLst>
      <p:ext uri="{BB962C8B-B14F-4D97-AF65-F5344CB8AC3E}">
        <p14:creationId xmlns:p14="http://schemas.microsoft.com/office/powerpoint/2010/main" val="3249665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CD2EE48-D92B-487D-A1D1-99EC68A2EFA8}" type="datetimeFigureOut">
              <a:rPr lang="ru-RU" smtClean="0"/>
              <a:t>01.11.2023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17801C4-C25E-4D0E-809F-8D51B68AB49F}" type="slidenum">
              <a:rPr lang="ru-RU" smtClean="0"/>
              <a:t>‹#›</a:t>
            </a:fld>
            <a:endParaRPr lang="ru-RU"/>
          </a:p>
        </p:txBody>
      </p:sp>
    </p:spTree>
    <p:extLst>
      <p:ext uri="{BB962C8B-B14F-4D97-AF65-F5344CB8AC3E}">
        <p14:creationId xmlns:p14="http://schemas.microsoft.com/office/powerpoint/2010/main" val="3696533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D2EE48-D92B-487D-A1D1-99EC68A2EFA8}" type="datetimeFigureOut">
              <a:rPr lang="ru-RU" smtClean="0"/>
              <a:t>01.11.2023</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7801C4-C25E-4D0E-809F-8D51B68AB49F}" type="slidenum">
              <a:rPr lang="ru-RU" smtClean="0"/>
              <a:t>‹#›</a:t>
            </a:fld>
            <a:endParaRPr lang="ru-RU"/>
          </a:p>
        </p:txBody>
      </p:sp>
    </p:spTree>
    <p:extLst>
      <p:ext uri="{BB962C8B-B14F-4D97-AF65-F5344CB8AC3E}">
        <p14:creationId xmlns:p14="http://schemas.microsoft.com/office/powerpoint/2010/main" val="12819739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a:srcRect l="31677" t="44544" r="31752" b="4860"/>
          <a:stretch/>
        </p:blipFill>
        <p:spPr>
          <a:xfrm>
            <a:off x="1135380" y="106878"/>
            <a:ext cx="9785268" cy="7614852"/>
          </a:xfrm>
          <a:prstGeom prst="rect">
            <a:avLst/>
          </a:prstGeom>
        </p:spPr>
      </p:pic>
    </p:spTree>
    <p:extLst>
      <p:ext uri="{BB962C8B-B14F-4D97-AF65-F5344CB8AC3E}">
        <p14:creationId xmlns:p14="http://schemas.microsoft.com/office/powerpoint/2010/main" val="9197705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smtClean="0">
                <a:solidFill>
                  <a:srgbClr val="002060"/>
                </a:solidFill>
                <a:latin typeface="Times New Roman" panose="02020603050405020304" pitchFamily="18" charset="0"/>
                <a:cs typeface="Times New Roman" panose="02020603050405020304" pitchFamily="18" charset="0"/>
              </a:rPr>
              <a:t>Бірыңғай тәрбие бағдарламасы </a:t>
            </a:r>
            <a:r>
              <a:rPr lang="kk-KZ" b="1" dirty="0">
                <a:solidFill>
                  <a:srgbClr val="002060"/>
                </a:solidFill>
                <a:latin typeface="Times New Roman" panose="02020603050405020304" pitchFamily="18" charset="0"/>
                <a:cs typeface="Times New Roman" panose="02020603050405020304" pitchFamily="18" charset="0"/>
              </a:rPr>
              <a:t>аясындағы 4 жоба :</a:t>
            </a:r>
            <a:endParaRPr lang="ru-RU" dirty="0"/>
          </a:p>
        </p:txBody>
      </p:sp>
      <p:sp>
        <p:nvSpPr>
          <p:cNvPr id="3" name="Объект 2"/>
          <p:cNvSpPr>
            <a:spLocks noGrp="1"/>
          </p:cNvSpPr>
          <p:nvPr>
            <p:ph idx="1"/>
          </p:nvPr>
        </p:nvSpPr>
        <p:spPr/>
        <p:txBody>
          <a:bodyPr/>
          <a:lstStyle/>
          <a:p>
            <a:pPr>
              <a:buFont typeface="Wingdings" panose="05000000000000000000" pitchFamily="2" charset="2"/>
              <a:buChar char="q"/>
            </a:pPr>
            <a:r>
              <a:rPr lang="kk-KZ" b="1" dirty="0">
                <a:solidFill>
                  <a:srgbClr val="002060"/>
                </a:solidFill>
                <a:latin typeface="Times New Roman" panose="02020603050405020304" pitchFamily="18" charset="0"/>
                <a:cs typeface="Times New Roman" panose="02020603050405020304" pitchFamily="18" charset="0"/>
              </a:rPr>
              <a:t/>
            </a:r>
            <a:br>
              <a:rPr lang="kk-KZ" b="1" dirty="0">
                <a:solidFill>
                  <a:srgbClr val="002060"/>
                </a:solidFill>
                <a:latin typeface="Times New Roman" panose="02020603050405020304" pitchFamily="18" charset="0"/>
                <a:cs typeface="Times New Roman" panose="02020603050405020304" pitchFamily="18" charset="0"/>
              </a:rPr>
            </a:br>
            <a:r>
              <a:rPr lang="kk-KZ" sz="4800" b="1" dirty="0">
                <a:solidFill>
                  <a:srgbClr val="002060"/>
                </a:solidFill>
                <a:latin typeface="Times New Roman" panose="02020603050405020304" pitchFamily="18" charset="0"/>
                <a:cs typeface="Times New Roman" panose="02020603050405020304" pitchFamily="18" charset="0"/>
              </a:rPr>
              <a:t> </a:t>
            </a:r>
            <a:r>
              <a:rPr lang="kk-KZ" sz="4800" b="1" dirty="0">
                <a:solidFill>
                  <a:srgbClr val="0070C0"/>
                </a:solidFill>
                <a:latin typeface="Times New Roman" panose="02020603050405020304" pitchFamily="18" charset="0"/>
                <a:cs typeface="Times New Roman" panose="02020603050405020304" pitchFamily="18" charset="0"/>
              </a:rPr>
              <a:t>«</a:t>
            </a:r>
            <a:r>
              <a:rPr lang="kk-KZ" sz="5400" b="1" dirty="0">
                <a:solidFill>
                  <a:srgbClr val="0070C0"/>
                </a:solidFill>
                <a:latin typeface="Times New Roman" panose="02020603050405020304" pitchFamily="18" charset="0"/>
                <a:cs typeface="Times New Roman" panose="02020603050405020304" pitchFamily="18" charset="0"/>
              </a:rPr>
              <a:t>Еңбегі адал жас өрен»,   «Ұрпаққа аманат», </a:t>
            </a:r>
            <a:br>
              <a:rPr lang="kk-KZ" sz="5400" b="1" dirty="0">
                <a:solidFill>
                  <a:srgbClr val="0070C0"/>
                </a:solidFill>
                <a:latin typeface="Times New Roman" panose="02020603050405020304" pitchFamily="18" charset="0"/>
                <a:cs typeface="Times New Roman" panose="02020603050405020304" pitchFamily="18" charset="0"/>
              </a:rPr>
            </a:br>
            <a:r>
              <a:rPr lang="kk-KZ" sz="5400" b="1" dirty="0">
                <a:solidFill>
                  <a:srgbClr val="0070C0"/>
                </a:solidFill>
                <a:latin typeface="Times New Roman" panose="02020603050405020304" pitchFamily="18" charset="0"/>
                <a:cs typeface="Times New Roman" panose="02020603050405020304" pitchFamily="18" charset="0"/>
              </a:rPr>
              <a:t>«Ұлттық мектеп лигасы»,  «Жеткіншектің 7 жарғысы»</a:t>
            </a:r>
            <a:r>
              <a:rPr lang="ru-RU" sz="5400" b="1" dirty="0">
                <a:solidFill>
                  <a:srgbClr val="0070C0"/>
                </a:solidFill>
                <a:latin typeface="Times New Roman" panose="02020603050405020304" pitchFamily="18" charset="0"/>
                <a:cs typeface="Times New Roman" panose="02020603050405020304" pitchFamily="18" charset="0"/>
              </a:rPr>
              <a:t/>
            </a:r>
            <a:br>
              <a:rPr lang="ru-RU" sz="5400" b="1" dirty="0">
                <a:solidFill>
                  <a:srgbClr val="0070C0"/>
                </a:solidFill>
                <a:latin typeface="Times New Roman" panose="02020603050405020304" pitchFamily="18" charset="0"/>
                <a:cs typeface="Times New Roman" panose="02020603050405020304" pitchFamily="18" charset="0"/>
              </a:rPr>
            </a:br>
            <a:endParaRPr lang="ru-RU" sz="5400" dirty="0"/>
          </a:p>
        </p:txBody>
      </p:sp>
    </p:spTree>
    <p:extLst>
      <p:ext uri="{BB962C8B-B14F-4D97-AF65-F5344CB8AC3E}">
        <p14:creationId xmlns:p14="http://schemas.microsoft.com/office/powerpoint/2010/main" val="35937482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217805"/>
          </a:xfrm>
        </p:spPr>
        <p:txBody>
          <a:bodyPr>
            <a:normAutofit fontScale="90000"/>
          </a:bodyPr>
          <a:lstStyle/>
          <a:p>
            <a:pPr lvl="0" algn="ctr"/>
            <a:r>
              <a:rPr lang="kk-KZ" sz="3600" dirty="0" smtClean="0"/>
              <a:t/>
            </a:r>
            <a:br>
              <a:rPr lang="kk-KZ" sz="3600" dirty="0" smtClean="0"/>
            </a:br>
            <a:r>
              <a:rPr lang="kk-KZ" sz="3600" b="1" dirty="0" smtClean="0">
                <a:solidFill>
                  <a:srgbClr val="002060"/>
                </a:solidFill>
                <a:latin typeface="Times New Roman" panose="02020603050405020304" pitchFamily="18" charset="0"/>
                <a:cs typeface="Times New Roman" panose="02020603050405020304" pitchFamily="18" charset="0"/>
              </a:rPr>
              <a:t> </a:t>
            </a:r>
            <a:r>
              <a:rPr lang="kk-KZ" sz="3600" b="1" dirty="0" smtClean="0">
                <a:solidFill>
                  <a:srgbClr val="0070C0"/>
                </a:solidFill>
                <a:latin typeface="Times New Roman" panose="02020603050405020304" pitchFamily="18" charset="0"/>
                <a:cs typeface="Times New Roman" panose="02020603050405020304" pitchFamily="18" charset="0"/>
              </a:rPr>
              <a:t>«Еңбегі адал жас өрен»,   </a:t>
            </a:r>
            <a:endParaRPr lang="ru-RU" b="1" dirty="0">
              <a:solidFill>
                <a:srgbClr val="0070C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94310" y="960120"/>
            <a:ext cx="11715750" cy="5692140"/>
          </a:xfrm>
        </p:spPr>
        <p:txBody>
          <a:bodyPr>
            <a:normAutofit fontScale="40000" lnSpcReduction="20000"/>
          </a:bodyPr>
          <a:lstStyle/>
          <a:p>
            <a:pPr marL="0" indent="0">
              <a:buNone/>
            </a:pPr>
            <a:r>
              <a:rPr lang="kk-KZ" sz="7000" dirty="0" smtClean="0"/>
              <a:t>Адал еңбек пен еңбекқорлық мәдениетін кеңінен насихаттау мақсатында «Еңбегі адал жас өрен» жобасы жүзеге асырылады.</a:t>
            </a:r>
            <a:endParaRPr lang="ru-RU" sz="7000" dirty="0" smtClean="0"/>
          </a:p>
          <a:p>
            <a:pPr marL="0" indent="0">
              <a:buNone/>
            </a:pPr>
            <a:r>
              <a:rPr lang="kk-KZ" sz="7000" dirty="0" smtClean="0"/>
              <a:t>Жоба еңбек адамының мәртебесін көтеруге, еңбек </a:t>
            </a:r>
            <a:r>
              <a:rPr lang="kk-KZ" sz="7000" dirty="0" err="1" smtClean="0"/>
              <a:t>культін</a:t>
            </a:r>
            <a:r>
              <a:rPr lang="kk-KZ" sz="7000" dirty="0" smtClean="0"/>
              <a:t> дәріптеуге бағытталады. Жоба шеберінде білім алушылардың кәсіптік бағдарын анықтауға қолдау көрсетуді, өз міндетін адал және жауапкершілікпен атқаруға баулуды және еңбек адамын құрметтеуге үйретуді көздейді.</a:t>
            </a:r>
            <a:endParaRPr lang="ru-RU" sz="7000" dirty="0" smtClean="0"/>
          </a:p>
          <a:p>
            <a:pPr marL="0" indent="0">
              <a:buNone/>
            </a:pPr>
            <a:r>
              <a:rPr lang="kk-KZ" sz="7000" dirty="0" smtClean="0"/>
              <a:t>Білім алушыларға өзіне жүктелген міндетті орындау үшін барын салып еңбек ететін білікті маман нағыз еңбек адамы екендігін дәріптеуді қажет етеді. Нағыз еңбек адамы әр ісіне, әр қадамына жауапкершілікпен қарайтын, өзегінің еңбегін бағалайтын адал азамат екендігін түсіндіру қажет. </a:t>
            </a:r>
            <a:r>
              <a:rPr lang="kk-KZ" sz="7000" u="sng" dirty="0" smtClean="0"/>
              <a:t>Жобаны жүзеге асыру үшін білім алушыларға өзі тұратын ауылдағы, қаладағы табысты еңбек азаматтарымен бірлескен шеберлік сағаттарын, қолөнершілер фестивальдерін, кәсіптік бағдар берудің ғылыми жобаларын, конкурстарын және өңірдегі өндірістік орындар мен кәсіпорындарда тәжірибе алаңдарын ұйымдастыруды қамтамасыз ету қажет.</a:t>
            </a:r>
            <a:endParaRPr lang="ru-RU" sz="7000" dirty="0" smtClean="0"/>
          </a:p>
          <a:p>
            <a:pPr marL="0" indent="0">
              <a:buNone/>
            </a:pPr>
            <a:endParaRPr lang="ru-RU" dirty="0" smtClean="0"/>
          </a:p>
          <a:p>
            <a:pPr marL="0" indent="0">
              <a:buNone/>
            </a:pPr>
            <a:r>
              <a:rPr lang="kk-KZ" dirty="0" smtClean="0"/>
              <a:t> </a:t>
            </a:r>
            <a:endParaRPr lang="ru-RU" dirty="0"/>
          </a:p>
          <a:p>
            <a:endParaRPr lang="ru-RU" dirty="0"/>
          </a:p>
        </p:txBody>
      </p:sp>
    </p:spTree>
    <p:extLst>
      <p:ext uri="{BB962C8B-B14F-4D97-AF65-F5344CB8AC3E}">
        <p14:creationId xmlns:p14="http://schemas.microsoft.com/office/powerpoint/2010/main" val="1019275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83565"/>
          </a:xfrm>
        </p:spPr>
        <p:txBody>
          <a:bodyPr>
            <a:normAutofit fontScale="90000"/>
          </a:bodyPr>
          <a:lstStyle/>
          <a:p>
            <a:r>
              <a:rPr lang="kk-KZ" b="1" dirty="0" smtClean="0"/>
              <a:t/>
            </a:r>
            <a:br>
              <a:rPr lang="kk-KZ" b="1" dirty="0" smtClean="0"/>
            </a:br>
            <a:r>
              <a:rPr lang="kk-KZ" b="1" dirty="0" smtClean="0">
                <a:solidFill>
                  <a:srgbClr val="0070C0"/>
                </a:solidFill>
              </a:rPr>
              <a:t>5.3.2 </a:t>
            </a:r>
            <a:r>
              <a:rPr lang="kk-KZ" b="1" dirty="0">
                <a:solidFill>
                  <a:srgbClr val="0070C0"/>
                </a:solidFill>
              </a:rPr>
              <a:t>«Ұрпаққа аманат» жобасы</a:t>
            </a:r>
            <a:r>
              <a:rPr lang="ru-RU" dirty="0">
                <a:solidFill>
                  <a:srgbClr val="0070C0"/>
                </a:solidFill>
              </a:rPr>
              <a:t/>
            </a:r>
            <a:br>
              <a:rPr lang="ru-RU" dirty="0">
                <a:solidFill>
                  <a:srgbClr val="0070C0"/>
                </a:solidFill>
              </a:rPr>
            </a:br>
            <a:endParaRPr lang="ru-RU" dirty="0">
              <a:solidFill>
                <a:srgbClr val="0070C0"/>
              </a:solidFill>
            </a:endParaRPr>
          </a:p>
        </p:txBody>
      </p:sp>
      <p:sp>
        <p:nvSpPr>
          <p:cNvPr id="3" name="Объект 2"/>
          <p:cNvSpPr>
            <a:spLocks noGrp="1"/>
          </p:cNvSpPr>
          <p:nvPr>
            <p:ph idx="1"/>
          </p:nvPr>
        </p:nvSpPr>
        <p:spPr>
          <a:xfrm>
            <a:off x="240030" y="948690"/>
            <a:ext cx="11635740" cy="5657850"/>
          </a:xfrm>
        </p:spPr>
        <p:txBody>
          <a:bodyPr>
            <a:normAutofit lnSpcReduction="10000"/>
          </a:bodyPr>
          <a:lstStyle/>
          <a:p>
            <a:pPr marL="0" indent="0">
              <a:buNone/>
            </a:pPr>
            <a:r>
              <a:rPr lang="kk-KZ" dirty="0" err="1" smtClean="0"/>
              <a:t>Мемлекетшілдік</a:t>
            </a:r>
            <a:r>
              <a:rPr lang="kk-KZ" dirty="0" smtClean="0"/>
              <a:t> </a:t>
            </a:r>
            <a:r>
              <a:rPr lang="kk-KZ" dirty="0"/>
              <a:t>пен отаншылдық идеясын кеңінен насихаттау мақсатында «Ұрпаққа аманат» жобасы жүзеге асырылады.</a:t>
            </a:r>
            <a:endParaRPr lang="ru-RU" dirty="0"/>
          </a:p>
          <a:p>
            <a:pPr marL="0" indent="0">
              <a:buNone/>
            </a:pPr>
            <a:r>
              <a:rPr lang="kk-KZ" dirty="0"/>
              <a:t>Жоба ұлттық мүдде, ар-ұят, талап құндылықтарын дәріптеуге тұғыр болады. Бұл – адамның туған жеріне, Отанына деген сүйіспеншілігін, қоғам игілігіне адал қызмет етуге баулитын жоба</a:t>
            </a:r>
            <a:r>
              <a:rPr lang="kk-KZ" dirty="0" smtClean="0"/>
              <a:t>. </a:t>
            </a:r>
            <a:r>
              <a:rPr lang="kk-KZ" dirty="0"/>
              <a:t>Ұрпаққа аманат» жобасы балалар мен жасөспірімдерді туған жер, атамекен, Отан деген қасиетті ұғымдармен сабақтастыру маңызды. Атамекен – бұл ата қоныс. </a:t>
            </a:r>
            <a:r>
              <a:rPr lang="kk-KZ" dirty="0" err="1"/>
              <a:t>Атамекенін</a:t>
            </a:r>
            <a:r>
              <a:rPr lang="kk-KZ" dirty="0"/>
              <a:t>, туып, өскен елін, жерін жан-тәнімен сақтау, ата-бабадан қалған атамекен жерімізге иелік ету, ұрпаққа аманат екенін түсіндіру.</a:t>
            </a:r>
            <a:endParaRPr lang="ru-RU" dirty="0"/>
          </a:p>
          <a:p>
            <a:pPr marL="0" indent="0">
              <a:buNone/>
            </a:pPr>
            <a:r>
              <a:rPr lang="kk-KZ" dirty="0"/>
              <a:t>Б</a:t>
            </a:r>
            <a:r>
              <a:rPr lang="kk-KZ" dirty="0" smtClean="0"/>
              <a:t>ілім </a:t>
            </a:r>
            <a:r>
              <a:rPr lang="kk-KZ" dirty="0"/>
              <a:t>алушылардың экологиялық мәдениетін қалыптастыруға бағытталған жобалардың көптеген түрлерін </a:t>
            </a:r>
            <a:r>
              <a:rPr lang="kk-KZ" dirty="0" smtClean="0"/>
              <a:t>қолға </a:t>
            </a:r>
            <a:r>
              <a:rPr lang="kk-KZ" dirty="0"/>
              <a:t>алуға керектігін көрсетеді. Мысалы: </a:t>
            </a:r>
            <a:r>
              <a:rPr lang="kk-KZ" i="1" dirty="0"/>
              <a:t>«Таза аула», «Жасыл мектеп», «</a:t>
            </a:r>
            <a:r>
              <a:rPr lang="kk-KZ" i="1" dirty="0" err="1"/>
              <a:t>Эковолонтерлер</a:t>
            </a:r>
            <a:r>
              <a:rPr lang="kk-KZ" i="1" dirty="0"/>
              <a:t>», «Экологиялық мониторинг», «Экологиялық туризм», «Үнемді тұтыну», «Қалдық заттарға екінші өмір сыйла», «Мектептегі энергияны үнемдеу», «Судың да сұрауы бар»</a:t>
            </a:r>
            <a:r>
              <a:rPr lang="kk-KZ" dirty="0"/>
              <a:t>, т.б.</a:t>
            </a:r>
            <a:endParaRPr lang="ru-RU" dirty="0"/>
          </a:p>
          <a:p>
            <a:pPr marL="0" indent="0">
              <a:buNone/>
            </a:pPr>
            <a:endParaRPr lang="ru-RU" dirty="0"/>
          </a:p>
          <a:p>
            <a:endParaRPr lang="ru-RU" dirty="0"/>
          </a:p>
        </p:txBody>
      </p:sp>
    </p:spTree>
    <p:extLst>
      <p:ext uri="{BB962C8B-B14F-4D97-AF65-F5344CB8AC3E}">
        <p14:creationId xmlns:p14="http://schemas.microsoft.com/office/powerpoint/2010/main" val="37265009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514350"/>
            <a:ext cx="10515600" cy="330518"/>
          </a:xfrm>
        </p:spPr>
        <p:txBody>
          <a:bodyPr>
            <a:normAutofit fontScale="90000"/>
          </a:bodyPr>
          <a:lstStyle/>
          <a:p>
            <a:r>
              <a:rPr lang="kk-KZ" b="1" dirty="0" smtClean="0"/>
              <a:t/>
            </a:r>
            <a:br>
              <a:rPr lang="kk-KZ" b="1" dirty="0" smtClean="0"/>
            </a:br>
            <a:r>
              <a:rPr lang="kk-KZ" b="1" dirty="0" smtClean="0">
                <a:solidFill>
                  <a:srgbClr val="0070C0"/>
                </a:solidFill>
              </a:rPr>
              <a:t>5.3.3 </a:t>
            </a:r>
            <a:r>
              <a:rPr lang="kk-KZ" b="1" dirty="0">
                <a:solidFill>
                  <a:srgbClr val="0070C0"/>
                </a:solidFill>
              </a:rPr>
              <a:t>«Жеткіншектің жеті жарғысы» жобасы</a:t>
            </a:r>
            <a:r>
              <a:rPr lang="ru-RU" dirty="0"/>
              <a:t/>
            </a:r>
            <a:br>
              <a:rPr lang="ru-RU" dirty="0"/>
            </a:br>
            <a:endParaRPr lang="ru-RU" dirty="0"/>
          </a:p>
        </p:txBody>
      </p:sp>
      <p:sp>
        <p:nvSpPr>
          <p:cNvPr id="3" name="Объект 2"/>
          <p:cNvSpPr>
            <a:spLocks noGrp="1"/>
          </p:cNvSpPr>
          <p:nvPr>
            <p:ph idx="1"/>
          </p:nvPr>
        </p:nvSpPr>
        <p:spPr>
          <a:xfrm>
            <a:off x="160020" y="844868"/>
            <a:ext cx="11692890" cy="5590222"/>
          </a:xfrm>
        </p:spPr>
        <p:txBody>
          <a:bodyPr>
            <a:normAutofit fontScale="92500"/>
          </a:bodyPr>
          <a:lstStyle/>
          <a:p>
            <a:pPr marL="0" indent="0">
              <a:buNone/>
            </a:pPr>
            <a:r>
              <a:rPr lang="kk-KZ" dirty="0" smtClean="0"/>
              <a:t>«</a:t>
            </a:r>
            <a:r>
              <a:rPr lang="kk-KZ" dirty="0"/>
              <a:t>Жеткіншектің жеті жарғысы» жобасы құқықтық мәдениетті қалыптастыру, азаматтық пен мемлекеттілікке ерте тәрбиелеу мақсатында жүзеге асырылады.</a:t>
            </a:r>
            <a:endParaRPr lang="ru-RU" dirty="0"/>
          </a:p>
          <a:p>
            <a:pPr marL="0" indent="0">
              <a:buNone/>
            </a:pPr>
            <a:r>
              <a:rPr lang="kk-KZ" dirty="0"/>
              <a:t>Жоба құқықтық сананы, құқықтық қатынастарды, белсенді заңды мінез-құлық дағдылары мен әдеттерін, құқықтық мәдениетті қалыптастыратын адамға мақсатты, ұйымдасқан және жүйелі әсер етуді көздейді.</a:t>
            </a:r>
            <a:endParaRPr lang="ru-RU" dirty="0"/>
          </a:p>
          <a:p>
            <a:pPr marL="0" indent="0">
              <a:buNone/>
            </a:pPr>
            <a:r>
              <a:rPr lang="kk-KZ" dirty="0"/>
              <a:t>Жоба шеңберінде «Жеке қауіпсіздік», «</a:t>
            </a:r>
            <a:r>
              <a:rPr lang="kk-KZ" dirty="0" err="1"/>
              <a:t>Буллингке</a:t>
            </a:r>
            <a:r>
              <a:rPr lang="kk-KZ" dirty="0"/>
              <a:t> қарсы тұру мәдениеті» шараларымен қатар келесі мәселелерге назар аудару қажет:</a:t>
            </a:r>
            <a:endParaRPr lang="ru-RU" dirty="0"/>
          </a:p>
          <a:p>
            <a:r>
              <a:rPr lang="kk-KZ" dirty="0"/>
              <a:t>Елінің  тарихы мен дәстүрлеріне құрмет: Елдің мәдени мұрасын, тарихи оқиғалары мен жетістіктерін зерттеу және құрметтеу. Ата-бабамыздың ұлт дамуына қосқан үлесін бағалау.</a:t>
            </a:r>
            <a:endParaRPr lang="ru-RU" dirty="0"/>
          </a:p>
          <a:p>
            <a:r>
              <a:rPr lang="kk-KZ" dirty="0"/>
              <a:t>Ә) 	Заңдарды сақтау және басқалардың құқықтарын құрметтеу: Ата Заңды, елінің, білім беру ұйымының заңдары мен кодексін білу, оларды сақтау және өз құқықтары мен айналасындағылардың құқықтарын қорғауды үйрену.</a:t>
            </a:r>
            <a:endParaRPr lang="ru-RU" dirty="0"/>
          </a:p>
          <a:p>
            <a:endParaRPr lang="ru-RU" dirty="0"/>
          </a:p>
        </p:txBody>
      </p:sp>
    </p:spTree>
    <p:extLst>
      <p:ext uri="{BB962C8B-B14F-4D97-AF65-F5344CB8AC3E}">
        <p14:creationId xmlns:p14="http://schemas.microsoft.com/office/powerpoint/2010/main" val="1358527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457200"/>
            <a:ext cx="10515600" cy="376238"/>
          </a:xfrm>
        </p:spPr>
        <p:txBody>
          <a:bodyPr>
            <a:normAutofit fontScale="90000"/>
          </a:bodyPr>
          <a:lstStyle/>
          <a:p>
            <a:r>
              <a:rPr lang="kk-KZ" b="1" dirty="0"/>
              <a:t>5.3.4 «Ұлттық мектеп лигасы» жобасы</a:t>
            </a:r>
            <a:r>
              <a:rPr lang="ru-RU" dirty="0"/>
              <a:t/>
            </a:r>
            <a:br>
              <a:rPr lang="ru-RU" dirty="0"/>
            </a:br>
            <a:endParaRPr lang="ru-RU" dirty="0"/>
          </a:p>
        </p:txBody>
      </p:sp>
      <p:sp>
        <p:nvSpPr>
          <p:cNvPr id="3" name="Объект 2"/>
          <p:cNvSpPr>
            <a:spLocks noGrp="1"/>
          </p:cNvSpPr>
          <p:nvPr>
            <p:ph idx="1"/>
          </p:nvPr>
        </p:nvSpPr>
        <p:spPr>
          <a:xfrm>
            <a:off x="262890" y="833438"/>
            <a:ext cx="11361420" cy="5818822"/>
          </a:xfrm>
        </p:spPr>
        <p:txBody>
          <a:bodyPr>
            <a:normAutofit/>
          </a:bodyPr>
          <a:lstStyle/>
          <a:p>
            <a:r>
              <a:rPr lang="kk-KZ" dirty="0" smtClean="0"/>
              <a:t>«</a:t>
            </a:r>
            <a:r>
              <a:rPr lang="kk-KZ" dirty="0"/>
              <a:t>Ұлттық мектеп лигасы» жобасы сапалы ұлт болашағын қалыптастырудағы жеке тұлғаның салауатты өмір салтын ұстану мәдениетін  арттыру, дене шынықтыруды кеңінен насихаттау мақсатында жүргізіледі</a:t>
            </a:r>
            <a:r>
              <a:rPr lang="kk-KZ" dirty="0" smtClean="0"/>
              <a:t>.</a:t>
            </a:r>
            <a:r>
              <a:rPr lang="kk-KZ" dirty="0"/>
              <a:t> Жоба аясында келесідей міндеттер іске асырылады:</a:t>
            </a:r>
            <a:endParaRPr lang="ru-RU" dirty="0"/>
          </a:p>
          <a:p>
            <a:r>
              <a:rPr lang="kk-KZ" dirty="0"/>
              <a:t>-    	Білім алушыларды дене шынықтырумен және спортпен жүйелі түрде айналысуға тарту;</a:t>
            </a:r>
            <a:endParaRPr lang="ru-RU" dirty="0"/>
          </a:p>
          <a:p>
            <a:r>
              <a:rPr lang="kk-KZ" dirty="0"/>
              <a:t>-    	Білім алушылар арасында бұқаралық және ұлттық спорт түрлерін танымал ету, спортта дарынды балаларды анықтау.</a:t>
            </a:r>
            <a:endParaRPr lang="ru-RU" dirty="0"/>
          </a:p>
          <a:p>
            <a:r>
              <a:rPr lang="kk-KZ" dirty="0"/>
              <a:t>-    	Алаш жұртының әйгілі перзенті, көрнекті қазақ ақындарының бірі, фольклоршы, ғұлама ғалым Мәшһүр Жүсіп Көпеевтің «Денсаулықтың 6 шарты» қағидатын ұстану (таза ауа, дұрыс тамақтану, қозғалыс, тыныш ұйқы, көтеріңкі көңіл-күй, күйзеліске түспеу) ұсынылады.</a:t>
            </a:r>
            <a:endParaRPr lang="ru-RU" dirty="0"/>
          </a:p>
          <a:p>
            <a:endParaRPr lang="ru-RU" dirty="0"/>
          </a:p>
          <a:p>
            <a:endParaRPr lang="ru-RU" dirty="0"/>
          </a:p>
          <a:p>
            <a:endParaRPr lang="ru-RU" dirty="0"/>
          </a:p>
          <a:p>
            <a:endParaRPr lang="ru-RU" dirty="0"/>
          </a:p>
        </p:txBody>
      </p:sp>
    </p:spTree>
    <p:extLst>
      <p:ext uri="{BB962C8B-B14F-4D97-AF65-F5344CB8AC3E}">
        <p14:creationId xmlns:p14="http://schemas.microsoft.com/office/powerpoint/2010/main" val="10279234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65760" y="296545"/>
            <a:ext cx="11635740" cy="446405"/>
          </a:xfrm>
        </p:spPr>
        <p:txBody>
          <a:bodyPr>
            <a:normAutofit fontScale="90000"/>
          </a:bodyPr>
          <a:lstStyle/>
          <a:p>
            <a:pPr lvl="0" algn="ctr"/>
            <a:r>
              <a:rPr kumimoji="0" lang="ru-RU" b="0" i="0" u="none" strike="noStrike" cap="none" normalizeH="0" baseline="0" dirty="0" smtClean="0">
                <a:ln>
                  <a:noFill/>
                </a:ln>
                <a:solidFill>
                  <a:srgbClr val="000000"/>
                </a:solidFill>
                <a:effectLst/>
                <a:latin typeface="Courier New" panose="02070309020205020404" pitchFamily="49" charset="0"/>
              </a:rPr>
              <a:t> </a:t>
            </a:r>
            <a:br>
              <a:rPr kumimoji="0" lang="ru-RU" b="0" i="0" u="none" strike="noStrike" cap="none" normalizeH="0" baseline="0" dirty="0" smtClean="0">
                <a:ln>
                  <a:noFill/>
                </a:ln>
                <a:solidFill>
                  <a:srgbClr val="000000"/>
                </a:solidFill>
                <a:effectLst/>
                <a:latin typeface="Courier New" panose="02070309020205020404" pitchFamily="49" charset="0"/>
              </a:rPr>
            </a:br>
            <a:r>
              <a:rPr kumimoji="0" lang="ru-RU"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Тәрбие</a:t>
            </a:r>
            <a:r>
              <a:rPr kumimoji="0" lang="ru-RU"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ru-RU"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жұмысының</a:t>
            </a:r>
            <a:r>
              <a:rPr kumimoji="0" lang="ru-RU"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ru-RU"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бағыттары</a:t>
            </a:r>
            <a:r>
              <a:rPr kumimoji="0" lang="ru-RU"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ru-RU"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бойынша</a:t>
            </a:r>
            <a:r>
              <a:rPr kumimoji="0" lang="ru-RU"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ru-RU"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іс-шаралар</a:t>
            </a:r>
            <a:r>
              <a:rPr kumimoji="0" lang="ru-RU"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ru-RU"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жоспары</a:t>
            </a:r>
            <a:r>
              <a:rPr kumimoji="0" lang="ru-RU" sz="3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r>
            <a:br>
              <a:rPr kumimoji="0" lang="ru-RU" sz="3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br>
            <a:endParaRPr lang="ru-RU" sz="3600" dirty="0">
              <a:latin typeface="Times New Roman" panose="02020603050405020304" pitchFamily="18" charset="0"/>
              <a:cs typeface="Times New Roman" panose="02020603050405020304" pitchFamily="18"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334419853"/>
              </p:ext>
            </p:extLst>
          </p:nvPr>
        </p:nvGraphicFramePr>
        <p:xfrm>
          <a:off x="91440" y="994410"/>
          <a:ext cx="11910060" cy="5895453"/>
        </p:xfrm>
        <a:graphic>
          <a:graphicData uri="http://schemas.openxmlformats.org/drawingml/2006/table">
            <a:tbl>
              <a:tblPr/>
              <a:tblGrid>
                <a:gridCol w="2382012"/>
                <a:gridCol w="2382012"/>
                <a:gridCol w="2382012"/>
                <a:gridCol w="2382012"/>
                <a:gridCol w="2382012"/>
              </a:tblGrid>
              <a:tr h="125018">
                <a:tc>
                  <a:txBody>
                    <a:bodyPr/>
                    <a:lstStyle/>
                    <a:p>
                      <a:pPr fontAlgn="base"/>
                      <a:r>
                        <a:rPr lang="ru-RU" sz="1200" b="1" dirty="0">
                          <a:solidFill>
                            <a:srgbClr val="000000"/>
                          </a:solidFill>
                          <a:effectLst/>
                          <a:latin typeface="Times New Roman" panose="02020603050405020304" pitchFamily="18" charset="0"/>
                          <a:cs typeface="Times New Roman" panose="02020603050405020304" pitchFamily="18" charset="0"/>
                        </a:rPr>
                        <a:t>№</a:t>
                      </a:r>
                    </a:p>
                  </a:txBody>
                  <a:tcPr marL="8931" marR="8931" marT="5359" marB="5359">
                    <a:lnL w="9525" cap="flat" cmpd="sng" algn="ctr">
                      <a:solidFill>
                        <a:srgbClr val="CFCFCF"/>
                      </a:solidFill>
                      <a:prstDash val="solid"/>
                      <a:round/>
                      <a:headEnd type="none" w="med" len="med"/>
                      <a:tailEnd type="none" w="med" len="med"/>
                    </a:lnL>
                    <a:lnR w="9525" cap="flat" cmpd="sng" algn="ctr">
                      <a:solidFill>
                        <a:srgbClr val="CFCFCF"/>
                      </a:solidFill>
                      <a:prstDash val="solid"/>
                      <a:round/>
                      <a:headEnd type="none" w="med" len="med"/>
                      <a:tailEnd type="none" w="med" len="med"/>
                    </a:lnR>
                    <a:lnT w="9525" cap="flat" cmpd="sng" algn="ctr">
                      <a:solidFill>
                        <a:srgbClr val="CFCFCF"/>
                      </a:solidFill>
                      <a:prstDash val="solid"/>
                      <a:round/>
                      <a:headEnd type="none" w="med" len="med"/>
                      <a:tailEnd type="none" w="med" len="med"/>
                    </a:lnT>
                    <a:lnB w="9525" cap="flat" cmpd="sng" algn="ctr">
                      <a:solidFill>
                        <a:srgbClr val="CFCFCF"/>
                      </a:solidFill>
                      <a:prstDash val="solid"/>
                      <a:round/>
                      <a:headEnd type="none" w="med" len="med"/>
                      <a:tailEnd type="none" w="med" len="med"/>
                    </a:lnB>
                    <a:solidFill>
                      <a:srgbClr val="FFFFFF"/>
                    </a:solidFill>
                  </a:tcPr>
                </a:tc>
                <a:tc>
                  <a:txBody>
                    <a:bodyPr/>
                    <a:lstStyle/>
                    <a:p>
                      <a:pPr fontAlgn="base"/>
                      <a:r>
                        <a:rPr lang="ru-RU" sz="1200" b="1" dirty="0" err="1">
                          <a:solidFill>
                            <a:srgbClr val="000000"/>
                          </a:solidFill>
                          <a:effectLst/>
                          <a:latin typeface="Times New Roman" panose="02020603050405020304" pitchFamily="18" charset="0"/>
                          <a:cs typeface="Times New Roman" panose="02020603050405020304" pitchFamily="18" charset="0"/>
                        </a:rPr>
                        <a:t>Тәрбие</a:t>
                      </a:r>
                      <a:r>
                        <a:rPr lang="ru-RU" sz="1200" b="1" dirty="0">
                          <a:solidFill>
                            <a:srgbClr val="000000"/>
                          </a:solidFill>
                          <a:effectLst/>
                          <a:latin typeface="Times New Roman" panose="02020603050405020304" pitchFamily="18" charset="0"/>
                          <a:cs typeface="Times New Roman" panose="02020603050405020304" pitchFamily="18" charset="0"/>
                        </a:rPr>
                        <a:t> </a:t>
                      </a:r>
                      <a:r>
                        <a:rPr lang="ru-RU" sz="1200" b="1" dirty="0" err="1">
                          <a:solidFill>
                            <a:srgbClr val="000000"/>
                          </a:solidFill>
                          <a:effectLst/>
                          <a:latin typeface="Times New Roman" panose="02020603050405020304" pitchFamily="18" charset="0"/>
                          <a:cs typeface="Times New Roman" panose="02020603050405020304" pitchFamily="18" charset="0"/>
                        </a:rPr>
                        <a:t>жұмысының</a:t>
                      </a:r>
                      <a:r>
                        <a:rPr lang="ru-RU" sz="1200" b="1" dirty="0">
                          <a:solidFill>
                            <a:srgbClr val="000000"/>
                          </a:solidFill>
                          <a:effectLst/>
                          <a:latin typeface="Times New Roman" panose="02020603050405020304" pitchFamily="18" charset="0"/>
                          <a:cs typeface="Times New Roman" panose="02020603050405020304" pitchFamily="18" charset="0"/>
                        </a:rPr>
                        <a:t> </a:t>
                      </a:r>
                      <a:r>
                        <a:rPr lang="ru-RU" sz="1200" b="1" dirty="0" err="1">
                          <a:solidFill>
                            <a:srgbClr val="000000"/>
                          </a:solidFill>
                          <a:effectLst/>
                          <a:latin typeface="Times New Roman" panose="02020603050405020304" pitchFamily="18" charset="0"/>
                          <a:cs typeface="Times New Roman" panose="02020603050405020304" pitchFamily="18" charset="0"/>
                        </a:rPr>
                        <a:t>атауы</a:t>
                      </a:r>
                      <a:endParaRPr lang="ru-RU" sz="1200" b="1" dirty="0">
                        <a:solidFill>
                          <a:srgbClr val="000000"/>
                        </a:solidFill>
                        <a:effectLst/>
                        <a:latin typeface="Times New Roman" panose="02020603050405020304" pitchFamily="18" charset="0"/>
                        <a:cs typeface="Times New Roman" panose="02020603050405020304" pitchFamily="18" charset="0"/>
                      </a:endParaRPr>
                    </a:p>
                  </a:txBody>
                  <a:tcPr marL="8931" marR="8931" marT="5359" marB="5359">
                    <a:lnL w="9525" cap="flat" cmpd="sng" algn="ctr">
                      <a:solidFill>
                        <a:srgbClr val="CFCFCF"/>
                      </a:solidFill>
                      <a:prstDash val="solid"/>
                      <a:round/>
                      <a:headEnd type="none" w="med" len="med"/>
                      <a:tailEnd type="none" w="med" len="med"/>
                    </a:lnL>
                    <a:lnR w="9525" cap="flat" cmpd="sng" algn="ctr">
                      <a:solidFill>
                        <a:srgbClr val="CFCFCF"/>
                      </a:solidFill>
                      <a:prstDash val="solid"/>
                      <a:round/>
                      <a:headEnd type="none" w="med" len="med"/>
                      <a:tailEnd type="none" w="med" len="med"/>
                    </a:lnR>
                    <a:lnT w="9525" cap="flat" cmpd="sng" algn="ctr">
                      <a:solidFill>
                        <a:srgbClr val="CFCFCF"/>
                      </a:solidFill>
                      <a:prstDash val="solid"/>
                      <a:round/>
                      <a:headEnd type="none" w="med" len="med"/>
                      <a:tailEnd type="none" w="med" len="med"/>
                    </a:lnT>
                    <a:lnB w="9525" cap="flat" cmpd="sng" algn="ctr">
                      <a:solidFill>
                        <a:srgbClr val="CFCFCF"/>
                      </a:solidFill>
                      <a:prstDash val="solid"/>
                      <a:round/>
                      <a:headEnd type="none" w="med" len="med"/>
                      <a:tailEnd type="none" w="med" len="med"/>
                    </a:lnB>
                    <a:solidFill>
                      <a:srgbClr val="FFFFFF"/>
                    </a:solidFill>
                  </a:tcPr>
                </a:tc>
                <a:tc>
                  <a:txBody>
                    <a:bodyPr/>
                    <a:lstStyle/>
                    <a:p>
                      <a:pPr fontAlgn="base"/>
                      <a:r>
                        <a:rPr lang="ru-RU" sz="1200" b="1" dirty="0" err="1">
                          <a:solidFill>
                            <a:srgbClr val="000000"/>
                          </a:solidFill>
                          <a:effectLst/>
                          <a:latin typeface="Times New Roman" panose="02020603050405020304" pitchFamily="18" charset="0"/>
                          <a:cs typeface="Times New Roman" panose="02020603050405020304" pitchFamily="18" charset="0"/>
                        </a:rPr>
                        <a:t>Аяқтау</a:t>
                      </a:r>
                      <a:r>
                        <a:rPr lang="ru-RU" sz="1200" b="1" dirty="0">
                          <a:solidFill>
                            <a:srgbClr val="000000"/>
                          </a:solidFill>
                          <a:effectLst/>
                          <a:latin typeface="Times New Roman" panose="02020603050405020304" pitchFamily="18" charset="0"/>
                          <a:cs typeface="Times New Roman" panose="02020603050405020304" pitchFamily="18" charset="0"/>
                        </a:rPr>
                        <a:t> </a:t>
                      </a:r>
                      <a:r>
                        <a:rPr lang="ru-RU" sz="1200" b="1" dirty="0" err="1">
                          <a:solidFill>
                            <a:srgbClr val="000000"/>
                          </a:solidFill>
                          <a:effectLst/>
                          <a:latin typeface="Times New Roman" panose="02020603050405020304" pitchFamily="18" charset="0"/>
                          <a:cs typeface="Times New Roman" panose="02020603050405020304" pitchFamily="18" charset="0"/>
                        </a:rPr>
                        <a:t>нысаны</a:t>
                      </a:r>
                      <a:endParaRPr lang="ru-RU" sz="1200" b="1" dirty="0">
                        <a:solidFill>
                          <a:srgbClr val="000000"/>
                        </a:solidFill>
                        <a:effectLst/>
                        <a:latin typeface="Times New Roman" panose="02020603050405020304" pitchFamily="18" charset="0"/>
                        <a:cs typeface="Times New Roman" panose="02020603050405020304" pitchFamily="18" charset="0"/>
                      </a:endParaRPr>
                    </a:p>
                  </a:txBody>
                  <a:tcPr marL="8931" marR="8931" marT="5359" marB="5359">
                    <a:lnL w="9525" cap="flat" cmpd="sng" algn="ctr">
                      <a:solidFill>
                        <a:srgbClr val="CFCFCF"/>
                      </a:solidFill>
                      <a:prstDash val="solid"/>
                      <a:round/>
                      <a:headEnd type="none" w="med" len="med"/>
                      <a:tailEnd type="none" w="med" len="med"/>
                    </a:lnL>
                    <a:lnR w="9525" cap="flat" cmpd="sng" algn="ctr">
                      <a:solidFill>
                        <a:srgbClr val="CFCFCF"/>
                      </a:solidFill>
                      <a:prstDash val="solid"/>
                      <a:round/>
                      <a:headEnd type="none" w="med" len="med"/>
                      <a:tailEnd type="none" w="med" len="med"/>
                    </a:lnR>
                    <a:lnT w="9525" cap="flat" cmpd="sng" algn="ctr">
                      <a:solidFill>
                        <a:srgbClr val="CFCFCF"/>
                      </a:solidFill>
                      <a:prstDash val="solid"/>
                      <a:round/>
                      <a:headEnd type="none" w="med" len="med"/>
                      <a:tailEnd type="none" w="med" len="med"/>
                    </a:lnT>
                    <a:lnB w="9525" cap="flat" cmpd="sng" algn="ctr">
                      <a:solidFill>
                        <a:srgbClr val="CFCFCF"/>
                      </a:solidFill>
                      <a:prstDash val="solid"/>
                      <a:round/>
                      <a:headEnd type="none" w="med" len="med"/>
                      <a:tailEnd type="none" w="med" len="med"/>
                    </a:lnB>
                    <a:solidFill>
                      <a:srgbClr val="FFFFFF"/>
                    </a:solidFill>
                  </a:tcPr>
                </a:tc>
                <a:tc>
                  <a:txBody>
                    <a:bodyPr/>
                    <a:lstStyle/>
                    <a:p>
                      <a:pPr fontAlgn="base"/>
                      <a:r>
                        <a:rPr lang="ru-RU" sz="1200" b="1" dirty="0" err="1">
                          <a:solidFill>
                            <a:srgbClr val="000000"/>
                          </a:solidFill>
                          <a:effectLst/>
                          <a:latin typeface="Times New Roman" panose="02020603050405020304" pitchFamily="18" charset="0"/>
                          <a:cs typeface="Times New Roman" panose="02020603050405020304" pitchFamily="18" charset="0"/>
                        </a:rPr>
                        <a:t>Жауаптылар</a:t>
                      </a:r>
                      <a:endParaRPr lang="ru-RU" sz="1200" b="1" dirty="0">
                        <a:solidFill>
                          <a:srgbClr val="000000"/>
                        </a:solidFill>
                        <a:effectLst/>
                        <a:latin typeface="Times New Roman" panose="02020603050405020304" pitchFamily="18" charset="0"/>
                        <a:cs typeface="Times New Roman" panose="02020603050405020304" pitchFamily="18" charset="0"/>
                      </a:endParaRPr>
                    </a:p>
                  </a:txBody>
                  <a:tcPr marL="8931" marR="8931" marT="5359" marB="5359">
                    <a:lnL w="9525" cap="flat" cmpd="sng" algn="ctr">
                      <a:solidFill>
                        <a:srgbClr val="CFCFCF"/>
                      </a:solidFill>
                      <a:prstDash val="solid"/>
                      <a:round/>
                      <a:headEnd type="none" w="med" len="med"/>
                      <a:tailEnd type="none" w="med" len="med"/>
                    </a:lnL>
                    <a:lnR w="9525" cap="flat" cmpd="sng" algn="ctr">
                      <a:solidFill>
                        <a:srgbClr val="CFCFCF"/>
                      </a:solidFill>
                      <a:prstDash val="solid"/>
                      <a:round/>
                      <a:headEnd type="none" w="med" len="med"/>
                      <a:tailEnd type="none" w="med" len="med"/>
                    </a:lnR>
                    <a:lnT w="9525" cap="flat" cmpd="sng" algn="ctr">
                      <a:solidFill>
                        <a:srgbClr val="CFCFCF"/>
                      </a:solidFill>
                      <a:prstDash val="solid"/>
                      <a:round/>
                      <a:headEnd type="none" w="med" len="med"/>
                      <a:tailEnd type="none" w="med" len="med"/>
                    </a:lnT>
                    <a:lnB w="9525" cap="flat" cmpd="sng" algn="ctr">
                      <a:solidFill>
                        <a:srgbClr val="CFCFCF"/>
                      </a:solidFill>
                      <a:prstDash val="solid"/>
                      <a:round/>
                      <a:headEnd type="none" w="med" len="med"/>
                      <a:tailEnd type="none" w="med" len="med"/>
                    </a:lnB>
                    <a:solidFill>
                      <a:srgbClr val="FFFFFF"/>
                    </a:solidFill>
                  </a:tcPr>
                </a:tc>
                <a:tc>
                  <a:txBody>
                    <a:bodyPr/>
                    <a:lstStyle/>
                    <a:p>
                      <a:pPr fontAlgn="base"/>
                      <a:r>
                        <a:rPr lang="ru-RU" sz="1050" b="1" dirty="0" err="1">
                          <a:solidFill>
                            <a:srgbClr val="000000"/>
                          </a:solidFill>
                          <a:effectLst/>
                          <a:latin typeface="Times New Roman" panose="02020603050405020304" pitchFamily="18" charset="0"/>
                          <a:cs typeface="Times New Roman" panose="02020603050405020304" pitchFamily="18" charset="0"/>
                        </a:rPr>
                        <a:t>Орындау</a:t>
                      </a:r>
                      <a:r>
                        <a:rPr lang="ru-RU" sz="1050" b="1" dirty="0">
                          <a:solidFill>
                            <a:srgbClr val="000000"/>
                          </a:solidFill>
                          <a:effectLst/>
                          <a:latin typeface="Times New Roman" panose="02020603050405020304" pitchFamily="18" charset="0"/>
                          <a:cs typeface="Times New Roman" panose="02020603050405020304" pitchFamily="18" charset="0"/>
                        </a:rPr>
                        <a:t> </a:t>
                      </a:r>
                      <a:r>
                        <a:rPr lang="ru-RU" sz="1050" b="1" dirty="0" err="1">
                          <a:solidFill>
                            <a:srgbClr val="000000"/>
                          </a:solidFill>
                          <a:effectLst/>
                          <a:latin typeface="Times New Roman" panose="02020603050405020304" pitchFamily="18" charset="0"/>
                          <a:cs typeface="Times New Roman" panose="02020603050405020304" pitchFamily="18" charset="0"/>
                        </a:rPr>
                        <a:t>мерзімі</a:t>
                      </a:r>
                      <a:endParaRPr lang="ru-RU" sz="1050" b="1" dirty="0">
                        <a:solidFill>
                          <a:srgbClr val="000000"/>
                        </a:solidFill>
                        <a:effectLst/>
                        <a:latin typeface="Times New Roman" panose="02020603050405020304" pitchFamily="18" charset="0"/>
                        <a:cs typeface="Times New Roman" panose="02020603050405020304" pitchFamily="18" charset="0"/>
                      </a:endParaRPr>
                    </a:p>
                  </a:txBody>
                  <a:tcPr marL="8931" marR="8931" marT="5359" marB="5359">
                    <a:lnL w="9525" cap="flat" cmpd="sng" algn="ctr">
                      <a:solidFill>
                        <a:srgbClr val="CFCFCF"/>
                      </a:solidFill>
                      <a:prstDash val="solid"/>
                      <a:round/>
                      <a:headEnd type="none" w="med" len="med"/>
                      <a:tailEnd type="none" w="med" len="med"/>
                    </a:lnL>
                    <a:lnR w="9525" cap="flat" cmpd="sng" algn="ctr">
                      <a:solidFill>
                        <a:srgbClr val="CFCFCF"/>
                      </a:solidFill>
                      <a:prstDash val="solid"/>
                      <a:round/>
                      <a:headEnd type="none" w="med" len="med"/>
                      <a:tailEnd type="none" w="med" len="med"/>
                    </a:lnR>
                    <a:lnT w="9525" cap="flat" cmpd="sng" algn="ctr">
                      <a:solidFill>
                        <a:srgbClr val="CFCFCF"/>
                      </a:solidFill>
                      <a:prstDash val="solid"/>
                      <a:round/>
                      <a:headEnd type="none" w="med" len="med"/>
                      <a:tailEnd type="none" w="med" len="med"/>
                    </a:lnT>
                    <a:lnB w="9525" cap="flat" cmpd="sng" algn="ctr">
                      <a:solidFill>
                        <a:srgbClr val="CFCFCF"/>
                      </a:solidFill>
                      <a:prstDash val="solid"/>
                      <a:round/>
                      <a:headEnd type="none" w="med" len="med"/>
                      <a:tailEnd type="none" w="med" len="med"/>
                    </a:lnB>
                    <a:solidFill>
                      <a:srgbClr val="FFFFFF"/>
                    </a:solidFill>
                  </a:tcPr>
                </a:tc>
              </a:tr>
              <a:tr h="198206">
                <a:tc gridSpan="5">
                  <a:txBody>
                    <a:bodyPr/>
                    <a:lstStyle/>
                    <a:p>
                      <a:pPr fontAlgn="base"/>
                      <a:r>
                        <a:rPr lang="en-US" sz="1200">
                          <a:solidFill>
                            <a:srgbClr val="000000"/>
                          </a:solidFill>
                          <a:effectLst/>
                          <a:latin typeface="Times New Roman" panose="02020603050405020304" pitchFamily="18" charset="0"/>
                          <a:cs typeface="Times New Roman" panose="02020603050405020304" pitchFamily="18" charset="0"/>
                        </a:rPr>
                        <a:t>I. </a:t>
                      </a:r>
                      <a:r>
                        <a:rPr lang="ru-RU" sz="1200">
                          <a:solidFill>
                            <a:srgbClr val="000000"/>
                          </a:solidFill>
                          <a:effectLst/>
                          <a:latin typeface="Times New Roman" panose="02020603050405020304" pitchFamily="18" charset="0"/>
                          <a:cs typeface="Times New Roman" panose="02020603050405020304" pitchFamily="18" charset="0"/>
                        </a:rPr>
                        <a:t>Тәрбиені нормативтік құқықтық қамтамасы зету</a:t>
                      </a:r>
                    </a:p>
                  </a:txBody>
                  <a:tcPr marL="8931" marR="8931" marT="5359" marB="5359">
                    <a:lnL w="9525" cap="flat" cmpd="sng" algn="ctr">
                      <a:solidFill>
                        <a:srgbClr val="CFCFCF"/>
                      </a:solidFill>
                      <a:prstDash val="solid"/>
                      <a:round/>
                      <a:headEnd type="none" w="med" len="med"/>
                      <a:tailEnd type="none" w="med" len="med"/>
                    </a:lnL>
                    <a:lnR w="9525" cap="flat" cmpd="sng" algn="ctr">
                      <a:solidFill>
                        <a:srgbClr val="CFCFCF"/>
                      </a:solidFill>
                      <a:prstDash val="solid"/>
                      <a:round/>
                      <a:headEnd type="none" w="med" len="med"/>
                      <a:tailEnd type="none" w="med" len="med"/>
                    </a:lnR>
                    <a:lnT w="9525" cap="flat" cmpd="sng" algn="ctr">
                      <a:solidFill>
                        <a:srgbClr val="CFCFCF"/>
                      </a:solidFill>
                      <a:prstDash val="solid"/>
                      <a:round/>
                      <a:headEnd type="none" w="med" len="med"/>
                      <a:tailEnd type="none" w="med" len="med"/>
                    </a:lnT>
                    <a:lnB w="9525" cap="flat" cmpd="sng" algn="ctr">
                      <a:solidFill>
                        <a:srgbClr val="CFCFCF"/>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98206">
                <a:tc gridSpan="5">
                  <a:txBody>
                    <a:bodyPr/>
                    <a:lstStyle/>
                    <a:p>
                      <a:pPr fontAlgn="base"/>
                      <a:r>
                        <a:rPr lang="ru-RU" sz="1200" dirty="0">
                          <a:solidFill>
                            <a:srgbClr val="000000"/>
                          </a:solidFill>
                          <a:effectLst/>
                          <a:latin typeface="Times New Roman" panose="02020603050405020304" pitchFamily="18" charset="0"/>
                          <a:cs typeface="Times New Roman" panose="02020603050405020304" pitchFamily="18" charset="0"/>
                        </a:rPr>
                        <a:t>ІІ. </a:t>
                      </a:r>
                      <a:r>
                        <a:rPr lang="ru-RU" sz="1200" dirty="0" err="1">
                          <a:solidFill>
                            <a:srgbClr val="000000"/>
                          </a:solidFill>
                          <a:effectLst/>
                          <a:latin typeface="Times New Roman" panose="02020603050405020304" pitchFamily="18" charset="0"/>
                          <a:cs typeface="Times New Roman" panose="02020603050405020304" pitchFamily="18" charset="0"/>
                        </a:rPr>
                        <a:t>Ғылыми-әдістемелік</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және</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ақпараттық</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қамтамасыз</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ету</a:t>
                      </a:r>
                      <a:endParaRPr lang="ru-RU" sz="1200" dirty="0">
                        <a:solidFill>
                          <a:srgbClr val="000000"/>
                        </a:solidFill>
                        <a:effectLst/>
                        <a:latin typeface="Times New Roman" panose="02020603050405020304" pitchFamily="18" charset="0"/>
                        <a:cs typeface="Times New Roman" panose="02020603050405020304" pitchFamily="18" charset="0"/>
                      </a:endParaRPr>
                    </a:p>
                  </a:txBody>
                  <a:tcPr marL="8931" marR="8931" marT="5359" marB="5359">
                    <a:lnL w="9525" cap="flat" cmpd="sng" algn="ctr">
                      <a:solidFill>
                        <a:srgbClr val="CFCFCF"/>
                      </a:solidFill>
                      <a:prstDash val="solid"/>
                      <a:round/>
                      <a:headEnd type="none" w="med" len="med"/>
                      <a:tailEnd type="none" w="med" len="med"/>
                    </a:lnL>
                    <a:lnR w="9525" cap="flat" cmpd="sng" algn="ctr">
                      <a:solidFill>
                        <a:srgbClr val="CFCFCF"/>
                      </a:solidFill>
                      <a:prstDash val="solid"/>
                      <a:round/>
                      <a:headEnd type="none" w="med" len="med"/>
                      <a:tailEnd type="none" w="med" len="med"/>
                    </a:lnR>
                    <a:lnT w="9525" cap="flat" cmpd="sng" algn="ctr">
                      <a:solidFill>
                        <a:srgbClr val="CFCFCF"/>
                      </a:solidFill>
                      <a:prstDash val="solid"/>
                      <a:round/>
                      <a:headEnd type="none" w="med" len="med"/>
                      <a:tailEnd type="none" w="med" len="med"/>
                    </a:lnT>
                    <a:lnB w="9525" cap="flat" cmpd="sng" algn="ctr">
                      <a:solidFill>
                        <a:srgbClr val="CFCFCF"/>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98206">
                <a:tc gridSpan="5">
                  <a:txBody>
                    <a:bodyPr/>
                    <a:lstStyle/>
                    <a:p>
                      <a:pPr fontAlgn="base"/>
                      <a:r>
                        <a:rPr lang="ru-RU" sz="1200" dirty="0">
                          <a:solidFill>
                            <a:srgbClr val="000000"/>
                          </a:solidFill>
                          <a:effectLst/>
                          <a:latin typeface="Times New Roman" panose="02020603050405020304" pitchFamily="18" charset="0"/>
                          <a:cs typeface="Times New Roman" panose="02020603050405020304" pitchFamily="18" charset="0"/>
                        </a:rPr>
                        <a:t>І</a:t>
                      </a:r>
                      <a:r>
                        <a:rPr lang="en-US" sz="1200" dirty="0">
                          <a:solidFill>
                            <a:srgbClr val="000000"/>
                          </a:solidFill>
                          <a:effectLst/>
                          <a:latin typeface="Times New Roman" panose="02020603050405020304" pitchFamily="18" charset="0"/>
                          <a:cs typeface="Times New Roman" panose="02020603050405020304" pitchFamily="18" charset="0"/>
                        </a:rPr>
                        <a:t>II. </a:t>
                      </a:r>
                      <a:r>
                        <a:rPr lang="ru-RU" sz="1200" dirty="0" err="1">
                          <a:solidFill>
                            <a:srgbClr val="000000"/>
                          </a:solidFill>
                          <a:effectLst/>
                          <a:latin typeface="Times New Roman" panose="02020603050405020304" pitchFamily="18" charset="0"/>
                          <a:cs typeface="Times New Roman" panose="02020603050405020304" pitchFamily="18" charset="0"/>
                        </a:rPr>
                        <a:t>Іске</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асыру</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тетіктері</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тәрбиенің</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басым</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бағыттары</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бойынша</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іс-шаралар</a:t>
                      </a:r>
                      <a:endParaRPr lang="ru-RU" sz="1200" dirty="0">
                        <a:solidFill>
                          <a:srgbClr val="000000"/>
                        </a:solidFill>
                        <a:effectLst/>
                        <a:latin typeface="Times New Roman" panose="02020603050405020304" pitchFamily="18" charset="0"/>
                        <a:cs typeface="Times New Roman" panose="02020603050405020304" pitchFamily="18" charset="0"/>
                      </a:endParaRPr>
                    </a:p>
                  </a:txBody>
                  <a:tcPr marL="8931" marR="8931" marT="5359" marB="5359">
                    <a:lnL w="9525" cap="flat" cmpd="sng" algn="ctr">
                      <a:solidFill>
                        <a:srgbClr val="CFCFCF"/>
                      </a:solidFill>
                      <a:prstDash val="solid"/>
                      <a:round/>
                      <a:headEnd type="none" w="med" len="med"/>
                      <a:tailEnd type="none" w="med" len="med"/>
                    </a:lnL>
                    <a:lnR w="9525" cap="flat" cmpd="sng" algn="ctr">
                      <a:solidFill>
                        <a:srgbClr val="CFCFCF"/>
                      </a:solidFill>
                      <a:prstDash val="solid"/>
                      <a:round/>
                      <a:headEnd type="none" w="med" len="med"/>
                      <a:tailEnd type="none" w="med" len="med"/>
                    </a:lnR>
                    <a:lnT w="9525" cap="flat" cmpd="sng" algn="ctr">
                      <a:solidFill>
                        <a:srgbClr val="CFCFCF"/>
                      </a:solidFill>
                      <a:prstDash val="solid"/>
                      <a:round/>
                      <a:headEnd type="none" w="med" len="med"/>
                      <a:tailEnd type="none" w="med" len="med"/>
                    </a:lnT>
                    <a:lnB w="9525" cap="flat" cmpd="sng" algn="ctr">
                      <a:solidFill>
                        <a:srgbClr val="CFCFCF"/>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572672">
                <a:tc gridSpan="5">
                  <a:txBody>
                    <a:bodyPr/>
                    <a:lstStyle/>
                    <a:p>
                      <a:pPr fontAlgn="base"/>
                      <a:r>
                        <a:rPr lang="ru-RU" sz="1200" dirty="0">
                          <a:solidFill>
                            <a:srgbClr val="000000"/>
                          </a:solidFill>
                          <a:effectLst/>
                          <a:latin typeface="Times New Roman" panose="02020603050405020304" pitchFamily="18" charset="0"/>
                          <a:cs typeface="Times New Roman" panose="02020603050405020304" pitchFamily="18" charset="0"/>
                        </a:rPr>
                        <a:t>1. </a:t>
                      </a:r>
                      <a:r>
                        <a:rPr lang="ru-RU" sz="1200" dirty="0" err="1">
                          <a:solidFill>
                            <a:srgbClr val="000000"/>
                          </a:solidFill>
                          <a:effectLst/>
                          <a:latin typeface="Times New Roman" panose="02020603050405020304" pitchFamily="18" charset="0"/>
                          <a:cs typeface="Times New Roman" panose="02020603050405020304" pitchFamily="18" charset="0"/>
                        </a:rPr>
                        <a:t>Бағыты</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b="1" dirty="0" err="1">
                          <a:solidFill>
                            <a:srgbClr val="C00000"/>
                          </a:solidFill>
                          <a:effectLst/>
                          <a:latin typeface="Times New Roman" panose="02020603050405020304" pitchFamily="18" charset="0"/>
                          <a:cs typeface="Times New Roman" panose="02020603050405020304" pitchFamily="18" charset="0"/>
                        </a:rPr>
                        <a:t>қазақстандық</a:t>
                      </a:r>
                      <a:r>
                        <a:rPr lang="ru-RU" sz="1200" b="1" dirty="0">
                          <a:solidFill>
                            <a:srgbClr val="C00000"/>
                          </a:solidFill>
                          <a:effectLst/>
                          <a:latin typeface="Times New Roman" panose="02020603050405020304" pitchFamily="18" charset="0"/>
                          <a:cs typeface="Times New Roman" panose="02020603050405020304" pitchFamily="18" charset="0"/>
                        </a:rPr>
                        <a:t> патриотизм мен </a:t>
                      </a:r>
                      <a:r>
                        <a:rPr lang="ru-RU" sz="1200" b="1" dirty="0" err="1">
                          <a:solidFill>
                            <a:srgbClr val="C00000"/>
                          </a:solidFill>
                          <a:effectLst/>
                          <a:latin typeface="Times New Roman" panose="02020603050405020304" pitchFamily="18" charset="0"/>
                          <a:cs typeface="Times New Roman" panose="02020603050405020304" pitchFamily="18" charset="0"/>
                        </a:rPr>
                        <a:t>азаматтықты</a:t>
                      </a:r>
                      <a:r>
                        <a:rPr lang="ru-RU" sz="1200" b="1" dirty="0">
                          <a:solidFill>
                            <a:srgbClr val="C00000"/>
                          </a:solidFill>
                          <a:effectLst/>
                          <a:latin typeface="Times New Roman" panose="02020603050405020304" pitchFamily="18" charset="0"/>
                          <a:cs typeface="Times New Roman" panose="02020603050405020304" pitchFamily="18" charset="0"/>
                        </a:rPr>
                        <a:t> </a:t>
                      </a:r>
                      <a:r>
                        <a:rPr lang="ru-RU" sz="1200" b="1" dirty="0" err="1">
                          <a:solidFill>
                            <a:srgbClr val="C00000"/>
                          </a:solidFill>
                          <a:effectLst/>
                          <a:latin typeface="Times New Roman" panose="02020603050405020304" pitchFamily="18" charset="0"/>
                          <a:cs typeface="Times New Roman" panose="02020603050405020304" pitchFamily="18" charset="0"/>
                        </a:rPr>
                        <a:t>тәрбиелеу</a:t>
                      </a:r>
                      <a:r>
                        <a:rPr lang="ru-RU" sz="1200" b="1" dirty="0">
                          <a:solidFill>
                            <a:srgbClr val="C00000"/>
                          </a:solidFill>
                          <a:effectLst/>
                          <a:latin typeface="Times New Roman" panose="02020603050405020304" pitchFamily="18" charset="0"/>
                          <a:cs typeface="Times New Roman" panose="02020603050405020304" pitchFamily="18" charset="0"/>
                        </a:rPr>
                        <a:t>, </a:t>
                      </a:r>
                      <a:r>
                        <a:rPr lang="ru-RU" sz="1200" b="1" dirty="0" err="1">
                          <a:solidFill>
                            <a:srgbClr val="C00000"/>
                          </a:solidFill>
                          <a:effectLst/>
                          <a:latin typeface="Times New Roman" panose="02020603050405020304" pitchFamily="18" charset="0"/>
                          <a:cs typeface="Times New Roman" panose="02020603050405020304" pitchFamily="18" charset="0"/>
                        </a:rPr>
                        <a:t>құқықтық</a:t>
                      </a:r>
                      <a:r>
                        <a:rPr lang="ru-RU" sz="1200" b="1" dirty="0">
                          <a:solidFill>
                            <a:srgbClr val="C00000"/>
                          </a:solidFill>
                          <a:effectLst/>
                          <a:latin typeface="Times New Roman" panose="02020603050405020304" pitchFamily="18" charset="0"/>
                          <a:cs typeface="Times New Roman" panose="02020603050405020304" pitchFamily="18" charset="0"/>
                        </a:rPr>
                        <a:t> </a:t>
                      </a:r>
                      <a:r>
                        <a:rPr lang="ru-RU" sz="1200" b="1" dirty="0" err="1">
                          <a:solidFill>
                            <a:srgbClr val="C00000"/>
                          </a:solidFill>
                          <a:effectLst/>
                          <a:latin typeface="Times New Roman" panose="02020603050405020304" pitchFamily="18" charset="0"/>
                          <a:cs typeface="Times New Roman" panose="02020603050405020304" pitchFamily="18" charset="0"/>
                        </a:rPr>
                        <a:t>тәрбие</a:t>
                      </a:r>
                      <a:r>
                        <a:rPr lang="ru-RU" sz="1200" b="1" dirty="0">
                          <a:solidFill>
                            <a:srgbClr val="C00000"/>
                          </a:solidFill>
                          <a:effectLst/>
                          <a:latin typeface="Times New Roman" panose="02020603050405020304" pitchFamily="18" charset="0"/>
                          <a:cs typeface="Times New Roman" panose="02020603050405020304" pitchFamily="18" charset="0"/>
                        </a:rPr>
                        <a:t/>
                      </a:r>
                      <a:br>
                        <a:rPr lang="ru-RU" sz="1200" b="1" dirty="0">
                          <a:solidFill>
                            <a:srgbClr val="C00000"/>
                          </a:solidFill>
                          <a:effectLst/>
                          <a:latin typeface="Times New Roman" panose="02020603050405020304" pitchFamily="18" charset="0"/>
                          <a:cs typeface="Times New Roman" panose="02020603050405020304" pitchFamily="18" charset="0"/>
                        </a:rPr>
                      </a:br>
                      <a:r>
                        <a:rPr lang="ru-RU" sz="1200" dirty="0" err="1">
                          <a:solidFill>
                            <a:srgbClr val="000000"/>
                          </a:solidFill>
                          <a:effectLst/>
                          <a:latin typeface="Times New Roman" panose="02020603050405020304" pitchFamily="18" charset="0"/>
                          <a:cs typeface="Times New Roman" panose="02020603050405020304" pitchFamily="18" charset="0"/>
                        </a:rPr>
                        <a:t>Мақсаты</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балалар</a:t>
                      </a:r>
                      <a:r>
                        <a:rPr lang="ru-RU" sz="1200" dirty="0">
                          <a:solidFill>
                            <a:srgbClr val="000000"/>
                          </a:solidFill>
                          <a:effectLst/>
                          <a:latin typeface="Times New Roman" panose="02020603050405020304" pitchFamily="18" charset="0"/>
                          <a:cs typeface="Times New Roman" panose="02020603050405020304" pitchFamily="18" charset="0"/>
                        </a:rPr>
                        <a:t> мен </a:t>
                      </a:r>
                      <a:r>
                        <a:rPr lang="ru-RU" sz="1200" dirty="0" err="1">
                          <a:solidFill>
                            <a:srgbClr val="000000"/>
                          </a:solidFill>
                          <a:effectLst/>
                          <a:latin typeface="Times New Roman" panose="02020603050405020304" pitchFamily="18" charset="0"/>
                          <a:cs typeface="Times New Roman" panose="02020603050405020304" pitchFamily="18" charset="0"/>
                        </a:rPr>
                        <a:t>жастардың</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патриоттық</a:t>
                      </a:r>
                      <a:r>
                        <a:rPr lang="ru-RU" sz="1200" dirty="0">
                          <a:solidFill>
                            <a:srgbClr val="000000"/>
                          </a:solidFill>
                          <a:effectLst/>
                          <a:latin typeface="Times New Roman" panose="02020603050405020304" pitchFamily="18" charset="0"/>
                          <a:cs typeface="Times New Roman" panose="02020603050405020304" pitchFamily="18" charset="0"/>
                        </a:rPr>
                        <a:t> сана-</a:t>
                      </a:r>
                      <a:r>
                        <a:rPr lang="ru-RU" sz="1200" dirty="0" err="1">
                          <a:solidFill>
                            <a:srgbClr val="000000"/>
                          </a:solidFill>
                          <a:effectLst/>
                          <a:latin typeface="Times New Roman" panose="02020603050405020304" pitchFamily="18" charset="0"/>
                          <a:cs typeface="Times New Roman" panose="02020603050405020304" pitchFamily="18" charset="0"/>
                        </a:rPr>
                        <a:t>сезімі</a:t>
                      </a:r>
                      <a:r>
                        <a:rPr lang="ru-RU" sz="1200" dirty="0">
                          <a:solidFill>
                            <a:srgbClr val="000000"/>
                          </a:solidFill>
                          <a:effectLst/>
                          <a:latin typeface="Times New Roman" panose="02020603050405020304" pitchFamily="18" charset="0"/>
                          <a:cs typeface="Times New Roman" panose="02020603050405020304" pitchFamily="18" charset="0"/>
                        </a:rPr>
                        <a:t> мен </a:t>
                      </a:r>
                      <a:r>
                        <a:rPr lang="ru-RU" sz="1200" dirty="0" err="1">
                          <a:solidFill>
                            <a:srgbClr val="000000"/>
                          </a:solidFill>
                          <a:effectLst/>
                          <a:latin typeface="Times New Roman" panose="02020603050405020304" pitchFamily="18" charset="0"/>
                          <a:cs typeface="Times New Roman" panose="02020603050405020304" pitchFamily="18" charset="0"/>
                        </a:rPr>
                        <a:t>өзіндік</a:t>
                      </a:r>
                      <a:r>
                        <a:rPr lang="ru-RU" sz="1200" dirty="0">
                          <a:solidFill>
                            <a:srgbClr val="000000"/>
                          </a:solidFill>
                          <a:effectLst/>
                          <a:latin typeface="Times New Roman" panose="02020603050405020304" pitchFamily="18" charset="0"/>
                          <a:cs typeface="Times New Roman" panose="02020603050405020304" pitchFamily="18" charset="0"/>
                        </a:rPr>
                        <a:t> сана-</a:t>
                      </a:r>
                      <a:r>
                        <a:rPr lang="ru-RU" sz="1200" dirty="0" err="1">
                          <a:solidFill>
                            <a:srgbClr val="000000"/>
                          </a:solidFill>
                          <a:effectLst/>
                          <a:latin typeface="Times New Roman" panose="02020603050405020304" pitchFamily="18" charset="0"/>
                          <a:cs typeface="Times New Roman" panose="02020603050405020304" pitchFamily="18" charset="0"/>
                        </a:rPr>
                        <a:t>сезімін</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қалыптастыру</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Қазақстан</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Республикасының</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Конституциясына</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мемлекеттік</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рәміздерге</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құрметпен</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қарауды</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тәрбиелеу</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құқықтық</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мәдениетті</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қалыптастыру</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олардың</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құқықтары</a:t>
                      </a:r>
                      <a:r>
                        <a:rPr lang="ru-RU" sz="1200" dirty="0">
                          <a:solidFill>
                            <a:srgbClr val="000000"/>
                          </a:solidFill>
                          <a:effectLst/>
                          <a:latin typeface="Times New Roman" panose="02020603050405020304" pitchFamily="18" charset="0"/>
                          <a:cs typeface="Times New Roman" panose="02020603050405020304" pitchFamily="18" charset="0"/>
                        </a:rPr>
                        <a:t> мен </a:t>
                      </a:r>
                      <a:r>
                        <a:rPr lang="ru-RU" sz="1200" dirty="0" err="1">
                          <a:solidFill>
                            <a:srgbClr val="000000"/>
                          </a:solidFill>
                          <a:effectLst/>
                          <a:latin typeface="Times New Roman" panose="02020603050405020304" pitchFamily="18" charset="0"/>
                          <a:cs typeface="Times New Roman" panose="02020603050405020304" pitchFamily="18" charset="0"/>
                        </a:rPr>
                        <a:t>міндеттеріне</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саналы</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көзқарас</a:t>
                      </a:r>
                      <a:r>
                        <a:rPr lang="ru-RU" sz="1200" dirty="0">
                          <a:solidFill>
                            <a:srgbClr val="000000"/>
                          </a:solidFill>
                          <a:effectLst/>
                          <a:latin typeface="Times New Roman" panose="02020603050405020304" pitchFamily="18" charset="0"/>
                          <a:cs typeface="Times New Roman" panose="02020603050405020304" pitchFamily="18" charset="0"/>
                        </a:rPr>
                        <a:t>.</a:t>
                      </a:r>
                    </a:p>
                  </a:txBody>
                  <a:tcPr marL="8931" marR="8931" marT="5359" marB="5359">
                    <a:lnL w="9525" cap="flat" cmpd="sng" algn="ctr">
                      <a:solidFill>
                        <a:srgbClr val="CFCFCF"/>
                      </a:solidFill>
                      <a:prstDash val="solid"/>
                      <a:round/>
                      <a:headEnd type="none" w="med" len="med"/>
                      <a:tailEnd type="none" w="med" len="med"/>
                    </a:lnL>
                    <a:lnR w="9525" cap="flat" cmpd="sng" algn="ctr">
                      <a:solidFill>
                        <a:srgbClr val="CFCFCF"/>
                      </a:solidFill>
                      <a:prstDash val="solid"/>
                      <a:round/>
                      <a:headEnd type="none" w="med" len="med"/>
                      <a:tailEnd type="none" w="med" len="med"/>
                    </a:lnR>
                    <a:lnT w="9525" cap="flat" cmpd="sng" algn="ctr">
                      <a:solidFill>
                        <a:srgbClr val="CFCFCF"/>
                      </a:solidFill>
                      <a:prstDash val="solid"/>
                      <a:round/>
                      <a:headEnd type="none" w="med" len="med"/>
                      <a:tailEnd type="none" w="med" len="med"/>
                    </a:lnT>
                    <a:lnB w="9525" cap="flat" cmpd="sng" algn="ctr">
                      <a:solidFill>
                        <a:srgbClr val="CFCFCF"/>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759904">
                <a:tc gridSpan="5">
                  <a:txBody>
                    <a:bodyPr/>
                    <a:lstStyle/>
                    <a:p>
                      <a:pPr fontAlgn="base"/>
                      <a:r>
                        <a:rPr lang="ru-RU" sz="1200" dirty="0">
                          <a:solidFill>
                            <a:srgbClr val="000000"/>
                          </a:solidFill>
                          <a:effectLst/>
                          <a:latin typeface="Times New Roman" panose="02020603050405020304" pitchFamily="18" charset="0"/>
                          <a:cs typeface="Times New Roman" panose="02020603050405020304" pitchFamily="18" charset="0"/>
                        </a:rPr>
                        <a:t>2. </a:t>
                      </a:r>
                      <a:r>
                        <a:rPr lang="ru-RU" sz="1200" dirty="0" err="1">
                          <a:solidFill>
                            <a:srgbClr val="000000"/>
                          </a:solidFill>
                          <a:effectLst/>
                          <a:latin typeface="Times New Roman" panose="02020603050405020304" pitchFamily="18" charset="0"/>
                          <a:cs typeface="Times New Roman" panose="02020603050405020304" pitchFamily="18" charset="0"/>
                        </a:rPr>
                        <a:t>Бағыты</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b="1" dirty="0" err="1">
                          <a:solidFill>
                            <a:srgbClr val="C00000"/>
                          </a:solidFill>
                          <a:effectLst/>
                          <a:latin typeface="Times New Roman" panose="02020603050405020304" pitchFamily="18" charset="0"/>
                          <a:cs typeface="Times New Roman" panose="02020603050405020304" pitchFamily="18" charset="0"/>
                        </a:rPr>
                        <a:t>рухани-адамгершілік</a:t>
                      </a:r>
                      <a:r>
                        <a:rPr lang="ru-RU" sz="1200" b="1" dirty="0">
                          <a:solidFill>
                            <a:srgbClr val="C00000"/>
                          </a:solidFill>
                          <a:effectLst/>
                          <a:latin typeface="Times New Roman" panose="02020603050405020304" pitchFamily="18" charset="0"/>
                          <a:cs typeface="Times New Roman" panose="02020603050405020304" pitchFamily="18" charset="0"/>
                        </a:rPr>
                        <a:t> </a:t>
                      </a:r>
                      <a:r>
                        <a:rPr lang="ru-RU" sz="1200" b="1" dirty="0" err="1">
                          <a:solidFill>
                            <a:srgbClr val="C00000"/>
                          </a:solidFill>
                          <a:effectLst/>
                          <a:latin typeface="Times New Roman" panose="02020603050405020304" pitchFamily="18" charset="0"/>
                          <a:cs typeface="Times New Roman" panose="02020603050405020304" pitchFamily="18" charset="0"/>
                        </a:rPr>
                        <a:t>тәрбие</a:t>
                      </a:r>
                      <a:r>
                        <a:rPr lang="ru-RU" sz="1200" b="1" dirty="0">
                          <a:solidFill>
                            <a:srgbClr val="C00000"/>
                          </a:solidFill>
                          <a:effectLst/>
                          <a:latin typeface="Times New Roman" panose="02020603050405020304" pitchFamily="18" charset="0"/>
                          <a:cs typeface="Times New Roman" panose="02020603050405020304" pitchFamily="18" charset="0"/>
                        </a:rPr>
                        <a:t/>
                      </a:r>
                      <a:br>
                        <a:rPr lang="ru-RU" sz="1200" b="1" dirty="0">
                          <a:solidFill>
                            <a:srgbClr val="C00000"/>
                          </a:solidFill>
                          <a:effectLst/>
                          <a:latin typeface="Times New Roman" panose="02020603050405020304" pitchFamily="18" charset="0"/>
                          <a:cs typeface="Times New Roman" panose="02020603050405020304" pitchFamily="18" charset="0"/>
                        </a:rPr>
                      </a:br>
                      <a:r>
                        <a:rPr lang="ru-RU" sz="1200" dirty="0" err="1">
                          <a:solidFill>
                            <a:srgbClr val="000000"/>
                          </a:solidFill>
                          <a:effectLst/>
                          <a:latin typeface="Times New Roman" panose="02020603050405020304" pitchFamily="18" charset="0"/>
                          <a:cs typeface="Times New Roman" panose="02020603050405020304" pitchFamily="18" charset="0"/>
                        </a:rPr>
                        <a:t>Мақсаты</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жеке</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тұлғаның</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рухани-адамгершілік</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және</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этикалық</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принциптерін</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оның</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адамгершілік</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қасиеттері</a:t>
                      </a:r>
                      <a:r>
                        <a:rPr lang="ru-RU" sz="1200" dirty="0">
                          <a:solidFill>
                            <a:srgbClr val="000000"/>
                          </a:solidFill>
                          <a:effectLst/>
                          <a:latin typeface="Times New Roman" panose="02020603050405020304" pitchFamily="18" charset="0"/>
                          <a:cs typeface="Times New Roman" panose="02020603050405020304" pitchFamily="18" charset="0"/>
                        </a:rPr>
                        <a:t> мен </a:t>
                      </a:r>
                      <a:r>
                        <a:rPr lang="ru-RU" sz="1200" dirty="0" err="1">
                          <a:solidFill>
                            <a:srgbClr val="000000"/>
                          </a:solidFill>
                          <a:effectLst/>
                          <a:latin typeface="Times New Roman" panose="02020603050405020304" pitchFamily="18" charset="0"/>
                          <a:cs typeface="Times New Roman" panose="02020603050405020304" pitchFamily="18" charset="0"/>
                        </a:rPr>
                        <a:t>көзқарастарын</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қайта</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құру</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туралы</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қазақстандық</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қоғам</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өмірінің</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жалпыадамзаттық</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құндылықтарына</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нормалары</a:t>
                      </a:r>
                      <a:r>
                        <a:rPr lang="ru-RU" sz="1200" dirty="0">
                          <a:solidFill>
                            <a:srgbClr val="000000"/>
                          </a:solidFill>
                          <a:effectLst/>
                          <a:latin typeface="Times New Roman" panose="02020603050405020304" pitchFamily="18" charset="0"/>
                          <a:cs typeface="Times New Roman" panose="02020603050405020304" pitchFamily="18" charset="0"/>
                        </a:rPr>
                        <a:t> мен </a:t>
                      </a:r>
                      <a:r>
                        <a:rPr lang="ru-RU" sz="1200" dirty="0" err="1">
                          <a:solidFill>
                            <a:srgbClr val="000000"/>
                          </a:solidFill>
                          <a:effectLst/>
                          <a:latin typeface="Times New Roman" panose="02020603050405020304" pitchFamily="18" charset="0"/>
                          <a:cs typeface="Times New Roman" panose="02020603050405020304" pitchFamily="18" charset="0"/>
                        </a:rPr>
                        <a:t>дәстүрлеріне</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сәйкес</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келетін</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Рухани</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жаңғырудың</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құндылық</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негіздері</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туралы</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терең</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түсінік</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қалыптастыру</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рухани-адамгершілік</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тәрбие</a:t>
                      </a:r>
                      <a:r>
                        <a:rPr lang="ru-RU" sz="1200" dirty="0">
                          <a:solidFill>
                            <a:srgbClr val="000000"/>
                          </a:solidFill>
                          <a:effectLst/>
                          <a:latin typeface="Times New Roman" panose="02020603050405020304" pitchFamily="18" charset="0"/>
                          <a:cs typeface="Times New Roman" panose="02020603050405020304" pitchFamily="18" charset="0"/>
                        </a:rPr>
                        <a:t> беру.</a:t>
                      </a:r>
                    </a:p>
                  </a:txBody>
                  <a:tcPr marL="8931" marR="8931" marT="5359" marB="5359">
                    <a:lnL w="9525" cap="flat" cmpd="sng" algn="ctr">
                      <a:solidFill>
                        <a:srgbClr val="CFCFCF"/>
                      </a:solidFill>
                      <a:prstDash val="solid"/>
                      <a:round/>
                      <a:headEnd type="none" w="med" len="med"/>
                      <a:tailEnd type="none" w="med" len="med"/>
                    </a:lnL>
                    <a:lnR w="9525" cap="flat" cmpd="sng" algn="ctr">
                      <a:solidFill>
                        <a:srgbClr val="CFCFCF"/>
                      </a:solidFill>
                      <a:prstDash val="solid"/>
                      <a:round/>
                      <a:headEnd type="none" w="med" len="med"/>
                      <a:tailEnd type="none" w="med" len="med"/>
                    </a:lnR>
                    <a:lnT w="9525" cap="flat" cmpd="sng" algn="ctr">
                      <a:solidFill>
                        <a:srgbClr val="CFCFCF"/>
                      </a:solidFill>
                      <a:prstDash val="solid"/>
                      <a:round/>
                      <a:headEnd type="none" w="med" len="med"/>
                      <a:tailEnd type="none" w="med" len="med"/>
                    </a:lnT>
                    <a:lnB w="9525" cap="flat" cmpd="sng" algn="ctr">
                      <a:solidFill>
                        <a:srgbClr val="CFCFCF"/>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85439">
                <a:tc gridSpan="5">
                  <a:txBody>
                    <a:bodyPr/>
                    <a:lstStyle/>
                    <a:p>
                      <a:pPr fontAlgn="base"/>
                      <a:r>
                        <a:rPr lang="ru-RU" sz="1200" dirty="0">
                          <a:solidFill>
                            <a:srgbClr val="000000"/>
                          </a:solidFill>
                          <a:effectLst/>
                          <a:latin typeface="Times New Roman" panose="02020603050405020304" pitchFamily="18" charset="0"/>
                          <a:cs typeface="Times New Roman" panose="02020603050405020304" pitchFamily="18" charset="0"/>
                        </a:rPr>
                        <a:t>3. </a:t>
                      </a:r>
                      <a:r>
                        <a:rPr lang="ru-RU" sz="1200" dirty="0" err="1">
                          <a:solidFill>
                            <a:srgbClr val="000000"/>
                          </a:solidFill>
                          <a:effectLst/>
                          <a:latin typeface="Times New Roman" panose="02020603050405020304" pitchFamily="18" charset="0"/>
                          <a:cs typeface="Times New Roman" panose="02020603050405020304" pitchFamily="18" charset="0"/>
                        </a:rPr>
                        <a:t>Бағыты</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b="1" dirty="0" err="1">
                          <a:solidFill>
                            <a:srgbClr val="C00000"/>
                          </a:solidFill>
                          <a:effectLst/>
                          <a:latin typeface="Times New Roman" panose="02020603050405020304" pitchFamily="18" charset="0"/>
                          <a:cs typeface="Times New Roman" panose="02020603050405020304" pitchFamily="18" charset="0"/>
                        </a:rPr>
                        <a:t>ұлттық</a:t>
                      </a:r>
                      <a:r>
                        <a:rPr lang="ru-RU" sz="1200" b="1" dirty="0">
                          <a:solidFill>
                            <a:srgbClr val="C00000"/>
                          </a:solidFill>
                          <a:effectLst/>
                          <a:latin typeface="Times New Roman" panose="02020603050405020304" pitchFamily="18" charset="0"/>
                          <a:cs typeface="Times New Roman" panose="02020603050405020304" pitchFamily="18" charset="0"/>
                        </a:rPr>
                        <a:t> </a:t>
                      </a:r>
                      <a:r>
                        <a:rPr lang="ru-RU" sz="1200" b="1" dirty="0" err="1">
                          <a:solidFill>
                            <a:srgbClr val="C00000"/>
                          </a:solidFill>
                          <a:effectLst/>
                          <a:latin typeface="Times New Roman" panose="02020603050405020304" pitchFamily="18" charset="0"/>
                          <a:cs typeface="Times New Roman" panose="02020603050405020304" pitchFamily="18" charset="0"/>
                        </a:rPr>
                        <a:t>тәрбие</a:t>
                      </a:r>
                      <a:r>
                        <a:rPr lang="ru-RU" sz="1200" b="1" dirty="0">
                          <a:solidFill>
                            <a:srgbClr val="C00000"/>
                          </a:solidFill>
                          <a:effectLst/>
                          <a:latin typeface="Times New Roman" panose="02020603050405020304" pitchFamily="18" charset="0"/>
                          <a:cs typeface="Times New Roman" panose="02020603050405020304" pitchFamily="18" charset="0"/>
                        </a:rPr>
                        <a:t/>
                      </a:r>
                      <a:br>
                        <a:rPr lang="ru-RU" sz="1200" b="1" dirty="0">
                          <a:solidFill>
                            <a:srgbClr val="C00000"/>
                          </a:solidFill>
                          <a:effectLst/>
                          <a:latin typeface="Times New Roman" panose="02020603050405020304" pitchFamily="18" charset="0"/>
                          <a:cs typeface="Times New Roman" panose="02020603050405020304" pitchFamily="18" charset="0"/>
                        </a:rPr>
                      </a:br>
                      <a:r>
                        <a:rPr lang="ru-RU" sz="1200" dirty="0" err="1">
                          <a:solidFill>
                            <a:srgbClr val="000000"/>
                          </a:solidFill>
                          <a:effectLst/>
                          <a:latin typeface="Times New Roman" panose="02020603050405020304" pitchFamily="18" charset="0"/>
                          <a:cs typeface="Times New Roman" panose="02020603050405020304" pitchFamily="18" charset="0"/>
                        </a:rPr>
                        <a:t>Мақсаты</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жеке</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тұлғаны</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жалпыадамзаттық</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және</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ұлттық</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құндылықтарға</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мемлекеттік</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тілге</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Қазақстан</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халқының</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мәдениетіне</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құрмет</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көрсетуге</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бағыттау</a:t>
                      </a:r>
                      <a:r>
                        <a:rPr lang="ru-RU" sz="1200" dirty="0">
                          <a:solidFill>
                            <a:srgbClr val="000000"/>
                          </a:solidFill>
                          <a:effectLst/>
                          <a:latin typeface="Times New Roman" panose="02020603050405020304" pitchFamily="18" charset="0"/>
                          <a:cs typeface="Times New Roman" panose="02020603050405020304" pitchFamily="18" charset="0"/>
                        </a:rPr>
                        <a:t>.</a:t>
                      </a:r>
                    </a:p>
                  </a:txBody>
                  <a:tcPr marL="8931" marR="8931" marT="5359" marB="5359">
                    <a:lnL w="9525" cap="flat" cmpd="sng" algn="ctr">
                      <a:solidFill>
                        <a:srgbClr val="CFCFCF"/>
                      </a:solidFill>
                      <a:prstDash val="solid"/>
                      <a:round/>
                      <a:headEnd type="none" w="med" len="med"/>
                      <a:tailEnd type="none" w="med" len="med"/>
                    </a:lnL>
                    <a:lnR w="9525" cap="flat" cmpd="sng" algn="ctr">
                      <a:solidFill>
                        <a:srgbClr val="CFCFCF"/>
                      </a:solidFill>
                      <a:prstDash val="solid"/>
                      <a:round/>
                      <a:headEnd type="none" w="med" len="med"/>
                      <a:tailEnd type="none" w="med" len="med"/>
                    </a:lnR>
                    <a:lnT w="9525" cap="flat" cmpd="sng" algn="ctr">
                      <a:solidFill>
                        <a:srgbClr val="CFCFCF"/>
                      </a:solidFill>
                      <a:prstDash val="solid"/>
                      <a:round/>
                      <a:headEnd type="none" w="med" len="med"/>
                      <a:tailEnd type="none" w="med" len="med"/>
                    </a:lnT>
                    <a:lnB w="9525" cap="flat" cmpd="sng" algn="ctr">
                      <a:solidFill>
                        <a:srgbClr val="CFCFCF"/>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759904">
                <a:tc gridSpan="5">
                  <a:txBody>
                    <a:bodyPr/>
                    <a:lstStyle/>
                    <a:p>
                      <a:pPr fontAlgn="base"/>
                      <a:r>
                        <a:rPr lang="ru-RU" sz="1200" dirty="0">
                          <a:solidFill>
                            <a:srgbClr val="000000"/>
                          </a:solidFill>
                          <a:effectLst/>
                          <a:latin typeface="Times New Roman" panose="02020603050405020304" pitchFamily="18" charset="0"/>
                          <a:cs typeface="Times New Roman" panose="02020603050405020304" pitchFamily="18" charset="0"/>
                        </a:rPr>
                        <a:t>4. </a:t>
                      </a:r>
                      <a:r>
                        <a:rPr lang="ru-RU" sz="1200" dirty="0" err="1">
                          <a:solidFill>
                            <a:srgbClr val="000000"/>
                          </a:solidFill>
                          <a:effectLst/>
                          <a:latin typeface="Times New Roman" panose="02020603050405020304" pitchFamily="18" charset="0"/>
                          <a:cs typeface="Times New Roman" panose="02020603050405020304" pitchFamily="18" charset="0"/>
                        </a:rPr>
                        <a:t>Бағыты</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b="1" i="0" dirty="0" err="1">
                          <a:solidFill>
                            <a:srgbClr val="C00000"/>
                          </a:solidFill>
                          <a:effectLst/>
                          <a:latin typeface="Times New Roman" panose="02020603050405020304" pitchFamily="18" charset="0"/>
                          <a:cs typeface="Times New Roman" panose="02020603050405020304" pitchFamily="18" charset="0"/>
                        </a:rPr>
                        <a:t>Отбасылық</a:t>
                      </a:r>
                      <a:r>
                        <a:rPr lang="ru-RU" sz="1200" b="1" i="0" dirty="0">
                          <a:solidFill>
                            <a:srgbClr val="C00000"/>
                          </a:solidFill>
                          <a:effectLst/>
                          <a:latin typeface="Times New Roman" panose="02020603050405020304" pitchFamily="18" charset="0"/>
                          <a:cs typeface="Times New Roman" panose="02020603050405020304" pitchFamily="18" charset="0"/>
                        </a:rPr>
                        <a:t> </a:t>
                      </a:r>
                      <a:r>
                        <a:rPr lang="ru-RU" sz="1200" b="1" i="0" dirty="0" err="1">
                          <a:solidFill>
                            <a:srgbClr val="C00000"/>
                          </a:solidFill>
                          <a:effectLst/>
                          <a:latin typeface="Times New Roman" panose="02020603050405020304" pitchFamily="18" charset="0"/>
                          <a:cs typeface="Times New Roman" panose="02020603050405020304" pitchFamily="18" charset="0"/>
                        </a:rPr>
                        <a:t>тәрбие</a:t>
                      </a:r>
                      <a:r>
                        <a:rPr lang="ru-RU" sz="1200" b="1" i="0" dirty="0">
                          <a:solidFill>
                            <a:srgbClr val="C00000"/>
                          </a:solidFill>
                          <a:effectLst/>
                          <a:latin typeface="Times New Roman" panose="02020603050405020304" pitchFamily="18" charset="0"/>
                          <a:cs typeface="Times New Roman" panose="02020603050405020304" pitchFamily="18" charset="0"/>
                        </a:rPr>
                        <a:t/>
                      </a:r>
                      <a:br>
                        <a:rPr lang="ru-RU" sz="1200" b="1" i="0" dirty="0">
                          <a:solidFill>
                            <a:srgbClr val="C00000"/>
                          </a:solidFill>
                          <a:effectLst/>
                          <a:latin typeface="Times New Roman" panose="02020603050405020304" pitchFamily="18" charset="0"/>
                          <a:cs typeface="Times New Roman" panose="02020603050405020304" pitchFamily="18" charset="0"/>
                        </a:rPr>
                      </a:br>
                      <a:r>
                        <a:rPr lang="ru-RU" sz="1200" dirty="0" err="1">
                          <a:solidFill>
                            <a:srgbClr val="000000"/>
                          </a:solidFill>
                          <a:effectLst/>
                          <a:latin typeface="Times New Roman" panose="02020603050405020304" pitchFamily="18" charset="0"/>
                          <a:cs typeface="Times New Roman" panose="02020603050405020304" pitchFamily="18" charset="0"/>
                        </a:rPr>
                        <a:t>Мақсаты</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неке</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және</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отбасы</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мүшелерін</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құрметтеу</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құндылықтарын</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тәрбиелеу</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отбасылық</a:t>
                      </a:r>
                      <a:r>
                        <a:rPr lang="ru-RU" sz="1200" dirty="0">
                          <a:solidFill>
                            <a:srgbClr val="000000"/>
                          </a:solidFill>
                          <a:effectLst/>
                          <a:latin typeface="Times New Roman" panose="02020603050405020304" pitchFamily="18" charset="0"/>
                          <a:cs typeface="Times New Roman" panose="02020603050405020304" pitchFamily="18" charset="0"/>
                        </a:rPr>
                        <a:t> культ; </a:t>
                      </a:r>
                      <a:r>
                        <a:rPr lang="ru-RU" sz="1200" dirty="0" err="1">
                          <a:solidFill>
                            <a:srgbClr val="000000"/>
                          </a:solidFill>
                          <a:effectLst/>
                          <a:latin typeface="Times New Roman" panose="02020603050405020304" pitchFamily="18" charset="0"/>
                          <a:cs typeface="Times New Roman" panose="02020603050405020304" pitchFamily="18" charset="0"/>
                        </a:rPr>
                        <a:t>толыққанды</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отбасын</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құру</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үшін</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денсаулық</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құндылықтары</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отбасы</a:t>
                      </a:r>
                      <a:r>
                        <a:rPr lang="ru-RU" sz="1200" dirty="0">
                          <a:solidFill>
                            <a:srgbClr val="000000"/>
                          </a:solidFill>
                          <a:effectLst/>
                          <a:latin typeface="Times New Roman" panose="02020603050405020304" pitchFamily="18" charset="0"/>
                          <a:cs typeface="Times New Roman" panose="02020603050405020304" pitchFamily="18" charset="0"/>
                        </a:rPr>
                        <a:t> мен </a:t>
                      </a:r>
                      <a:r>
                        <a:rPr lang="ru-RU" sz="1200" dirty="0" err="1">
                          <a:solidFill>
                            <a:srgbClr val="000000"/>
                          </a:solidFill>
                          <a:effectLst/>
                          <a:latin typeface="Times New Roman" panose="02020603050405020304" pitchFamily="18" charset="0"/>
                          <a:cs typeface="Times New Roman" panose="02020603050405020304" pitchFamily="18" charset="0"/>
                        </a:rPr>
                        <a:t>достарына</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деген</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адалдық</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отбасылық</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дәстүрлер</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жәдігерлер</a:t>
                      </a:r>
                      <a:r>
                        <a:rPr lang="ru-RU" sz="1200" dirty="0">
                          <a:solidFill>
                            <a:srgbClr val="000000"/>
                          </a:solidFill>
                          <a:effectLst/>
                          <a:latin typeface="Times New Roman" panose="02020603050405020304" pitchFamily="18" charset="0"/>
                          <a:cs typeface="Times New Roman" panose="02020603050405020304" pitchFamily="18" charset="0"/>
                        </a:rPr>
                        <a:t> мен </a:t>
                      </a:r>
                      <a:r>
                        <a:rPr lang="ru-RU" sz="1200" dirty="0" err="1">
                          <a:solidFill>
                            <a:srgbClr val="000000"/>
                          </a:solidFill>
                          <a:effectLst/>
                          <a:latin typeface="Times New Roman" panose="02020603050405020304" pitchFamily="18" charset="0"/>
                          <a:cs typeface="Times New Roman" panose="02020603050405020304" pitchFamily="18" charset="0"/>
                        </a:rPr>
                        <a:t>әдет-ғұрыптарды</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құрметтеу</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ана</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болудың</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қасиеттілігі</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сезім</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құндылықтары</a:t>
                      </a:r>
                      <a:r>
                        <a:rPr lang="ru-RU" sz="1200" dirty="0">
                          <a:solidFill>
                            <a:srgbClr val="000000"/>
                          </a:solidFill>
                          <a:effectLst/>
                          <a:latin typeface="Times New Roman" panose="02020603050405020304" pitchFamily="18" charset="0"/>
                          <a:cs typeface="Times New Roman" panose="02020603050405020304" pitchFamily="18" charset="0"/>
                        </a:rPr>
                        <a:t> - </a:t>
                      </a:r>
                      <a:r>
                        <a:rPr lang="ru-RU" sz="1200" dirty="0" err="1">
                          <a:solidFill>
                            <a:srgbClr val="000000"/>
                          </a:solidFill>
                          <a:effectLst/>
                          <a:latin typeface="Times New Roman" panose="02020603050405020304" pitchFamily="18" charset="0"/>
                          <a:cs typeface="Times New Roman" panose="02020603050405020304" pitchFamily="18" charset="0"/>
                        </a:rPr>
                        <a:t>сүйіспеншілік</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адалдық</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достық</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ата-аналарды</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тәрбиелеу</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олардың</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психологиялық-педагогикалық</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құзыреттілігі</a:t>
                      </a:r>
                      <a:r>
                        <a:rPr lang="ru-RU" sz="1200" dirty="0">
                          <a:solidFill>
                            <a:srgbClr val="000000"/>
                          </a:solidFill>
                          <a:effectLst/>
                          <a:latin typeface="Times New Roman" panose="02020603050405020304" pitchFamily="18" charset="0"/>
                          <a:cs typeface="Times New Roman" panose="02020603050405020304" pitchFamily="18" charset="0"/>
                        </a:rPr>
                        <a:t> мен </a:t>
                      </a:r>
                      <a:r>
                        <a:rPr lang="ru-RU" sz="1200" dirty="0" err="1">
                          <a:solidFill>
                            <a:srgbClr val="000000"/>
                          </a:solidFill>
                          <a:effectLst/>
                          <a:latin typeface="Times New Roman" panose="02020603050405020304" pitchFamily="18" charset="0"/>
                          <a:cs typeface="Times New Roman" panose="02020603050405020304" pitchFamily="18" charset="0"/>
                        </a:rPr>
                        <a:t>балаларды</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тәрбиелеу</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жауапкершілігін</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арттыру</a:t>
                      </a:r>
                      <a:r>
                        <a:rPr lang="ru-RU" sz="1200" dirty="0">
                          <a:solidFill>
                            <a:srgbClr val="000000"/>
                          </a:solidFill>
                          <a:effectLst/>
                          <a:latin typeface="Times New Roman" panose="02020603050405020304" pitchFamily="18" charset="0"/>
                          <a:cs typeface="Times New Roman" panose="02020603050405020304" pitchFamily="18" charset="0"/>
                        </a:rPr>
                        <a:t>.</a:t>
                      </a:r>
                    </a:p>
                  </a:txBody>
                  <a:tcPr marL="8931" marR="8931" marT="5359" marB="5359">
                    <a:lnL w="9525" cap="flat" cmpd="sng" algn="ctr">
                      <a:solidFill>
                        <a:srgbClr val="CFCFCF"/>
                      </a:solidFill>
                      <a:prstDash val="solid"/>
                      <a:round/>
                      <a:headEnd type="none" w="med" len="med"/>
                      <a:tailEnd type="none" w="med" len="med"/>
                    </a:lnL>
                    <a:lnR w="9525" cap="flat" cmpd="sng" algn="ctr">
                      <a:solidFill>
                        <a:srgbClr val="CFCFCF"/>
                      </a:solidFill>
                      <a:prstDash val="solid"/>
                      <a:round/>
                      <a:headEnd type="none" w="med" len="med"/>
                      <a:tailEnd type="none" w="med" len="med"/>
                    </a:lnR>
                    <a:lnT w="9525" cap="flat" cmpd="sng" algn="ctr">
                      <a:solidFill>
                        <a:srgbClr val="CFCFCF"/>
                      </a:solidFill>
                      <a:prstDash val="solid"/>
                      <a:round/>
                      <a:headEnd type="none" w="med" len="med"/>
                      <a:tailEnd type="none" w="med" len="med"/>
                    </a:lnT>
                    <a:lnB w="9525" cap="flat" cmpd="sng" algn="ctr">
                      <a:solidFill>
                        <a:srgbClr val="CFCFCF"/>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572672">
                <a:tc gridSpan="5">
                  <a:txBody>
                    <a:bodyPr/>
                    <a:lstStyle/>
                    <a:p>
                      <a:pPr fontAlgn="base"/>
                      <a:r>
                        <a:rPr lang="ru-RU" sz="1200" dirty="0">
                          <a:solidFill>
                            <a:srgbClr val="000000"/>
                          </a:solidFill>
                          <a:effectLst/>
                          <a:latin typeface="Times New Roman" panose="02020603050405020304" pitchFamily="18" charset="0"/>
                          <a:cs typeface="Times New Roman" panose="02020603050405020304" pitchFamily="18" charset="0"/>
                        </a:rPr>
                        <a:t>5. </a:t>
                      </a:r>
                      <a:r>
                        <a:rPr lang="ru-RU" sz="1200" dirty="0" err="1">
                          <a:solidFill>
                            <a:srgbClr val="000000"/>
                          </a:solidFill>
                          <a:effectLst/>
                          <a:latin typeface="Times New Roman" panose="02020603050405020304" pitchFamily="18" charset="0"/>
                          <a:cs typeface="Times New Roman" panose="02020603050405020304" pitchFamily="18" charset="0"/>
                        </a:rPr>
                        <a:t>Бағыты</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b="1" dirty="0" err="1">
                          <a:solidFill>
                            <a:srgbClr val="C00000"/>
                          </a:solidFill>
                          <a:effectLst/>
                          <a:latin typeface="Times New Roman" panose="02020603050405020304" pitchFamily="18" charset="0"/>
                          <a:cs typeface="Times New Roman" panose="02020603050405020304" pitchFamily="18" charset="0"/>
                        </a:rPr>
                        <a:t>Еңбек</a:t>
                      </a:r>
                      <a:r>
                        <a:rPr lang="ru-RU" sz="1200" b="1" dirty="0">
                          <a:solidFill>
                            <a:srgbClr val="C00000"/>
                          </a:solidFill>
                          <a:effectLst/>
                          <a:latin typeface="Times New Roman" panose="02020603050405020304" pitchFamily="18" charset="0"/>
                          <a:cs typeface="Times New Roman" panose="02020603050405020304" pitchFamily="18" charset="0"/>
                        </a:rPr>
                        <a:t>, </a:t>
                      </a:r>
                      <a:r>
                        <a:rPr lang="ru-RU" sz="1200" b="1" dirty="0" err="1">
                          <a:solidFill>
                            <a:srgbClr val="C00000"/>
                          </a:solidFill>
                          <a:effectLst/>
                          <a:latin typeface="Times New Roman" panose="02020603050405020304" pitchFamily="18" charset="0"/>
                          <a:cs typeface="Times New Roman" panose="02020603050405020304" pitchFamily="18" charset="0"/>
                        </a:rPr>
                        <a:t>экономикалық</a:t>
                      </a:r>
                      <a:r>
                        <a:rPr lang="ru-RU" sz="1200" b="1" dirty="0">
                          <a:solidFill>
                            <a:srgbClr val="C00000"/>
                          </a:solidFill>
                          <a:effectLst/>
                          <a:latin typeface="Times New Roman" panose="02020603050405020304" pitchFamily="18" charset="0"/>
                          <a:cs typeface="Times New Roman" panose="02020603050405020304" pitchFamily="18" charset="0"/>
                        </a:rPr>
                        <a:t> </a:t>
                      </a:r>
                      <a:r>
                        <a:rPr lang="ru-RU" sz="1200" b="1" dirty="0" err="1">
                          <a:solidFill>
                            <a:srgbClr val="C00000"/>
                          </a:solidFill>
                          <a:effectLst/>
                          <a:latin typeface="Times New Roman" panose="02020603050405020304" pitchFamily="18" charset="0"/>
                          <a:cs typeface="Times New Roman" panose="02020603050405020304" pitchFamily="18" charset="0"/>
                        </a:rPr>
                        <a:t>және</a:t>
                      </a:r>
                      <a:r>
                        <a:rPr lang="ru-RU" sz="1200" b="1" dirty="0">
                          <a:solidFill>
                            <a:srgbClr val="C00000"/>
                          </a:solidFill>
                          <a:effectLst/>
                          <a:latin typeface="Times New Roman" panose="02020603050405020304" pitchFamily="18" charset="0"/>
                          <a:cs typeface="Times New Roman" panose="02020603050405020304" pitchFamily="18" charset="0"/>
                        </a:rPr>
                        <a:t> </a:t>
                      </a:r>
                      <a:r>
                        <a:rPr lang="ru-RU" sz="1200" b="1" dirty="0" err="1">
                          <a:solidFill>
                            <a:srgbClr val="C00000"/>
                          </a:solidFill>
                          <a:effectLst/>
                          <a:latin typeface="Times New Roman" panose="02020603050405020304" pitchFamily="18" charset="0"/>
                          <a:cs typeface="Times New Roman" panose="02020603050405020304" pitchFamily="18" charset="0"/>
                        </a:rPr>
                        <a:t>экологиялықтәрбие</a:t>
                      </a:r>
                      <a:r>
                        <a:rPr lang="ru-RU" sz="1200" b="1" dirty="0">
                          <a:solidFill>
                            <a:srgbClr val="C00000"/>
                          </a:solidFill>
                          <a:effectLst/>
                          <a:latin typeface="Times New Roman" panose="02020603050405020304" pitchFamily="18" charset="0"/>
                          <a:cs typeface="Times New Roman" panose="02020603050405020304" pitchFamily="18" charset="0"/>
                        </a:rPr>
                        <a:t/>
                      </a:r>
                      <a:br>
                        <a:rPr lang="ru-RU" sz="1200" b="1" dirty="0">
                          <a:solidFill>
                            <a:srgbClr val="C00000"/>
                          </a:solidFill>
                          <a:effectLst/>
                          <a:latin typeface="Times New Roman" panose="02020603050405020304" pitchFamily="18" charset="0"/>
                          <a:cs typeface="Times New Roman" panose="02020603050405020304" pitchFamily="18" charset="0"/>
                        </a:rPr>
                      </a:br>
                      <a:r>
                        <a:rPr lang="ru-RU" sz="1200" dirty="0" err="1">
                          <a:solidFill>
                            <a:srgbClr val="000000"/>
                          </a:solidFill>
                          <a:effectLst/>
                          <a:latin typeface="Times New Roman" panose="02020603050405020304" pitchFamily="18" charset="0"/>
                          <a:cs typeface="Times New Roman" panose="02020603050405020304" pitchFamily="18" charset="0"/>
                        </a:rPr>
                        <a:t>Мақсаты</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кәсіби</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өзін-өзі</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анықтауға</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саналы</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қатынасты</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қалыптастыру</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жеке</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тұлғаның</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экономикалық</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ойлауы</a:t>
                      </a:r>
                      <a:r>
                        <a:rPr lang="ru-RU" sz="1200" dirty="0">
                          <a:solidFill>
                            <a:srgbClr val="000000"/>
                          </a:solidFill>
                          <a:effectLst/>
                          <a:latin typeface="Times New Roman" panose="02020603050405020304" pitchFamily="18" charset="0"/>
                          <a:cs typeface="Times New Roman" panose="02020603050405020304" pitchFamily="18" charset="0"/>
                        </a:rPr>
                        <a:t> мен </a:t>
                      </a:r>
                      <a:r>
                        <a:rPr lang="ru-RU" sz="1200" dirty="0" err="1">
                          <a:solidFill>
                            <a:srgbClr val="000000"/>
                          </a:solidFill>
                          <a:effectLst/>
                          <a:latin typeface="Times New Roman" panose="02020603050405020304" pitchFamily="18" charset="0"/>
                          <a:cs typeface="Times New Roman" panose="02020603050405020304" pitchFamily="18" charset="0"/>
                        </a:rPr>
                        <a:t>экологиялық</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мәдениетін</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дамыту</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қайталанбас</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құндылық</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ретінде</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табиғатты</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сүю</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кіші</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Отан</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ретінде</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туған</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табиғатқа</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деген</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сүйіспеншілік</a:t>
                      </a:r>
                      <a:r>
                        <a:rPr lang="ru-RU" sz="1200" dirty="0">
                          <a:solidFill>
                            <a:srgbClr val="000000"/>
                          </a:solidFill>
                          <a:effectLst/>
                          <a:latin typeface="Times New Roman" panose="02020603050405020304" pitchFamily="18" charset="0"/>
                          <a:cs typeface="Times New Roman" panose="02020603050405020304" pitchFamily="18" charset="0"/>
                        </a:rPr>
                        <a:t>.</a:t>
                      </a:r>
                    </a:p>
                  </a:txBody>
                  <a:tcPr marL="8931" marR="8931" marT="5359" marB="5359">
                    <a:lnL w="9525" cap="flat" cmpd="sng" algn="ctr">
                      <a:solidFill>
                        <a:srgbClr val="CFCFCF"/>
                      </a:solidFill>
                      <a:prstDash val="solid"/>
                      <a:round/>
                      <a:headEnd type="none" w="med" len="med"/>
                      <a:tailEnd type="none" w="med" len="med"/>
                    </a:lnL>
                    <a:lnR w="9525" cap="flat" cmpd="sng" algn="ctr">
                      <a:solidFill>
                        <a:srgbClr val="CFCFCF"/>
                      </a:solidFill>
                      <a:prstDash val="solid"/>
                      <a:round/>
                      <a:headEnd type="none" w="med" len="med"/>
                      <a:tailEnd type="none" w="med" len="med"/>
                    </a:lnR>
                    <a:lnT w="9525" cap="flat" cmpd="sng" algn="ctr">
                      <a:solidFill>
                        <a:srgbClr val="CFCFCF"/>
                      </a:solidFill>
                      <a:prstDash val="solid"/>
                      <a:round/>
                      <a:headEnd type="none" w="med" len="med"/>
                      <a:tailEnd type="none" w="med" len="med"/>
                    </a:lnT>
                    <a:lnB w="9525" cap="flat" cmpd="sng" algn="ctr">
                      <a:solidFill>
                        <a:srgbClr val="CFCFCF"/>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572672">
                <a:tc gridSpan="5">
                  <a:txBody>
                    <a:bodyPr/>
                    <a:lstStyle/>
                    <a:p>
                      <a:pPr fontAlgn="base"/>
                      <a:r>
                        <a:rPr lang="ru-RU" sz="1200" dirty="0">
                          <a:solidFill>
                            <a:srgbClr val="000000"/>
                          </a:solidFill>
                          <a:effectLst/>
                          <a:latin typeface="Times New Roman" panose="02020603050405020304" pitchFamily="18" charset="0"/>
                          <a:cs typeface="Times New Roman" panose="02020603050405020304" pitchFamily="18" charset="0"/>
                        </a:rPr>
                        <a:t>6. </a:t>
                      </a:r>
                      <a:r>
                        <a:rPr lang="ru-RU" sz="1200" dirty="0" err="1">
                          <a:solidFill>
                            <a:srgbClr val="000000"/>
                          </a:solidFill>
                          <a:effectLst/>
                          <a:latin typeface="Times New Roman" panose="02020603050405020304" pitchFamily="18" charset="0"/>
                          <a:cs typeface="Times New Roman" panose="02020603050405020304" pitchFamily="18" charset="0"/>
                        </a:rPr>
                        <a:t>Бағыты</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b="1" dirty="0" err="1">
                          <a:solidFill>
                            <a:srgbClr val="C00000"/>
                          </a:solidFill>
                          <a:effectLst/>
                          <a:latin typeface="Times New Roman" panose="02020603050405020304" pitchFamily="18" charset="0"/>
                          <a:cs typeface="Times New Roman" panose="02020603050405020304" pitchFamily="18" charset="0"/>
                        </a:rPr>
                        <a:t>Интеллектуалды</a:t>
                      </a:r>
                      <a:r>
                        <a:rPr lang="ru-RU" sz="1200" b="1" dirty="0">
                          <a:solidFill>
                            <a:srgbClr val="C00000"/>
                          </a:solidFill>
                          <a:effectLst/>
                          <a:latin typeface="Times New Roman" panose="02020603050405020304" pitchFamily="18" charset="0"/>
                          <a:cs typeface="Times New Roman" panose="02020603050405020304" pitchFamily="18" charset="0"/>
                        </a:rPr>
                        <a:t> </a:t>
                      </a:r>
                      <a:r>
                        <a:rPr lang="ru-RU" sz="1200" b="1" dirty="0" err="1">
                          <a:solidFill>
                            <a:srgbClr val="C00000"/>
                          </a:solidFill>
                          <a:effectLst/>
                          <a:latin typeface="Times New Roman" panose="02020603050405020304" pitchFamily="18" charset="0"/>
                          <a:cs typeface="Times New Roman" panose="02020603050405020304" pitchFamily="18" charset="0"/>
                        </a:rPr>
                        <a:t>тәрбие</a:t>
                      </a:r>
                      <a:r>
                        <a:rPr lang="ru-RU" sz="1200" b="1" dirty="0">
                          <a:solidFill>
                            <a:srgbClr val="C00000"/>
                          </a:solidFill>
                          <a:effectLst/>
                          <a:latin typeface="Times New Roman" panose="02020603050405020304" pitchFamily="18" charset="0"/>
                          <a:cs typeface="Times New Roman" panose="02020603050405020304" pitchFamily="18" charset="0"/>
                        </a:rPr>
                        <a:t>, </a:t>
                      </a:r>
                      <a:r>
                        <a:rPr lang="ru-RU" sz="1200" b="1" dirty="0" err="1">
                          <a:solidFill>
                            <a:srgbClr val="C00000"/>
                          </a:solidFill>
                          <a:effectLst/>
                          <a:latin typeface="Times New Roman" panose="02020603050405020304" pitchFamily="18" charset="0"/>
                          <a:cs typeface="Times New Roman" panose="02020603050405020304" pitchFamily="18" charset="0"/>
                        </a:rPr>
                        <a:t>ақпараттық</a:t>
                      </a:r>
                      <a:r>
                        <a:rPr lang="ru-RU" sz="1200" b="1" dirty="0">
                          <a:solidFill>
                            <a:srgbClr val="C00000"/>
                          </a:solidFill>
                          <a:effectLst/>
                          <a:latin typeface="Times New Roman" panose="02020603050405020304" pitchFamily="18" charset="0"/>
                          <a:cs typeface="Times New Roman" panose="02020603050405020304" pitchFamily="18" charset="0"/>
                        </a:rPr>
                        <a:t> </a:t>
                      </a:r>
                      <a:r>
                        <a:rPr lang="ru-RU" sz="1200" b="1" dirty="0" err="1">
                          <a:solidFill>
                            <a:srgbClr val="C00000"/>
                          </a:solidFill>
                          <a:effectLst/>
                          <a:latin typeface="Times New Roman" panose="02020603050405020304" pitchFamily="18" charset="0"/>
                          <a:cs typeface="Times New Roman" panose="02020603050405020304" pitchFamily="18" charset="0"/>
                        </a:rPr>
                        <a:t>мәдениетті</a:t>
                      </a:r>
                      <a:r>
                        <a:rPr lang="ru-RU" sz="1200" b="1" dirty="0">
                          <a:solidFill>
                            <a:srgbClr val="C00000"/>
                          </a:solidFill>
                          <a:effectLst/>
                          <a:latin typeface="Times New Roman" panose="02020603050405020304" pitchFamily="18" charset="0"/>
                          <a:cs typeface="Times New Roman" panose="02020603050405020304" pitchFamily="18" charset="0"/>
                        </a:rPr>
                        <a:t> </a:t>
                      </a:r>
                      <a:r>
                        <a:rPr lang="ru-RU" sz="1200" b="1" dirty="0" err="1">
                          <a:solidFill>
                            <a:srgbClr val="C00000"/>
                          </a:solidFill>
                          <a:effectLst/>
                          <a:latin typeface="Times New Roman" panose="02020603050405020304" pitchFamily="18" charset="0"/>
                          <a:cs typeface="Times New Roman" panose="02020603050405020304" pitchFamily="18" charset="0"/>
                        </a:rPr>
                        <a:t>тәрбиелеу</a:t>
                      </a:r>
                      <a:r>
                        <a:rPr lang="ru-RU" sz="1200" dirty="0">
                          <a:solidFill>
                            <a:srgbClr val="000000"/>
                          </a:solidFill>
                          <a:effectLst/>
                          <a:latin typeface="Times New Roman" panose="02020603050405020304" pitchFamily="18" charset="0"/>
                          <a:cs typeface="Times New Roman" panose="02020603050405020304" pitchFamily="18" charset="0"/>
                        </a:rPr>
                        <a:t/>
                      </a:r>
                      <a:br>
                        <a:rPr lang="ru-RU" sz="1200" dirty="0">
                          <a:solidFill>
                            <a:srgbClr val="000000"/>
                          </a:solidFill>
                          <a:effectLst/>
                          <a:latin typeface="Times New Roman" panose="02020603050405020304" pitchFamily="18" charset="0"/>
                          <a:cs typeface="Times New Roman" panose="02020603050405020304" pitchFamily="18" charset="0"/>
                        </a:rPr>
                      </a:br>
                      <a:r>
                        <a:rPr lang="ru-RU" sz="1200" dirty="0" err="1">
                          <a:solidFill>
                            <a:srgbClr val="000000"/>
                          </a:solidFill>
                          <a:effectLst/>
                          <a:latin typeface="Times New Roman" panose="02020603050405020304" pitchFamily="18" charset="0"/>
                          <a:cs typeface="Times New Roman" panose="02020603050405020304" pitchFamily="18" charset="0"/>
                        </a:rPr>
                        <a:t>Мақсаты</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әр</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адамның</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интеллектуалдық</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мүмкіндіктерін</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көшбасшылық</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қасиеттері</a:t>
                      </a:r>
                      <a:r>
                        <a:rPr lang="ru-RU" sz="1200" dirty="0">
                          <a:solidFill>
                            <a:srgbClr val="000000"/>
                          </a:solidFill>
                          <a:effectLst/>
                          <a:latin typeface="Times New Roman" panose="02020603050405020304" pitchFamily="18" charset="0"/>
                          <a:cs typeface="Times New Roman" panose="02020603050405020304" pitchFamily="18" charset="0"/>
                        </a:rPr>
                        <a:t> мен </a:t>
                      </a:r>
                      <a:r>
                        <a:rPr lang="ru-RU" sz="1200" dirty="0" err="1">
                          <a:solidFill>
                            <a:srgbClr val="000000"/>
                          </a:solidFill>
                          <a:effectLst/>
                          <a:latin typeface="Times New Roman" panose="02020603050405020304" pitchFamily="18" charset="0"/>
                          <a:cs typeface="Times New Roman" panose="02020603050405020304" pitchFamily="18" charset="0"/>
                        </a:rPr>
                        <a:t>дарындылығын</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сондай-ақ</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ақпараттық</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мәдениетті</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соның</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ішінде</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балалардың</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кибер</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мәдениеті</a:t>
                      </a:r>
                      <a:r>
                        <a:rPr lang="ru-RU" sz="1200" dirty="0">
                          <a:solidFill>
                            <a:srgbClr val="000000"/>
                          </a:solidFill>
                          <a:effectLst/>
                          <a:latin typeface="Times New Roman" panose="02020603050405020304" pitchFamily="18" charset="0"/>
                          <a:cs typeface="Times New Roman" panose="02020603050405020304" pitchFamily="18" charset="0"/>
                        </a:rPr>
                        <a:t> мен </a:t>
                      </a:r>
                      <a:r>
                        <a:rPr lang="ru-RU" sz="1200" dirty="0" err="1">
                          <a:solidFill>
                            <a:srgbClr val="000000"/>
                          </a:solidFill>
                          <a:effectLst/>
                          <a:latin typeface="Times New Roman" panose="02020603050405020304" pitchFamily="18" charset="0"/>
                          <a:cs typeface="Times New Roman" panose="02020603050405020304" pitchFamily="18" charset="0"/>
                        </a:rPr>
                        <a:t>кибер</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гигиенасын</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дамытуды</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қамтамасыз</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ететін</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мотивациялық</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кеңістікті</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қалыптастыру</a:t>
                      </a:r>
                      <a:r>
                        <a:rPr lang="ru-RU" sz="1200" dirty="0">
                          <a:solidFill>
                            <a:srgbClr val="000000"/>
                          </a:solidFill>
                          <a:effectLst/>
                          <a:latin typeface="Times New Roman" panose="02020603050405020304" pitchFamily="18" charset="0"/>
                          <a:cs typeface="Times New Roman" panose="02020603050405020304" pitchFamily="18" charset="0"/>
                        </a:rPr>
                        <a:t>.</a:t>
                      </a:r>
                    </a:p>
                  </a:txBody>
                  <a:tcPr marL="8931" marR="8931" marT="5359" marB="5359">
                    <a:lnL w="9525" cap="flat" cmpd="sng" algn="ctr">
                      <a:solidFill>
                        <a:srgbClr val="CFCFCF"/>
                      </a:solidFill>
                      <a:prstDash val="solid"/>
                      <a:round/>
                      <a:headEnd type="none" w="med" len="med"/>
                      <a:tailEnd type="none" w="med" len="med"/>
                    </a:lnL>
                    <a:lnR w="9525" cap="flat" cmpd="sng" algn="ctr">
                      <a:solidFill>
                        <a:srgbClr val="CFCFCF"/>
                      </a:solidFill>
                      <a:prstDash val="solid"/>
                      <a:round/>
                      <a:headEnd type="none" w="med" len="med"/>
                      <a:tailEnd type="none" w="med" len="med"/>
                    </a:lnR>
                    <a:lnT w="9525" cap="flat" cmpd="sng" algn="ctr">
                      <a:solidFill>
                        <a:srgbClr val="CFCFCF"/>
                      </a:solidFill>
                      <a:prstDash val="solid"/>
                      <a:round/>
                      <a:headEnd type="none" w="med" len="med"/>
                      <a:tailEnd type="none" w="med" len="med"/>
                    </a:lnT>
                    <a:lnB w="9525" cap="flat" cmpd="sng" algn="ctr">
                      <a:solidFill>
                        <a:srgbClr val="CFCFCF"/>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947137">
                <a:tc gridSpan="5">
                  <a:txBody>
                    <a:bodyPr/>
                    <a:lstStyle/>
                    <a:p>
                      <a:pPr fontAlgn="base"/>
                      <a:r>
                        <a:rPr lang="ru-RU" sz="1200" dirty="0">
                          <a:solidFill>
                            <a:srgbClr val="000000"/>
                          </a:solidFill>
                          <a:effectLst/>
                          <a:latin typeface="Times New Roman" panose="02020603050405020304" pitchFamily="18" charset="0"/>
                          <a:cs typeface="Times New Roman" panose="02020603050405020304" pitchFamily="18" charset="0"/>
                        </a:rPr>
                        <a:t>7. </a:t>
                      </a:r>
                      <a:r>
                        <a:rPr lang="ru-RU" sz="1200" dirty="0" err="1">
                          <a:solidFill>
                            <a:srgbClr val="000000"/>
                          </a:solidFill>
                          <a:effectLst/>
                          <a:latin typeface="Times New Roman" panose="02020603050405020304" pitchFamily="18" charset="0"/>
                          <a:cs typeface="Times New Roman" panose="02020603050405020304" pitchFamily="18" charset="0"/>
                        </a:rPr>
                        <a:t>Бағыты</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b="1" dirty="0" err="1">
                          <a:solidFill>
                            <a:srgbClr val="C00000"/>
                          </a:solidFill>
                          <a:effectLst/>
                          <a:latin typeface="Times New Roman" panose="02020603050405020304" pitchFamily="18" charset="0"/>
                          <a:cs typeface="Times New Roman" panose="02020603050405020304" pitchFamily="18" charset="0"/>
                        </a:rPr>
                        <a:t>көпмәдениетті</a:t>
                      </a:r>
                      <a:r>
                        <a:rPr lang="ru-RU" sz="1200" b="1" dirty="0">
                          <a:solidFill>
                            <a:srgbClr val="C00000"/>
                          </a:solidFill>
                          <a:effectLst/>
                          <a:latin typeface="Times New Roman" panose="02020603050405020304" pitchFamily="18" charset="0"/>
                          <a:cs typeface="Times New Roman" panose="02020603050405020304" pitchFamily="18" charset="0"/>
                        </a:rPr>
                        <a:t> </a:t>
                      </a:r>
                      <a:r>
                        <a:rPr lang="ru-RU" sz="1200" b="1" dirty="0" err="1">
                          <a:solidFill>
                            <a:srgbClr val="C00000"/>
                          </a:solidFill>
                          <a:effectLst/>
                          <a:latin typeface="Times New Roman" panose="02020603050405020304" pitchFamily="18" charset="0"/>
                          <a:cs typeface="Times New Roman" panose="02020603050405020304" pitchFamily="18" charset="0"/>
                        </a:rPr>
                        <a:t>және</a:t>
                      </a:r>
                      <a:r>
                        <a:rPr lang="ru-RU" sz="1200" b="1" dirty="0">
                          <a:solidFill>
                            <a:srgbClr val="C00000"/>
                          </a:solidFill>
                          <a:effectLst/>
                          <a:latin typeface="Times New Roman" panose="02020603050405020304" pitchFamily="18" charset="0"/>
                          <a:cs typeface="Times New Roman" panose="02020603050405020304" pitchFamily="18" charset="0"/>
                        </a:rPr>
                        <a:t> </a:t>
                      </a:r>
                      <a:r>
                        <a:rPr lang="ru-RU" sz="1200" b="1" dirty="0" err="1">
                          <a:solidFill>
                            <a:srgbClr val="C00000"/>
                          </a:solidFill>
                          <a:effectLst/>
                          <a:latin typeface="Times New Roman" panose="02020603050405020304" pitchFamily="18" charset="0"/>
                          <a:cs typeface="Times New Roman" panose="02020603050405020304" pitchFamily="18" charset="0"/>
                        </a:rPr>
                        <a:t>көркем-эстетикалық</a:t>
                      </a:r>
                      <a:r>
                        <a:rPr lang="ru-RU" sz="1200" b="1" dirty="0">
                          <a:solidFill>
                            <a:srgbClr val="C00000"/>
                          </a:solidFill>
                          <a:effectLst/>
                          <a:latin typeface="Times New Roman" panose="02020603050405020304" pitchFamily="18" charset="0"/>
                          <a:cs typeface="Times New Roman" panose="02020603050405020304" pitchFamily="18" charset="0"/>
                        </a:rPr>
                        <a:t> </a:t>
                      </a:r>
                      <a:r>
                        <a:rPr lang="ru-RU" sz="1200" b="1" dirty="0" err="1">
                          <a:solidFill>
                            <a:srgbClr val="C00000"/>
                          </a:solidFill>
                          <a:effectLst/>
                          <a:latin typeface="Times New Roman" panose="02020603050405020304" pitchFamily="18" charset="0"/>
                          <a:cs typeface="Times New Roman" panose="02020603050405020304" pitchFamily="18" charset="0"/>
                        </a:rPr>
                        <a:t>тәрбие</a:t>
                      </a:r>
                      <a:r>
                        <a:rPr lang="ru-RU" sz="1200" b="1" dirty="0">
                          <a:solidFill>
                            <a:srgbClr val="C00000"/>
                          </a:solidFill>
                          <a:effectLst/>
                          <a:latin typeface="Times New Roman" panose="02020603050405020304" pitchFamily="18" charset="0"/>
                          <a:cs typeface="Times New Roman" panose="02020603050405020304" pitchFamily="18" charset="0"/>
                        </a:rPr>
                        <a:t/>
                      </a:r>
                      <a:br>
                        <a:rPr lang="ru-RU" sz="1200" b="1" dirty="0">
                          <a:solidFill>
                            <a:srgbClr val="C00000"/>
                          </a:solidFill>
                          <a:effectLst/>
                          <a:latin typeface="Times New Roman" panose="02020603050405020304" pitchFamily="18" charset="0"/>
                          <a:cs typeface="Times New Roman" panose="02020603050405020304" pitchFamily="18" charset="0"/>
                        </a:rPr>
                      </a:br>
                      <a:r>
                        <a:rPr lang="ru-RU" sz="1200" dirty="0" err="1">
                          <a:solidFill>
                            <a:srgbClr val="000000"/>
                          </a:solidFill>
                          <a:effectLst/>
                          <a:latin typeface="Times New Roman" panose="02020603050405020304" pitchFamily="18" charset="0"/>
                          <a:cs typeface="Times New Roman" panose="02020603050405020304" pitchFamily="18" charset="0"/>
                        </a:rPr>
                        <a:t>Мақсаты</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Жалпы</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мәдени</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мінез-құлық</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дағдыларын</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қалыптастыру</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жеке</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тұлғаның</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өнер</a:t>
                      </a:r>
                      <a:r>
                        <a:rPr lang="ru-RU" sz="1200" dirty="0">
                          <a:solidFill>
                            <a:srgbClr val="000000"/>
                          </a:solidFill>
                          <a:effectLst/>
                          <a:latin typeface="Times New Roman" panose="02020603050405020304" pitchFamily="18" charset="0"/>
                          <a:cs typeface="Times New Roman" panose="02020603050405020304" pitchFamily="18" charset="0"/>
                        </a:rPr>
                        <a:t> мен </a:t>
                      </a:r>
                      <a:r>
                        <a:rPr lang="ru-RU" sz="1200" dirty="0" err="1">
                          <a:solidFill>
                            <a:srgbClr val="000000"/>
                          </a:solidFill>
                          <a:effectLst/>
                          <a:latin typeface="Times New Roman" panose="02020603050405020304" pitchFamily="18" charset="0"/>
                          <a:cs typeface="Times New Roman" panose="02020603050405020304" pitchFamily="18" charset="0"/>
                        </a:rPr>
                        <a:t>шынайылыққа</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эстетикалық</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объектілерді</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қабылдауға</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меңгеруге</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бағалауға</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дайындығын</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дамыту</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оның</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ішінде</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Ұшқыр</a:t>
                      </a:r>
                      <a:r>
                        <a:rPr lang="ru-RU" sz="1200" dirty="0">
                          <a:solidFill>
                            <a:srgbClr val="000000"/>
                          </a:solidFill>
                          <a:effectLst/>
                          <a:latin typeface="Times New Roman" panose="02020603050405020304" pitchFamily="18" charset="0"/>
                          <a:cs typeface="Times New Roman" panose="02020603050405020304" pitchFamily="18" charset="0"/>
                        </a:rPr>
                        <a:t> ой </a:t>
                      </a:r>
                      <a:r>
                        <a:rPr lang="ru-RU" sz="1200" dirty="0" err="1">
                          <a:solidFill>
                            <a:srgbClr val="000000"/>
                          </a:solidFill>
                          <a:effectLst/>
                          <a:latin typeface="Times New Roman" panose="02020603050405020304" pitchFamily="18" charset="0"/>
                          <a:cs typeface="Times New Roman" panose="02020603050405020304" pitchFamily="18" charset="0"/>
                        </a:rPr>
                        <a:t>алаңы</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мектеп</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оқушыларының</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дебаттық</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қозғалысы</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жалпыұлттық</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мәдени-білім</a:t>
                      </a:r>
                      <a:r>
                        <a:rPr lang="ru-RU" sz="1200" dirty="0">
                          <a:solidFill>
                            <a:srgbClr val="000000"/>
                          </a:solidFill>
                          <a:effectLst/>
                          <a:latin typeface="Times New Roman" panose="02020603050405020304" pitchFamily="18" charset="0"/>
                          <a:cs typeface="Times New Roman" panose="02020603050405020304" pitchFamily="18" charset="0"/>
                        </a:rPr>
                        <a:t> беру </a:t>
                      </a:r>
                      <a:r>
                        <a:rPr lang="ru-RU" sz="1200" dirty="0" err="1">
                          <a:solidFill>
                            <a:srgbClr val="000000"/>
                          </a:solidFill>
                          <a:effectLst/>
                          <a:latin typeface="Times New Roman" panose="02020603050405020304" pitchFamily="18" charset="0"/>
                          <a:cs typeface="Times New Roman" panose="02020603050405020304" pitchFamily="18" charset="0"/>
                        </a:rPr>
                        <a:t>жобасын</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іске</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асыру</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арқылы</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білім</a:t>
                      </a:r>
                      <a:r>
                        <a:rPr lang="ru-RU" sz="1200" dirty="0">
                          <a:solidFill>
                            <a:srgbClr val="000000"/>
                          </a:solidFill>
                          <a:effectLst/>
                          <a:latin typeface="Times New Roman" panose="02020603050405020304" pitchFamily="18" charset="0"/>
                          <a:cs typeface="Times New Roman" panose="02020603050405020304" pitchFamily="18" charset="0"/>
                        </a:rPr>
                        <a:t> беру </a:t>
                      </a:r>
                      <a:r>
                        <a:rPr lang="ru-RU" sz="1200" dirty="0" err="1">
                          <a:solidFill>
                            <a:srgbClr val="000000"/>
                          </a:solidFill>
                          <a:effectLst/>
                          <a:latin typeface="Times New Roman" panose="02020603050405020304" pitchFamily="18" charset="0"/>
                          <a:cs typeface="Times New Roman" panose="02020603050405020304" pitchFamily="18" charset="0"/>
                        </a:rPr>
                        <a:t>ұйымдарында</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полимәдени</a:t>
                      </a:r>
                      <a:r>
                        <a:rPr lang="ru-RU" sz="1200" dirty="0">
                          <a:solidFill>
                            <a:srgbClr val="000000"/>
                          </a:solidFill>
                          <a:effectLst/>
                          <a:latin typeface="Times New Roman" panose="02020603050405020304" pitchFamily="18" charset="0"/>
                          <a:cs typeface="Times New Roman" panose="02020603050405020304" pitchFamily="18" charset="0"/>
                        </a:rPr>
                        <a:t> орта </a:t>
                      </a:r>
                      <a:r>
                        <a:rPr lang="ru-RU" sz="1200" dirty="0" err="1">
                          <a:solidFill>
                            <a:srgbClr val="000000"/>
                          </a:solidFill>
                          <a:effectLst/>
                          <a:latin typeface="Times New Roman" panose="02020603050405020304" pitchFamily="18" charset="0"/>
                          <a:cs typeface="Times New Roman" panose="02020603050405020304" pitchFamily="18" charset="0"/>
                        </a:rPr>
                        <a:t>құру</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эстетикалық</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талғам</a:t>
                      </a:r>
                      <a:r>
                        <a:rPr lang="ru-RU" sz="1200" dirty="0">
                          <a:solidFill>
                            <a:srgbClr val="000000"/>
                          </a:solidFill>
                          <a:effectLst/>
                          <a:latin typeface="Times New Roman" panose="02020603050405020304" pitchFamily="18" charset="0"/>
                          <a:cs typeface="Times New Roman" panose="02020603050405020304" pitchFamily="18" charset="0"/>
                        </a:rPr>
                        <a:t> мен </a:t>
                      </a:r>
                      <a:r>
                        <a:rPr lang="ru-RU" sz="1200" dirty="0" err="1">
                          <a:solidFill>
                            <a:srgbClr val="000000"/>
                          </a:solidFill>
                          <a:effectLst/>
                          <a:latin typeface="Times New Roman" panose="02020603050405020304" pitchFamily="18" charset="0"/>
                          <a:cs typeface="Times New Roman" panose="02020603050405020304" pitchFamily="18" charset="0"/>
                        </a:rPr>
                        <a:t>сезімнің</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эстетикалық</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санасын</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халықтардың</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ұлттық</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мәдениеттері</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құндылықтарына</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көркемдік-эстетикалық</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сезімталдықты</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қалыптастыру</a:t>
                      </a:r>
                      <a:r>
                        <a:rPr lang="ru-RU" sz="1200" dirty="0">
                          <a:solidFill>
                            <a:srgbClr val="000000"/>
                          </a:solidFill>
                          <a:effectLst/>
                          <a:latin typeface="Times New Roman" panose="02020603050405020304" pitchFamily="18" charset="0"/>
                          <a:cs typeface="Times New Roman" panose="02020603050405020304" pitchFamily="18" charset="0"/>
                        </a:rPr>
                        <a:t>.</a:t>
                      </a:r>
                    </a:p>
                  </a:txBody>
                  <a:tcPr marL="8931" marR="8931" marT="5359" marB="5359">
                    <a:lnL w="9525" cap="flat" cmpd="sng" algn="ctr">
                      <a:solidFill>
                        <a:srgbClr val="CFCFCF"/>
                      </a:solidFill>
                      <a:prstDash val="solid"/>
                      <a:round/>
                      <a:headEnd type="none" w="med" len="med"/>
                      <a:tailEnd type="none" w="med" len="med"/>
                    </a:lnL>
                    <a:lnR w="9525" cap="flat" cmpd="sng" algn="ctr">
                      <a:solidFill>
                        <a:srgbClr val="CFCFCF"/>
                      </a:solidFill>
                      <a:prstDash val="solid"/>
                      <a:round/>
                      <a:headEnd type="none" w="med" len="med"/>
                      <a:tailEnd type="none" w="med" len="med"/>
                    </a:lnR>
                    <a:lnT w="9525" cap="flat" cmpd="sng" algn="ctr">
                      <a:solidFill>
                        <a:srgbClr val="CFCFCF"/>
                      </a:solidFill>
                      <a:prstDash val="solid"/>
                      <a:round/>
                      <a:headEnd type="none" w="med" len="med"/>
                      <a:tailEnd type="none" w="med" len="med"/>
                    </a:lnT>
                    <a:lnB w="9525" cap="flat" cmpd="sng" algn="ctr">
                      <a:solidFill>
                        <a:srgbClr val="CFCFCF"/>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85439">
                <a:tc gridSpan="5">
                  <a:txBody>
                    <a:bodyPr/>
                    <a:lstStyle/>
                    <a:p>
                      <a:pPr fontAlgn="base"/>
                      <a:r>
                        <a:rPr lang="ru-RU" sz="1200" dirty="0">
                          <a:solidFill>
                            <a:srgbClr val="000000"/>
                          </a:solidFill>
                          <a:effectLst/>
                          <a:latin typeface="Times New Roman" panose="02020603050405020304" pitchFamily="18" charset="0"/>
                          <a:cs typeface="Times New Roman" panose="02020603050405020304" pitchFamily="18" charset="0"/>
                        </a:rPr>
                        <a:t>8. </a:t>
                      </a:r>
                      <a:r>
                        <a:rPr lang="ru-RU" sz="1200" dirty="0" err="1">
                          <a:solidFill>
                            <a:srgbClr val="000000"/>
                          </a:solidFill>
                          <a:effectLst/>
                          <a:latin typeface="Times New Roman" panose="02020603050405020304" pitchFamily="18" charset="0"/>
                          <a:cs typeface="Times New Roman" panose="02020603050405020304" pitchFamily="18" charset="0"/>
                        </a:rPr>
                        <a:t>Бағыты</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b="1" dirty="0" err="1">
                          <a:solidFill>
                            <a:srgbClr val="C00000"/>
                          </a:solidFill>
                          <a:effectLst/>
                          <a:latin typeface="Times New Roman" panose="02020603050405020304" pitchFamily="18" charset="0"/>
                          <a:cs typeface="Times New Roman" panose="02020603050405020304" pitchFamily="18" charset="0"/>
                        </a:rPr>
                        <a:t>дене</a:t>
                      </a:r>
                      <a:r>
                        <a:rPr lang="ru-RU" sz="1200" b="1" dirty="0">
                          <a:solidFill>
                            <a:srgbClr val="C00000"/>
                          </a:solidFill>
                          <a:effectLst/>
                          <a:latin typeface="Times New Roman" panose="02020603050405020304" pitchFamily="18" charset="0"/>
                          <a:cs typeface="Times New Roman" panose="02020603050405020304" pitchFamily="18" charset="0"/>
                        </a:rPr>
                        <a:t> </a:t>
                      </a:r>
                      <a:r>
                        <a:rPr lang="ru-RU" sz="1200" b="1" dirty="0" err="1">
                          <a:solidFill>
                            <a:srgbClr val="C00000"/>
                          </a:solidFill>
                          <a:effectLst/>
                          <a:latin typeface="Times New Roman" panose="02020603050405020304" pitchFamily="18" charset="0"/>
                          <a:cs typeface="Times New Roman" panose="02020603050405020304" pitchFamily="18" charset="0"/>
                        </a:rPr>
                        <a:t>тәрбиесі</a:t>
                      </a:r>
                      <a:r>
                        <a:rPr lang="ru-RU" sz="1200" b="1" dirty="0">
                          <a:solidFill>
                            <a:srgbClr val="C00000"/>
                          </a:solidFill>
                          <a:effectLst/>
                          <a:latin typeface="Times New Roman" panose="02020603050405020304" pitchFamily="18" charset="0"/>
                          <a:cs typeface="Times New Roman" panose="02020603050405020304" pitchFamily="18" charset="0"/>
                        </a:rPr>
                        <a:t>, </a:t>
                      </a:r>
                      <a:r>
                        <a:rPr lang="ru-RU" sz="1200" b="1" dirty="0" err="1">
                          <a:solidFill>
                            <a:srgbClr val="C00000"/>
                          </a:solidFill>
                          <a:effectLst/>
                          <a:latin typeface="Times New Roman" panose="02020603050405020304" pitchFamily="18" charset="0"/>
                          <a:cs typeface="Times New Roman" panose="02020603050405020304" pitchFamily="18" charset="0"/>
                        </a:rPr>
                        <a:t>салауатты</a:t>
                      </a:r>
                      <a:r>
                        <a:rPr lang="ru-RU" sz="1200" b="1" dirty="0">
                          <a:solidFill>
                            <a:srgbClr val="C00000"/>
                          </a:solidFill>
                          <a:effectLst/>
                          <a:latin typeface="Times New Roman" panose="02020603050405020304" pitchFamily="18" charset="0"/>
                          <a:cs typeface="Times New Roman" panose="02020603050405020304" pitchFamily="18" charset="0"/>
                        </a:rPr>
                        <a:t> </a:t>
                      </a:r>
                      <a:r>
                        <a:rPr lang="ru-RU" sz="1200" b="1" dirty="0" err="1">
                          <a:solidFill>
                            <a:srgbClr val="C00000"/>
                          </a:solidFill>
                          <a:effectLst/>
                          <a:latin typeface="Times New Roman" panose="02020603050405020304" pitchFamily="18" charset="0"/>
                          <a:cs typeface="Times New Roman" panose="02020603050405020304" pitchFamily="18" charset="0"/>
                        </a:rPr>
                        <a:t>өмір</a:t>
                      </a:r>
                      <a:r>
                        <a:rPr lang="ru-RU" sz="1200" b="1" dirty="0">
                          <a:solidFill>
                            <a:srgbClr val="C00000"/>
                          </a:solidFill>
                          <a:effectLst/>
                          <a:latin typeface="Times New Roman" panose="02020603050405020304" pitchFamily="18" charset="0"/>
                          <a:cs typeface="Times New Roman" panose="02020603050405020304" pitchFamily="18" charset="0"/>
                        </a:rPr>
                        <a:t> </a:t>
                      </a:r>
                      <a:r>
                        <a:rPr lang="ru-RU" sz="1200" b="1" dirty="0" err="1">
                          <a:solidFill>
                            <a:srgbClr val="C00000"/>
                          </a:solidFill>
                          <a:effectLst/>
                          <a:latin typeface="Times New Roman" panose="02020603050405020304" pitchFamily="18" charset="0"/>
                          <a:cs typeface="Times New Roman" panose="02020603050405020304" pitchFamily="18" charset="0"/>
                        </a:rPr>
                        <a:t>салты</a:t>
                      </a:r>
                      <a:r>
                        <a:rPr lang="ru-RU" sz="1200" b="1" dirty="0">
                          <a:solidFill>
                            <a:srgbClr val="C00000"/>
                          </a:solidFill>
                          <a:effectLst/>
                          <a:latin typeface="Times New Roman" panose="02020603050405020304" pitchFamily="18" charset="0"/>
                          <a:cs typeface="Times New Roman" panose="02020603050405020304" pitchFamily="18" charset="0"/>
                        </a:rPr>
                        <a:t/>
                      </a:r>
                      <a:br>
                        <a:rPr lang="ru-RU" sz="1200" b="1" dirty="0">
                          <a:solidFill>
                            <a:srgbClr val="C00000"/>
                          </a:solidFill>
                          <a:effectLst/>
                          <a:latin typeface="Times New Roman" panose="02020603050405020304" pitchFamily="18" charset="0"/>
                          <a:cs typeface="Times New Roman" panose="02020603050405020304" pitchFamily="18" charset="0"/>
                        </a:rPr>
                      </a:br>
                      <a:r>
                        <a:rPr lang="ru-RU" sz="1200" dirty="0" err="1">
                          <a:solidFill>
                            <a:srgbClr val="000000"/>
                          </a:solidFill>
                          <a:effectLst/>
                          <a:latin typeface="Times New Roman" panose="02020603050405020304" pitchFamily="18" charset="0"/>
                          <a:cs typeface="Times New Roman" panose="02020603050405020304" pitchFamily="18" charset="0"/>
                        </a:rPr>
                        <a:t>Мақсаты</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салауатты</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өмір</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салтының</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дене</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шынықтыру</a:t>
                      </a:r>
                      <a:r>
                        <a:rPr lang="ru-RU" sz="1200" dirty="0">
                          <a:solidFill>
                            <a:srgbClr val="000000"/>
                          </a:solidFill>
                          <a:effectLst/>
                          <a:latin typeface="Times New Roman" panose="02020603050405020304" pitchFamily="18" charset="0"/>
                          <a:cs typeface="Times New Roman" panose="02020603050405020304" pitchFamily="18" charset="0"/>
                        </a:rPr>
                        <a:t> мен </a:t>
                      </a:r>
                      <a:r>
                        <a:rPr lang="ru-RU" sz="1200" dirty="0" err="1">
                          <a:solidFill>
                            <a:srgbClr val="000000"/>
                          </a:solidFill>
                          <a:effectLst/>
                          <a:latin typeface="Times New Roman" panose="02020603050405020304" pitchFamily="18" charset="0"/>
                          <a:cs typeface="Times New Roman" panose="02020603050405020304" pitchFamily="18" charset="0"/>
                        </a:rPr>
                        <a:t>спорттың</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дене</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шынықтырудың</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құндылығын</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өз</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денсаулығына</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жауапкершілікпен</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қарау</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құндылығын</a:t>
                      </a:r>
                      <a:r>
                        <a:rPr lang="ru-RU" sz="1200" dirty="0">
                          <a:solidFill>
                            <a:srgbClr val="000000"/>
                          </a:solidFill>
                          <a:effectLst/>
                          <a:latin typeface="Times New Roman" panose="02020603050405020304" pitchFamily="18" charset="0"/>
                          <a:cs typeface="Times New Roman" panose="02020603050405020304" pitchFamily="18" charset="0"/>
                        </a:rPr>
                        <a:t> </a:t>
                      </a:r>
                      <a:r>
                        <a:rPr lang="ru-RU" sz="1200" dirty="0" err="1">
                          <a:solidFill>
                            <a:srgbClr val="000000"/>
                          </a:solidFill>
                          <a:effectLst/>
                          <a:latin typeface="Times New Roman" panose="02020603050405020304" pitchFamily="18" charset="0"/>
                          <a:cs typeface="Times New Roman" panose="02020603050405020304" pitchFamily="18" charset="0"/>
                        </a:rPr>
                        <a:t>қалыптастыру</a:t>
                      </a:r>
                      <a:r>
                        <a:rPr lang="ru-RU" sz="1200" dirty="0">
                          <a:solidFill>
                            <a:srgbClr val="000000"/>
                          </a:solidFill>
                          <a:effectLst/>
                          <a:latin typeface="Times New Roman" panose="02020603050405020304" pitchFamily="18" charset="0"/>
                          <a:cs typeface="Times New Roman" panose="02020603050405020304" pitchFamily="18" charset="0"/>
                        </a:rPr>
                        <a:t>.</a:t>
                      </a:r>
                    </a:p>
                  </a:txBody>
                  <a:tcPr marL="8931" marR="8931" marT="5359" marB="5359">
                    <a:lnL w="9525" cap="flat" cmpd="sng" algn="ctr">
                      <a:solidFill>
                        <a:srgbClr val="CFCFCF"/>
                      </a:solidFill>
                      <a:prstDash val="solid"/>
                      <a:round/>
                      <a:headEnd type="none" w="med" len="med"/>
                      <a:tailEnd type="none" w="med" len="med"/>
                    </a:lnL>
                    <a:lnR w="9525" cap="flat" cmpd="sng" algn="ctr">
                      <a:solidFill>
                        <a:srgbClr val="CFCFCF"/>
                      </a:solidFill>
                      <a:prstDash val="solid"/>
                      <a:round/>
                      <a:headEnd type="none" w="med" len="med"/>
                      <a:tailEnd type="none" w="med" len="med"/>
                    </a:lnR>
                    <a:lnT w="9525" cap="flat" cmpd="sng" algn="ctr">
                      <a:solidFill>
                        <a:srgbClr val="CFCFCF"/>
                      </a:solidFill>
                      <a:prstDash val="solid"/>
                      <a:round/>
                      <a:headEnd type="none" w="med" len="med"/>
                      <a:tailEnd type="none" w="med" len="med"/>
                    </a:lnT>
                    <a:lnB w="9525" cap="flat" cmpd="sng" algn="ctr">
                      <a:solidFill>
                        <a:srgbClr val="CFCFCF"/>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51398">
                <a:tc gridSpan="5">
                  <a:txBody>
                    <a:bodyPr/>
                    <a:lstStyle/>
                    <a:p>
                      <a:pPr fontAlgn="base"/>
                      <a:endParaRPr lang="ru-RU" sz="900" dirty="0">
                        <a:solidFill>
                          <a:srgbClr val="000000"/>
                        </a:solidFill>
                        <a:effectLst/>
                        <a:latin typeface="Times New Roman" panose="02020603050405020304" pitchFamily="18" charset="0"/>
                        <a:cs typeface="Times New Roman" panose="02020603050405020304" pitchFamily="18" charset="0"/>
                      </a:endParaRPr>
                    </a:p>
                  </a:txBody>
                  <a:tcPr marL="8931" marR="8931" marT="5359" marB="5359">
                    <a:lnL w="9525" cap="flat" cmpd="sng" algn="ctr">
                      <a:solidFill>
                        <a:srgbClr val="CFCFCF"/>
                      </a:solidFill>
                      <a:prstDash val="solid"/>
                      <a:round/>
                      <a:headEnd type="none" w="med" len="med"/>
                      <a:tailEnd type="none" w="med" len="med"/>
                    </a:lnL>
                    <a:lnR w="9525" cap="flat" cmpd="sng" algn="ctr">
                      <a:solidFill>
                        <a:srgbClr val="CFCFCF"/>
                      </a:solidFill>
                      <a:prstDash val="solid"/>
                      <a:round/>
                      <a:headEnd type="none" w="med" len="med"/>
                      <a:tailEnd type="none" w="med" len="med"/>
                    </a:lnR>
                    <a:lnT w="9525" cap="flat" cmpd="sng" algn="ctr">
                      <a:solidFill>
                        <a:srgbClr val="CFCFCF"/>
                      </a:solidFill>
                      <a:prstDash val="solid"/>
                      <a:round/>
                      <a:headEnd type="none" w="med" len="med"/>
                      <a:tailEnd type="none" w="med" len="med"/>
                    </a:lnT>
                    <a:lnB w="9525" cap="flat" cmpd="sng" algn="ctr">
                      <a:solidFill>
                        <a:srgbClr val="CFCFCF"/>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bl>
          </a:graphicData>
        </a:graphic>
      </p:graphicFrame>
      <p:sp>
        <p:nvSpPr>
          <p:cNvPr id="6" name="Rectangle 1"/>
          <p:cNvSpPr>
            <a:spLocks noChangeArrowheads="1"/>
          </p:cNvSpPr>
          <p:nvPr/>
        </p:nvSpPr>
        <p:spPr bwMode="auto">
          <a:xfrm>
            <a:off x="838200" y="2593494"/>
            <a:ext cx="66717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dirty="0" smtClean="0">
                <a:ln>
                  <a:noFill/>
                </a:ln>
                <a:solidFill>
                  <a:srgbClr val="000000"/>
                </a:solidFill>
                <a:effectLst/>
                <a:latin typeface="Courier New" panose="02070309020205020404" pitchFamily="49" charset="0"/>
              </a:rPr>
              <a:t>       </a:t>
            </a:r>
            <a:endParaRPr kumimoji="0" lang="ru-RU"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855917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1945" y="721220"/>
            <a:ext cx="10515600" cy="5928962"/>
          </a:xfrm>
        </p:spPr>
        <p:txBody>
          <a:bodyPr>
            <a:normAutofit/>
          </a:bodyPr>
          <a:lstStyle/>
          <a:p>
            <a:pPr marL="0" indent="0" algn="just">
              <a:buNone/>
            </a:pPr>
            <a:r>
              <a:rPr lang="ru-RU" dirty="0">
                <a:solidFill>
                  <a:srgbClr val="0070C0"/>
                </a:solidFill>
              </a:rPr>
              <a:t> </a:t>
            </a:r>
            <a:r>
              <a:rPr lang="ru-RU" sz="3600" b="1" dirty="0">
                <a:solidFill>
                  <a:srgbClr val="0070C0"/>
                </a:solidFill>
              </a:rPr>
              <a:t>«</a:t>
            </a:r>
            <a:r>
              <a:rPr lang="ru-RU" sz="3600" b="1" dirty="0" err="1">
                <a:solidFill>
                  <a:srgbClr val="0070C0"/>
                </a:solidFill>
              </a:rPr>
              <a:t>Біртұтас</a:t>
            </a:r>
            <a:r>
              <a:rPr lang="ru-RU" sz="3600" b="1" dirty="0">
                <a:solidFill>
                  <a:srgbClr val="0070C0"/>
                </a:solidFill>
              </a:rPr>
              <a:t> </a:t>
            </a:r>
            <a:r>
              <a:rPr lang="ru-RU" sz="3600" b="1" dirty="0" err="1">
                <a:solidFill>
                  <a:srgbClr val="0070C0"/>
                </a:solidFill>
              </a:rPr>
              <a:t>тәрбие</a:t>
            </a:r>
            <a:r>
              <a:rPr lang="ru-RU" sz="3600" b="1" dirty="0">
                <a:solidFill>
                  <a:srgbClr val="0070C0"/>
                </a:solidFill>
              </a:rPr>
              <a:t> </a:t>
            </a:r>
            <a:r>
              <a:rPr lang="ru-RU" sz="3600" b="1" dirty="0" err="1">
                <a:solidFill>
                  <a:srgbClr val="0070C0"/>
                </a:solidFill>
              </a:rPr>
              <a:t>бағдарламасы</a:t>
            </a:r>
            <a:r>
              <a:rPr lang="ru-RU" sz="3600" b="1" dirty="0">
                <a:solidFill>
                  <a:srgbClr val="0070C0"/>
                </a:solidFill>
              </a:rPr>
              <a:t>» </a:t>
            </a:r>
            <a:r>
              <a:rPr lang="ru-RU" sz="3600" b="1" dirty="0"/>
              <a:t>– </a:t>
            </a:r>
            <a:r>
              <a:rPr lang="ru-RU" sz="3600" b="1" dirty="0" err="1"/>
              <a:t>ұлттық</a:t>
            </a:r>
            <a:r>
              <a:rPr lang="ru-RU" sz="3600" b="1" dirty="0"/>
              <a:t>, </a:t>
            </a:r>
            <a:r>
              <a:rPr lang="ru-RU" sz="3600" b="1" dirty="0" err="1"/>
              <a:t>адами</a:t>
            </a:r>
            <a:r>
              <a:rPr lang="ru-RU" sz="3600" b="1" dirty="0"/>
              <a:t> </a:t>
            </a:r>
            <a:r>
              <a:rPr lang="ru-RU" sz="3600" b="1" dirty="0" err="1"/>
              <a:t>құндылықтарға</a:t>
            </a:r>
            <a:r>
              <a:rPr lang="ru-RU" sz="3600" b="1" dirty="0"/>
              <a:t> </a:t>
            </a:r>
            <a:r>
              <a:rPr lang="ru-RU" sz="3600" b="1" dirty="0" err="1"/>
              <a:t>негізделген</a:t>
            </a:r>
            <a:r>
              <a:rPr lang="ru-RU" sz="3600" b="1" dirty="0"/>
              <a:t>. </a:t>
            </a:r>
            <a:r>
              <a:rPr lang="ru-RU" sz="3600" b="1" dirty="0" err="1"/>
              <a:t>Бұл</a:t>
            </a:r>
            <a:r>
              <a:rPr lang="ru-RU" sz="3600" b="1" dirty="0"/>
              <a:t> </a:t>
            </a:r>
            <a:r>
              <a:rPr lang="ru-RU" sz="3600" b="1" dirty="0" err="1"/>
              <a:t>құжатта</a:t>
            </a:r>
            <a:r>
              <a:rPr lang="ru-RU" sz="3600" b="1" dirty="0"/>
              <a:t> </a:t>
            </a:r>
            <a:r>
              <a:rPr lang="ru-RU" sz="3600" b="1" dirty="0" err="1"/>
              <a:t>білім</a:t>
            </a:r>
            <a:r>
              <a:rPr lang="ru-RU" sz="3600" b="1" dirty="0"/>
              <a:t> беру </a:t>
            </a:r>
            <a:r>
              <a:rPr lang="ru-RU" sz="3600" b="1" dirty="0" err="1"/>
              <a:t>ұйымдарындағы</a:t>
            </a:r>
            <a:r>
              <a:rPr lang="ru-RU" sz="3600" b="1" dirty="0"/>
              <a:t> </a:t>
            </a:r>
            <a:r>
              <a:rPr lang="ru-RU" sz="3600" b="1" dirty="0" err="1"/>
              <a:t>тәрбие</a:t>
            </a:r>
            <a:r>
              <a:rPr lang="ru-RU" sz="3600" b="1" dirty="0"/>
              <a:t> </a:t>
            </a:r>
            <a:r>
              <a:rPr lang="ru-RU" sz="3600" b="1" dirty="0" err="1"/>
              <a:t>жұмысын</a:t>
            </a:r>
            <a:r>
              <a:rPr lang="ru-RU" sz="3600" b="1" dirty="0"/>
              <a:t> </a:t>
            </a:r>
            <a:r>
              <a:rPr lang="ru-RU" sz="3600" b="1" dirty="0" err="1"/>
              <a:t>толыққанды</a:t>
            </a:r>
            <a:r>
              <a:rPr lang="ru-RU" sz="3600" b="1" dirty="0"/>
              <a:t> </a:t>
            </a:r>
            <a:r>
              <a:rPr lang="ru-RU" sz="3600" b="1" dirty="0" err="1"/>
              <a:t>жүзеге</a:t>
            </a:r>
            <a:r>
              <a:rPr lang="ru-RU" sz="3600" b="1" dirty="0"/>
              <a:t> </a:t>
            </a:r>
            <a:r>
              <a:rPr lang="ru-RU" sz="3600" b="1" dirty="0" err="1"/>
              <a:t>асыру</a:t>
            </a:r>
            <a:r>
              <a:rPr lang="ru-RU" sz="3600" b="1" dirty="0"/>
              <a:t> </a:t>
            </a:r>
            <a:r>
              <a:rPr lang="ru-RU" sz="3600" b="1" dirty="0" err="1"/>
              <a:t>үшін</a:t>
            </a:r>
            <a:r>
              <a:rPr lang="ru-RU" sz="3600" b="1" dirty="0"/>
              <a:t> </a:t>
            </a:r>
            <a:r>
              <a:rPr lang="ru-RU" sz="3600" b="1" dirty="0" err="1"/>
              <a:t>білім</a:t>
            </a:r>
            <a:r>
              <a:rPr lang="ru-RU" sz="3600" b="1" dirty="0"/>
              <a:t> </a:t>
            </a:r>
            <a:r>
              <a:rPr lang="ru-RU" sz="3600" b="1" dirty="0" err="1"/>
              <a:t>алушылардың</a:t>
            </a:r>
            <a:r>
              <a:rPr lang="ru-RU" sz="3600" b="1" dirty="0"/>
              <a:t> </a:t>
            </a:r>
            <a:r>
              <a:rPr lang="ru-RU" sz="3600" b="1" dirty="0" err="1"/>
              <a:t>бойында</a:t>
            </a:r>
            <a:r>
              <a:rPr lang="ru-RU" sz="3600" b="1" dirty="0"/>
              <a:t> </a:t>
            </a:r>
            <a:r>
              <a:rPr lang="ru-RU" sz="3600" b="1" dirty="0" err="1"/>
              <a:t>қалыптастырылуы</a:t>
            </a:r>
            <a:r>
              <a:rPr lang="ru-RU" sz="3600" b="1" dirty="0"/>
              <a:t> </a:t>
            </a:r>
            <a:r>
              <a:rPr lang="ru-RU" sz="3600" b="1" dirty="0" err="1"/>
              <a:t>тиіс</a:t>
            </a:r>
            <a:r>
              <a:rPr lang="ru-RU" sz="3600" b="1" dirty="0"/>
              <a:t> </a:t>
            </a:r>
            <a:r>
              <a:rPr lang="ru-RU" sz="3600" b="1" dirty="0" err="1"/>
              <a:t>құндылықтар</a:t>
            </a:r>
            <a:r>
              <a:rPr lang="ru-RU" sz="3600" b="1" dirty="0"/>
              <a:t> мен </a:t>
            </a:r>
            <a:r>
              <a:rPr lang="ru-RU" sz="3600" b="1" dirty="0" err="1"/>
              <a:t>тәрбиенің</a:t>
            </a:r>
            <a:r>
              <a:rPr lang="ru-RU" sz="3600" b="1" dirty="0"/>
              <a:t> </a:t>
            </a:r>
            <a:r>
              <a:rPr lang="ru-RU" sz="3600" b="1" dirty="0" err="1"/>
              <a:t>мақсаты</a:t>
            </a:r>
            <a:r>
              <a:rPr lang="ru-RU" sz="3600" b="1" dirty="0"/>
              <a:t>, </a:t>
            </a:r>
            <a:r>
              <a:rPr lang="ru-RU" sz="3600" b="1" dirty="0" err="1"/>
              <a:t>міндеттері</a:t>
            </a:r>
            <a:r>
              <a:rPr lang="ru-RU" sz="3600" b="1" dirty="0"/>
              <a:t> </a:t>
            </a:r>
            <a:r>
              <a:rPr lang="ru-RU" sz="3600" b="1" dirty="0" err="1"/>
              <a:t>айқындалады</a:t>
            </a:r>
            <a:r>
              <a:rPr lang="ru-RU" sz="3600" b="1" dirty="0"/>
              <a:t>. </a:t>
            </a:r>
            <a:r>
              <a:rPr lang="ru-RU" sz="3600" b="1" dirty="0" err="1"/>
              <a:t>Жалпыадамзаттық</a:t>
            </a:r>
            <a:r>
              <a:rPr lang="ru-RU" sz="3600" b="1" dirty="0"/>
              <a:t> </a:t>
            </a:r>
            <a:r>
              <a:rPr lang="ru-RU" sz="3600" b="1" dirty="0" err="1"/>
              <a:t>және</a:t>
            </a:r>
            <a:r>
              <a:rPr lang="ru-RU" sz="3600" b="1" dirty="0"/>
              <a:t> </a:t>
            </a:r>
            <a:r>
              <a:rPr lang="ru-RU" sz="3600" b="1" dirty="0" err="1"/>
              <a:t>ұлттық</a:t>
            </a:r>
            <a:r>
              <a:rPr lang="ru-RU" sz="3600" b="1" dirty="0"/>
              <a:t> </a:t>
            </a:r>
            <a:r>
              <a:rPr lang="ru-RU" sz="3600" b="1" dirty="0" err="1"/>
              <a:t>құндылықтарды</a:t>
            </a:r>
            <a:r>
              <a:rPr lang="ru-RU" sz="3600" b="1" dirty="0"/>
              <a:t> </a:t>
            </a:r>
            <a:r>
              <a:rPr lang="ru-RU" sz="3600" b="1" dirty="0" err="1"/>
              <a:t>бойына</a:t>
            </a:r>
            <a:r>
              <a:rPr lang="ru-RU" sz="3600" b="1" dirty="0"/>
              <a:t> </a:t>
            </a:r>
            <a:r>
              <a:rPr lang="ru-RU" sz="3600" b="1" dirty="0" err="1"/>
              <a:t>сіңірген</a:t>
            </a:r>
            <a:r>
              <a:rPr lang="ru-RU" sz="3600" b="1" dirty="0"/>
              <a:t>, </a:t>
            </a:r>
            <a:r>
              <a:rPr lang="ru-RU" sz="3600" b="1" dirty="0" err="1"/>
              <a:t>әлемдік</a:t>
            </a:r>
            <a:r>
              <a:rPr lang="ru-RU" sz="3600" b="1" dirty="0"/>
              <a:t> </a:t>
            </a:r>
            <a:r>
              <a:rPr lang="ru-RU" sz="3600" b="1" dirty="0" err="1"/>
              <a:t>озық</a:t>
            </a:r>
            <a:r>
              <a:rPr lang="ru-RU" sz="3600" b="1" dirty="0"/>
              <a:t> </a:t>
            </a:r>
            <a:r>
              <a:rPr lang="ru-RU" sz="3600" b="1" dirty="0" err="1"/>
              <a:t>білімді</a:t>
            </a:r>
            <a:r>
              <a:rPr lang="ru-RU" sz="3600" b="1" dirty="0"/>
              <a:t> </a:t>
            </a:r>
            <a:r>
              <a:rPr lang="ru-RU" sz="3600" b="1" dirty="0" err="1"/>
              <a:t>игерген</a:t>
            </a:r>
            <a:r>
              <a:rPr lang="ru-RU" sz="3600" b="1" dirty="0"/>
              <a:t> </a:t>
            </a:r>
            <a:r>
              <a:rPr lang="ru-RU" sz="3600" b="1" dirty="0" err="1"/>
              <a:t>саналы</a:t>
            </a:r>
            <a:r>
              <a:rPr lang="ru-RU" sz="3600" b="1" dirty="0"/>
              <a:t> </a:t>
            </a:r>
            <a:r>
              <a:rPr lang="ru-RU" sz="3600" b="1" dirty="0" err="1"/>
              <a:t>азаматты</a:t>
            </a:r>
            <a:r>
              <a:rPr lang="ru-RU" sz="3600" b="1" dirty="0"/>
              <a:t> </a:t>
            </a:r>
            <a:r>
              <a:rPr lang="ru-RU" sz="3600" b="1" dirty="0" err="1"/>
              <a:t>тәрбиелеу</a:t>
            </a:r>
            <a:r>
              <a:rPr lang="ru-RU" sz="3600" b="1" dirty="0"/>
              <a:t> </a:t>
            </a:r>
            <a:r>
              <a:rPr lang="ru-RU" sz="3600" b="1" dirty="0" err="1"/>
              <a:t>мақсаты</a:t>
            </a:r>
            <a:r>
              <a:rPr lang="ru-RU" sz="3600" b="1" dirty="0"/>
              <a:t> </a:t>
            </a:r>
            <a:r>
              <a:rPr lang="ru-RU" sz="3600" b="1" dirty="0" err="1"/>
              <a:t>көзделеді</a:t>
            </a:r>
            <a:r>
              <a:rPr lang="ru-RU" sz="3600" b="1" dirty="0"/>
              <a:t>.  </a:t>
            </a:r>
          </a:p>
          <a:p>
            <a:endParaRPr lang="ru-RU" dirty="0"/>
          </a:p>
        </p:txBody>
      </p:sp>
    </p:spTree>
    <p:extLst>
      <p:ext uri="{BB962C8B-B14F-4D97-AF65-F5344CB8AC3E}">
        <p14:creationId xmlns:p14="http://schemas.microsoft.com/office/powerpoint/2010/main" val="3508155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6600" b="1" dirty="0" err="1" smtClean="0">
                <a:solidFill>
                  <a:srgbClr val="FF0000"/>
                </a:solidFill>
              </a:rPr>
              <a:t>Ма</a:t>
            </a:r>
            <a:r>
              <a:rPr lang="kk-KZ" sz="6600" b="1" dirty="0" smtClean="0">
                <a:solidFill>
                  <a:srgbClr val="FF0000"/>
                </a:solidFill>
              </a:rPr>
              <a:t>қ</a:t>
            </a:r>
            <a:r>
              <a:rPr lang="ru-RU" sz="6600" b="1" dirty="0" err="1" smtClean="0">
                <a:solidFill>
                  <a:srgbClr val="FF0000"/>
                </a:solidFill>
              </a:rPr>
              <a:t>саты</a:t>
            </a:r>
            <a:endParaRPr lang="ru-RU" sz="6600" b="1" dirty="0">
              <a:solidFill>
                <a:srgbClr val="FF0000"/>
              </a:solidFill>
            </a:endParaRPr>
          </a:p>
        </p:txBody>
      </p:sp>
      <p:sp>
        <p:nvSpPr>
          <p:cNvPr id="3" name="Объект 2"/>
          <p:cNvSpPr>
            <a:spLocks noGrp="1"/>
          </p:cNvSpPr>
          <p:nvPr>
            <p:ph idx="1"/>
          </p:nvPr>
        </p:nvSpPr>
        <p:spPr/>
        <p:txBody>
          <a:bodyPr>
            <a:normAutofit/>
          </a:bodyPr>
          <a:lstStyle/>
          <a:p>
            <a:pPr marL="0" lvl="8" indent="0" algn="ctr"/>
            <a:r>
              <a:rPr lang="kk-KZ" sz="5400" b="1" dirty="0" err="1" smtClean="0"/>
              <a:t>Жалпыадамзаттық</a:t>
            </a:r>
            <a:r>
              <a:rPr lang="kk-KZ" sz="5400" b="1" dirty="0" smtClean="0"/>
              <a:t> және ұлттық құндылықтарды бойына сіңірген еңбекқор, адал, саналы, жасампаз азаматты тәрбиелеу</a:t>
            </a:r>
            <a:endParaRPr lang="ru-RU" sz="5400" b="1" dirty="0"/>
          </a:p>
        </p:txBody>
      </p:sp>
    </p:spTree>
    <p:extLst>
      <p:ext uri="{BB962C8B-B14F-4D97-AF65-F5344CB8AC3E}">
        <p14:creationId xmlns:p14="http://schemas.microsoft.com/office/powerpoint/2010/main" val="2435744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5631" y="167591"/>
            <a:ext cx="11128169" cy="849679"/>
          </a:xfrm>
        </p:spPr>
        <p:txBody>
          <a:bodyPr>
            <a:normAutofit/>
          </a:bodyPr>
          <a:lstStyle/>
          <a:p>
            <a:pPr algn="ctr"/>
            <a:r>
              <a:rPr lang="kk-KZ" sz="5400" b="1" dirty="0" smtClean="0">
                <a:solidFill>
                  <a:srgbClr val="FF0000"/>
                </a:solidFill>
              </a:rPr>
              <a:t>Жүзеге асыру</a:t>
            </a:r>
            <a:endParaRPr lang="ru-RU" sz="5400" b="1" dirty="0">
              <a:solidFill>
                <a:srgbClr val="FF0000"/>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967040659"/>
              </p:ext>
            </p:extLst>
          </p:nvPr>
        </p:nvGraphicFramePr>
        <p:xfrm>
          <a:off x="225631" y="1017270"/>
          <a:ext cx="11810159" cy="55778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13479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5400" b="1" dirty="0" err="1" smtClean="0">
                <a:solidFill>
                  <a:srgbClr val="C00000"/>
                </a:solidFill>
              </a:rPr>
              <a:t>Ұлттық</a:t>
            </a:r>
            <a:r>
              <a:rPr lang="ru-RU" sz="5400" b="1" dirty="0" smtClean="0">
                <a:solidFill>
                  <a:srgbClr val="C00000"/>
                </a:solidFill>
              </a:rPr>
              <a:t> </a:t>
            </a:r>
            <a:r>
              <a:rPr lang="ru-RU" sz="5400" b="1" dirty="0" err="1" smtClean="0">
                <a:solidFill>
                  <a:srgbClr val="C00000"/>
                </a:solidFill>
              </a:rPr>
              <a:t>құндылықтар</a:t>
            </a:r>
            <a:r>
              <a:rPr lang="ru-RU" sz="5400" b="1" dirty="0" smtClean="0">
                <a:solidFill>
                  <a:srgbClr val="C00000"/>
                </a:solidFill>
              </a:rPr>
              <a:t>:  </a:t>
            </a:r>
            <a:br>
              <a:rPr lang="ru-RU" sz="5400" b="1" dirty="0" smtClean="0">
                <a:solidFill>
                  <a:srgbClr val="C00000"/>
                </a:solidFill>
              </a:rPr>
            </a:br>
            <a:r>
              <a:rPr lang="ru-RU" sz="5400" b="1" dirty="0" smtClean="0">
                <a:solidFill>
                  <a:srgbClr val="C00000"/>
                </a:solidFill>
              </a:rPr>
              <a:t>ҰЛТТЫҚ МҮДДЕ, АР-ҰЯТ, ТАЛАП. </a:t>
            </a:r>
            <a:endParaRPr lang="ru-RU" sz="5400" b="1" dirty="0">
              <a:solidFill>
                <a:srgbClr val="C00000"/>
              </a:solidFill>
            </a:endParaRPr>
          </a:p>
        </p:txBody>
      </p:sp>
      <p:sp>
        <p:nvSpPr>
          <p:cNvPr id="3" name="Объект 2"/>
          <p:cNvSpPr>
            <a:spLocks noGrp="1"/>
          </p:cNvSpPr>
          <p:nvPr>
            <p:ph idx="1"/>
          </p:nvPr>
        </p:nvSpPr>
        <p:spPr>
          <a:xfrm>
            <a:off x="514350" y="1825624"/>
            <a:ext cx="10839450" cy="4735195"/>
          </a:xfrm>
        </p:spPr>
        <p:txBody>
          <a:bodyPr>
            <a:normAutofit lnSpcReduction="10000"/>
          </a:bodyPr>
          <a:lstStyle/>
          <a:p>
            <a:r>
              <a:rPr lang="ru-RU" b="1" dirty="0" err="1">
                <a:solidFill>
                  <a:srgbClr val="0070C0"/>
                </a:solidFill>
              </a:rPr>
              <a:t>Ұлттық</a:t>
            </a:r>
            <a:r>
              <a:rPr lang="ru-RU" b="1" dirty="0">
                <a:solidFill>
                  <a:srgbClr val="0070C0"/>
                </a:solidFill>
              </a:rPr>
              <a:t> </a:t>
            </a:r>
            <a:r>
              <a:rPr lang="ru-RU" b="1" dirty="0" err="1">
                <a:solidFill>
                  <a:srgbClr val="0070C0"/>
                </a:solidFill>
              </a:rPr>
              <a:t>мүдде</a:t>
            </a:r>
            <a:r>
              <a:rPr lang="ru-RU" b="1" dirty="0">
                <a:solidFill>
                  <a:srgbClr val="0070C0"/>
                </a:solidFill>
              </a:rPr>
              <a:t> </a:t>
            </a:r>
            <a:r>
              <a:rPr lang="ru-RU" b="1" dirty="0" err="1">
                <a:solidFill>
                  <a:srgbClr val="0070C0"/>
                </a:solidFill>
              </a:rPr>
              <a:t>құндылығы</a:t>
            </a:r>
            <a:r>
              <a:rPr lang="ru-RU" b="1" dirty="0">
                <a:solidFill>
                  <a:srgbClr val="0070C0"/>
                </a:solidFill>
              </a:rPr>
              <a:t>:</a:t>
            </a:r>
            <a:r>
              <a:rPr lang="ru-RU" dirty="0">
                <a:solidFill>
                  <a:srgbClr val="0070C0"/>
                </a:solidFill>
              </a:rPr>
              <a:t> </a:t>
            </a:r>
          </a:p>
          <a:p>
            <a:pPr lvl="0" fontAlgn="base"/>
            <a:r>
              <a:rPr lang="ru-RU" dirty="0" err="1"/>
              <a:t>Қазақстан</a:t>
            </a:r>
            <a:r>
              <a:rPr lang="ru-RU" dirty="0"/>
              <a:t> </a:t>
            </a:r>
            <a:r>
              <a:rPr lang="ru-RU" dirty="0" err="1"/>
              <a:t>мемлекеттілігін</a:t>
            </a:r>
            <a:r>
              <a:rPr lang="ru-RU" dirty="0"/>
              <a:t> </a:t>
            </a:r>
            <a:r>
              <a:rPr lang="ru-RU" dirty="0" err="1"/>
              <a:t>нығайтуға</a:t>
            </a:r>
            <a:r>
              <a:rPr lang="ru-RU" dirty="0"/>
              <a:t> </a:t>
            </a:r>
            <a:r>
              <a:rPr lang="ru-RU" dirty="0" err="1"/>
              <a:t>атсалысу</a:t>
            </a:r>
            <a:r>
              <a:rPr lang="ru-RU" dirty="0"/>
              <a:t>; </a:t>
            </a:r>
          </a:p>
          <a:p>
            <a:pPr lvl="0" fontAlgn="base"/>
            <a:r>
              <a:rPr lang="ru-RU" dirty="0" err="1"/>
              <a:t>Қазақстанның</a:t>
            </a:r>
            <a:r>
              <a:rPr lang="ru-RU" dirty="0"/>
              <a:t> </a:t>
            </a:r>
            <a:r>
              <a:rPr lang="ru-RU" dirty="0" err="1"/>
              <a:t>оңтайлы</a:t>
            </a:r>
            <a:r>
              <a:rPr lang="ru-RU" dirty="0"/>
              <a:t> </a:t>
            </a:r>
            <a:r>
              <a:rPr lang="ru-RU" dirty="0" err="1"/>
              <a:t>имиджін</a:t>
            </a:r>
            <a:r>
              <a:rPr lang="ru-RU" dirty="0"/>
              <a:t> </a:t>
            </a:r>
            <a:r>
              <a:rPr lang="ru-RU" dirty="0" err="1"/>
              <a:t>қалыптастыруға</a:t>
            </a:r>
            <a:r>
              <a:rPr lang="ru-RU" dirty="0"/>
              <a:t> </a:t>
            </a:r>
            <a:r>
              <a:rPr lang="ru-RU" dirty="0" err="1"/>
              <a:t>белсенді</a:t>
            </a:r>
            <a:r>
              <a:rPr lang="ru-RU" dirty="0"/>
              <a:t> </a:t>
            </a:r>
            <a:r>
              <a:rPr lang="ru-RU" dirty="0" err="1"/>
              <a:t>үлес</a:t>
            </a:r>
            <a:r>
              <a:rPr lang="ru-RU" dirty="0"/>
              <a:t> </a:t>
            </a:r>
            <a:r>
              <a:rPr lang="ru-RU" dirty="0" err="1"/>
              <a:t>қосу</a:t>
            </a:r>
            <a:r>
              <a:rPr lang="ru-RU" dirty="0"/>
              <a:t>; </a:t>
            </a:r>
          </a:p>
          <a:p>
            <a:pPr lvl="0" fontAlgn="base"/>
            <a:r>
              <a:rPr lang="ru-RU" dirty="0" err="1"/>
              <a:t>Ұлттық</a:t>
            </a:r>
            <a:r>
              <a:rPr lang="ru-RU" dirty="0"/>
              <a:t> </a:t>
            </a:r>
            <a:r>
              <a:rPr lang="ru-RU" dirty="0" err="1"/>
              <a:t>мұраға</a:t>
            </a:r>
            <a:r>
              <a:rPr lang="ru-RU" dirty="0"/>
              <a:t> </a:t>
            </a:r>
            <a:r>
              <a:rPr lang="ru-RU" dirty="0" err="1"/>
              <a:t>ұқыпты</a:t>
            </a:r>
            <a:r>
              <a:rPr lang="ru-RU" dirty="0"/>
              <a:t> </a:t>
            </a:r>
            <a:r>
              <a:rPr lang="ru-RU" dirty="0" err="1"/>
              <a:t>қарау</a:t>
            </a:r>
            <a:r>
              <a:rPr lang="ru-RU" dirty="0"/>
              <a:t>; </a:t>
            </a:r>
          </a:p>
          <a:p>
            <a:pPr lvl="0" fontAlgn="base"/>
            <a:r>
              <a:rPr lang="ru-RU" dirty="0" err="1"/>
              <a:t>Қазақ</a:t>
            </a:r>
            <a:r>
              <a:rPr lang="ru-RU" dirty="0"/>
              <a:t> </a:t>
            </a:r>
            <a:r>
              <a:rPr lang="ru-RU" dirty="0" err="1"/>
              <a:t>тілінің</a:t>
            </a:r>
            <a:r>
              <a:rPr lang="ru-RU" dirty="0"/>
              <a:t> </a:t>
            </a:r>
            <a:r>
              <a:rPr lang="ru-RU" dirty="0" err="1"/>
              <a:t>қолдану</a:t>
            </a:r>
            <a:r>
              <a:rPr lang="ru-RU" dirty="0"/>
              <a:t> </a:t>
            </a:r>
            <a:r>
              <a:rPr lang="ru-RU" dirty="0" err="1"/>
              <a:t>аясын</a:t>
            </a:r>
            <a:r>
              <a:rPr lang="ru-RU" dirty="0"/>
              <a:t> </a:t>
            </a:r>
            <a:r>
              <a:rPr lang="ru-RU" dirty="0" err="1"/>
              <a:t>кеңейту</a:t>
            </a:r>
            <a:r>
              <a:rPr lang="ru-RU" dirty="0"/>
              <a:t>; </a:t>
            </a:r>
          </a:p>
          <a:p>
            <a:pPr lvl="0" fontAlgn="base"/>
            <a:r>
              <a:rPr lang="ru-RU" dirty="0" err="1"/>
              <a:t>Қазақстан</a:t>
            </a:r>
            <a:r>
              <a:rPr lang="ru-RU" dirty="0"/>
              <a:t> </a:t>
            </a:r>
            <a:r>
              <a:rPr lang="ru-RU" dirty="0" err="1"/>
              <a:t>мүддесіне</a:t>
            </a:r>
            <a:r>
              <a:rPr lang="ru-RU" dirty="0"/>
              <a:t> </a:t>
            </a:r>
            <a:r>
              <a:rPr lang="ru-RU" dirty="0" err="1"/>
              <a:t>қызмет</a:t>
            </a:r>
            <a:r>
              <a:rPr lang="ru-RU" dirty="0"/>
              <a:t> </a:t>
            </a:r>
            <a:r>
              <a:rPr lang="ru-RU" dirty="0" err="1"/>
              <a:t>етуге</a:t>
            </a:r>
            <a:r>
              <a:rPr lang="ru-RU" dirty="0"/>
              <a:t> </a:t>
            </a:r>
            <a:r>
              <a:rPr lang="ru-RU" dirty="0" err="1"/>
              <a:t>ұмтылу</a:t>
            </a:r>
            <a:r>
              <a:rPr lang="ru-RU" dirty="0"/>
              <a:t>; </a:t>
            </a:r>
          </a:p>
          <a:p>
            <a:pPr lvl="0" fontAlgn="base"/>
            <a:r>
              <a:rPr lang="ru-RU" dirty="0" err="1"/>
              <a:t>Қоғам</a:t>
            </a:r>
            <a:r>
              <a:rPr lang="ru-RU" dirty="0"/>
              <a:t> </a:t>
            </a:r>
            <a:r>
              <a:rPr lang="ru-RU" dirty="0" err="1"/>
              <a:t>игілігі</a:t>
            </a:r>
            <a:r>
              <a:rPr lang="ru-RU" dirty="0"/>
              <a:t> </a:t>
            </a:r>
            <a:r>
              <a:rPr lang="ru-RU" dirty="0" err="1"/>
              <a:t>үшін</a:t>
            </a:r>
            <a:r>
              <a:rPr lang="ru-RU" dirty="0"/>
              <a:t> </a:t>
            </a:r>
            <a:r>
              <a:rPr lang="ru-RU" dirty="0" err="1"/>
              <a:t>қызмет</a:t>
            </a:r>
            <a:r>
              <a:rPr lang="ru-RU" dirty="0"/>
              <a:t> </a:t>
            </a:r>
            <a:r>
              <a:rPr lang="ru-RU" dirty="0" err="1"/>
              <a:t>ету</a:t>
            </a:r>
            <a:r>
              <a:rPr lang="ru-RU" dirty="0"/>
              <a:t>; </a:t>
            </a:r>
          </a:p>
          <a:p>
            <a:r>
              <a:rPr lang="ru-RU" dirty="0" err="1"/>
              <a:t>Қазақстанның</a:t>
            </a:r>
            <a:r>
              <a:rPr lang="ru-RU" dirty="0"/>
              <a:t> </a:t>
            </a:r>
            <a:r>
              <a:rPr lang="ru-RU" dirty="0" err="1"/>
              <a:t>қауіпсіздігін</a:t>
            </a:r>
            <a:r>
              <a:rPr lang="ru-RU" dirty="0"/>
              <a:t> </a:t>
            </a:r>
            <a:r>
              <a:rPr lang="ru-RU" dirty="0" err="1"/>
              <a:t>қамтамасыз</a:t>
            </a:r>
            <a:r>
              <a:rPr lang="ru-RU" dirty="0"/>
              <a:t> </a:t>
            </a:r>
            <a:r>
              <a:rPr lang="ru-RU" dirty="0" err="1"/>
              <a:t>етуге</a:t>
            </a:r>
            <a:r>
              <a:rPr lang="ru-RU" dirty="0"/>
              <a:t> </a:t>
            </a:r>
            <a:r>
              <a:rPr lang="ru-RU" dirty="0" err="1"/>
              <a:t>дайын</a:t>
            </a:r>
            <a:r>
              <a:rPr lang="ru-RU" dirty="0"/>
              <a:t> болу; - 	</a:t>
            </a:r>
            <a:r>
              <a:rPr lang="ru-RU" dirty="0" err="1"/>
              <a:t>Ұлттық</a:t>
            </a:r>
            <a:r>
              <a:rPr lang="ru-RU" dirty="0"/>
              <a:t> </a:t>
            </a:r>
            <a:r>
              <a:rPr lang="ru-RU" dirty="0" err="1"/>
              <a:t>мәдениеттідәріптеу</a:t>
            </a:r>
            <a:r>
              <a:rPr lang="ru-RU" dirty="0"/>
              <a:t>;</a:t>
            </a:r>
          </a:p>
        </p:txBody>
      </p:sp>
    </p:spTree>
    <p:extLst>
      <p:ext uri="{BB962C8B-B14F-4D97-AF65-F5344CB8AC3E}">
        <p14:creationId xmlns:p14="http://schemas.microsoft.com/office/powerpoint/2010/main" val="1248332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lvl="0"/>
            <a:r>
              <a:rPr lang="ru-RU" sz="4800" b="1" dirty="0" smtClean="0">
                <a:solidFill>
                  <a:srgbClr val="0070C0"/>
                </a:solidFill>
              </a:rPr>
              <a:t>Ар-</a:t>
            </a:r>
            <a:r>
              <a:rPr lang="ru-RU" sz="4800" b="1" dirty="0" err="1" smtClean="0">
                <a:solidFill>
                  <a:srgbClr val="0070C0"/>
                </a:solidFill>
              </a:rPr>
              <a:t>ұят</a:t>
            </a:r>
            <a:r>
              <a:rPr lang="ru-RU" sz="4800" b="1" dirty="0" smtClean="0">
                <a:solidFill>
                  <a:srgbClr val="0070C0"/>
                </a:solidFill>
              </a:rPr>
              <a:t> </a:t>
            </a:r>
            <a:r>
              <a:rPr lang="ru-RU" sz="4800" b="1" dirty="0" err="1" smtClean="0">
                <a:solidFill>
                  <a:srgbClr val="0070C0"/>
                </a:solidFill>
              </a:rPr>
              <a:t>құндылығы</a:t>
            </a:r>
            <a:r>
              <a:rPr lang="ru-RU" sz="4800" b="1" dirty="0" smtClean="0">
                <a:solidFill>
                  <a:srgbClr val="0070C0"/>
                </a:solidFill>
              </a:rPr>
              <a:t>:  </a:t>
            </a:r>
            <a:br>
              <a:rPr lang="ru-RU" sz="4800" b="1" dirty="0" smtClean="0">
                <a:solidFill>
                  <a:srgbClr val="0070C0"/>
                </a:solidFill>
              </a:rPr>
            </a:br>
            <a:endParaRPr lang="ru-RU" sz="4800" b="1" dirty="0">
              <a:solidFill>
                <a:srgbClr val="0070C0"/>
              </a:solidFill>
            </a:endParaRPr>
          </a:p>
        </p:txBody>
      </p:sp>
      <p:sp>
        <p:nvSpPr>
          <p:cNvPr id="3" name="Объект 2"/>
          <p:cNvSpPr>
            <a:spLocks noGrp="1"/>
          </p:cNvSpPr>
          <p:nvPr>
            <p:ph idx="1"/>
          </p:nvPr>
        </p:nvSpPr>
        <p:spPr>
          <a:xfrm>
            <a:off x="617220" y="1154430"/>
            <a:ext cx="11029950" cy="5452110"/>
          </a:xfrm>
        </p:spPr>
        <p:txBody>
          <a:bodyPr>
            <a:noAutofit/>
          </a:bodyPr>
          <a:lstStyle/>
          <a:p>
            <a:pPr lvl="0" fontAlgn="base"/>
            <a:r>
              <a:rPr lang="ru-RU" sz="3600" dirty="0" err="1" smtClean="0"/>
              <a:t>Академиялық</a:t>
            </a:r>
            <a:r>
              <a:rPr lang="ru-RU" sz="3600" dirty="0" smtClean="0"/>
              <a:t> </a:t>
            </a:r>
            <a:r>
              <a:rPr lang="ru-RU" sz="3600" dirty="0" err="1"/>
              <a:t>адалдық</a:t>
            </a:r>
            <a:r>
              <a:rPr lang="ru-RU" sz="3600" dirty="0"/>
              <a:t> </a:t>
            </a:r>
            <a:r>
              <a:rPr lang="ru-RU" sz="3600" dirty="0" err="1"/>
              <a:t>қағидатын</a:t>
            </a:r>
            <a:r>
              <a:rPr lang="ru-RU" sz="3600" dirty="0"/>
              <a:t> </a:t>
            </a:r>
            <a:r>
              <a:rPr lang="ru-RU" sz="3600" dirty="0" err="1"/>
              <a:t>қолдау</a:t>
            </a:r>
            <a:r>
              <a:rPr lang="ru-RU" sz="3600" dirty="0"/>
              <a:t>; </a:t>
            </a:r>
          </a:p>
          <a:p>
            <a:pPr lvl="0" fontAlgn="base"/>
            <a:r>
              <a:rPr lang="ru-RU" sz="3600" dirty="0" err="1"/>
              <a:t>Адал</a:t>
            </a:r>
            <a:r>
              <a:rPr lang="ru-RU" sz="3600" dirty="0"/>
              <a:t> </a:t>
            </a:r>
            <a:r>
              <a:rPr lang="ru-RU" sz="3600" dirty="0" err="1"/>
              <a:t>еңбекті</a:t>
            </a:r>
            <a:r>
              <a:rPr lang="ru-RU" sz="3600" dirty="0"/>
              <a:t> </a:t>
            </a:r>
            <a:r>
              <a:rPr lang="ru-RU" sz="3600" dirty="0" err="1"/>
              <a:t>құрметтеу</a:t>
            </a:r>
            <a:r>
              <a:rPr lang="ru-RU" sz="3600" dirty="0"/>
              <a:t>; </a:t>
            </a:r>
          </a:p>
          <a:p>
            <a:pPr lvl="0" fontAlgn="base"/>
            <a:r>
              <a:rPr lang="ru-RU" sz="3600" dirty="0" err="1"/>
              <a:t>Сөзіне</a:t>
            </a:r>
            <a:r>
              <a:rPr lang="ru-RU" sz="3600" dirty="0"/>
              <a:t> </a:t>
            </a:r>
            <a:r>
              <a:rPr lang="ru-RU" sz="3600" dirty="0" err="1"/>
              <a:t>берік</a:t>
            </a:r>
            <a:r>
              <a:rPr lang="ru-RU" sz="3600" dirty="0"/>
              <a:t>, </a:t>
            </a:r>
            <a:r>
              <a:rPr lang="ru-RU" sz="3600" dirty="0" err="1"/>
              <a:t>ісіне</a:t>
            </a:r>
            <a:r>
              <a:rPr lang="ru-RU" sz="3600" dirty="0"/>
              <a:t> </a:t>
            </a:r>
            <a:r>
              <a:rPr lang="ru-RU" sz="3600" dirty="0" err="1"/>
              <a:t>адал</a:t>
            </a:r>
            <a:r>
              <a:rPr lang="ru-RU" sz="3600" dirty="0"/>
              <a:t> болу; </a:t>
            </a:r>
          </a:p>
          <a:p>
            <a:pPr lvl="0" fontAlgn="base"/>
            <a:r>
              <a:rPr lang="ru-RU" sz="3600" dirty="0" err="1"/>
              <a:t>Халқына</a:t>
            </a:r>
            <a:r>
              <a:rPr lang="ru-RU" sz="3600" dirty="0"/>
              <a:t> </a:t>
            </a:r>
            <a:r>
              <a:rPr lang="ru-RU" sz="3600" dirty="0" err="1"/>
              <a:t>адал</a:t>
            </a:r>
            <a:r>
              <a:rPr lang="ru-RU" sz="3600" dirty="0"/>
              <a:t> </a:t>
            </a:r>
            <a:r>
              <a:rPr lang="ru-RU" sz="3600" dirty="0" err="1"/>
              <a:t>қызмет</a:t>
            </a:r>
            <a:r>
              <a:rPr lang="ru-RU" sz="3600" dirty="0"/>
              <a:t> </a:t>
            </a:r>
            <a:r>
              <a:rPr lang="ru-RU" sz="3600" dirty="0" err="1"/>
              <a:t>ету</a:t>
            </a:r>
            <a:r>
              <a:rPr lang="ru-RU" sz="3600" dirty="0"/>
              <a:t> </a:t>
            </a:r>
          </a:p>
          <a:p>
            <a:pPr lvl="0" fontAlgn="base"/>
            <a:r>
              <a:rPr lang="ru-RU" sz="3600" dirty="0" err="1"/>
              <a:t>Әдеп</a:t>
            </a:r>
            <a:r>
              <a:rPr lang="ru-RU" sz="3600" dirty="0"/>
              <a:t> </a:t>
            </a:r>
            <a:r>
              <a:rPr lang="ru-RU" sz="3600" dirty="0" err="1"/>
              <a:t>нормаларын</a:t>
            </a:r>
            <a:r>
              <a:rPr lang="ru-RU" sz="3600" dirty="0"/>
              <a:t> </a:t>
            </a:r>
            <a:r>
              <a:rPr lang="ru-RU" sz="3600" dirty="0" err="1"/>
              <a:t>ұстану</a:t>
            </a:r>
            <a:r>
              <a:rPr lang="ru-RU" sz="3600" dirty="0"/>
              <a:t>; </a:t>
            </a:r>
          </a:p>
          <a:p>
            <a:pPr lvl="0" fontAlgn="base"/>
            <a:r>
              <a:rPr lang="ru-RU" sz="3600" dirty="0" err="1"/>
              <a:t>Шешім</a:t>
            </a:r>
            <a:r>
              <a:rPr lang="ru-RU" sz="3600" dirty="0"/>
              <a:t> </a:t>
            </a:r>
            <a:r>
              <a:rPr lang="ru-RU" sz="3600" dirty="0" err="1"/>
              <a:t>қабылдай</a:t>
            </a:r>
            <a:r>
              <a:rPr lang="ru-RU" sz="3600" dirty="0"/>
              <a:t> </a:t>
            </a:r>
            <a:r>
              <a:rPr lang="ru-RU" sz="3600" dirty="0" err="1"/>
              <a:t>білу</a:t>
            </a:r>
            <a:r>
              <a:rPr lang="ru-RU" sz="3600" dirty="0"/>
              <a:t> </a:t>
            </a:r>
            <a:r>
              <a:rPr lang="ru-RU" sz="3600" dirty="0" err="1"/>
              <a:t>және</a:t>
            </a:r>
            <a:r>
              <a:rPr lang="ru-RU" sz="3600" dirty="0"/>
              <a:t> </a:t>
            </a:r>
            <a:r>
              <a:rPr lang="ru-RU" sz="3600" dirty="0" err="1"/>
              <a:t>жауапкершілікті</a:t>
            </a:r>
            <a:r>
              <a:rPr lang="ru-RU" sz="3600" dirty="0"/>
              <a:t> </a:t>
            </a:r>
            <a:r>
              <a:rPr lang="ru-RU" sz="3600" dirty="0" err="1"/>
              <a:t>сезіну</a:t>
            </a:r>
            <a:r>
              <a:rPr lang="ru-RU" sz="3600" dirty="0"/>
              <a:t>; </a:t>
            </a:r>
          </a:p>
          <a:p>
            <a:pPr lvl="0" fontAlgn="base"/>
            <a:r>
              <a:rPr lang="ru-RU" sz="3600" dirty="0" err="1"/>
              <a:t>Достарына</a:t>
            </a:r>
            <a:r>
              <a:rPr lang="ru-RU" sz="3600" dirty="0"/>
              <a:t>, </a:t>
            </a:r>
            <a:r>
              <a:rPr lang="ru-RU" sz="3600" dirty="0" err="1"/>
              <a:t>сыныптастарына</a:t>
            </a:r>
            <a:r>
              <a:rPr lang="ru-RU" sz="3600" dirty="0"/>
              <a:t>, </a:t>
            </a:r>
            <a:r>
              <a:rPr lang="ru-RU" sz="3600" dirty="0" err="1"/>
              <a:t>отбасы</a:t>
            </a:r>
            <a:r>
              <a:rPr lang="ru-RU" sz="3600" dirty="0"/>
              <a:t> </a:t>
            </a:r>
            <a:r>
              <a:rPr lang="ru-RU" sz="3600" dirty="0" err="1"/>
              <a:t>мүшелеріне</a:t>
            </a:r>
            <a:r>
              <a:rPr lang="ru-RU" sz="3600" dirty="0"/>
              <a:t> </a:t>
            </a:r>
            <a:r>
              <a:rPr lang="ru-RU" sz="3600" dirty="0" err="1"/>
              <a:t>қамқор</a:t>
            </a:r>
            <a:r>
              <a:rPr lang="ru-RU" sz="3600" dirty="0"/>
              <a:t> болу, </a:t>
            </a:r>
            <a:r>
              <a:rPr lang="ru-RU" sz="3600" dirty="0" err="1"/>
              <a:t>мейірімділік</a:t>
            </a:r>
            <a:r>
              <a:rPr lang="ru-RU" sz="3600" dirty="0"/>
              <a:t> </a:t>
            </a:r>
            <a:r>
              <a:rPr lang="ru-RU" sz="3600" dirty="0" err="1"/>
              <a:t>таныту</a:t>
            </a:r>
            <a:r>
              <a:rPr lang="ru-RU" sz="3600" dirty="0"/>
              <a:t>; - </a:t>
            </a:r>
            <a:r>
              <a:rPr lang="ru-RU" sz="3600" dirty="0" err="1"/>
              <a:t>Өзін</a:t>
            </a:r>
            <a:r>
              <a:rPr lang="ru-RU" sz="3600" dirty="0"/>
              <a:t> </a:t>
            </a:r>
            <a:r>
              <a:rPr lang="ru-RU" sz="3600" dirty="0" err="1"/>
              <a:t>отбасының</a:t>
            </a:r>
            <a:r>
              <a:rPr lang="ru-RU" sz="3600" dirty="0"/>
              <a:t>, </a:t>
            </a:r>
            <a:r>
              <a:rPr lang="ru-RU" sz="3600" dirty="0" err="1"/>
              <a:t>сыныптың</a:t>
            </a:r>
            <a:r>
              <a:rPr lang="ru-RU" sz="3600" dirty="0"/>
              <a:t>, </a:t>
            </a:r>
            <a:r>
              <a:rPr lang="ru-RU" sz="3600" dirty="0" err="1"/>
              <a:t>мектептің</a:t>
            </a:r>
            <a:r>
              <a:rPr lang="ru-RU" sz="3600" dirty="0"/>
              <a:t>, </a:t>
            </a:r>
            <a:r>
              <a:rPr lang="ru-RU" sz="3600" dirty="0" err="1"/>
              <a:t>қоғамның</a:t>
            </a:r>
            <a:r>
              <a:rPr lang="ru-RU" sz="3600" dirty="0"/>
              <a:t>, </a:t>
            </a:r>
            <a:r>
              <a:rPr lang="ru-RU" sz="3600" dirty="0" err="1"/>
              <a:t>Отанның</a:t>
            </a:r>
            <a:r>
              <a:rPr lang="ru-RU" sz="3600" dirty="0"/>
              <a:t> </a:t>
            </a:r>
            <a:r>
              <a:rPr lang="ru-RU" sz="3600" dirty="0" err="1"/>
              <a:t>бір</a:t>
            </a:r>
            <a:r>
              <a:rPr lang="ru-RU" sz="3600" dirty="0"/>
              <a:t> </a:t>
            </a:r>
            <a:r>
              <a:rPr lang="ru-RU" sz="3600" dirty="0" err="1"/>
              <a:t>мүшесі</a:t>
            </a:r>
            <a:r>
              <a:rPr lang="ru-RU" sz="3600" dirty="0"/>
              <a:t> </a:t>
            </a:r>
            <a:r>
              <a:rPr lang="ru-RU" sz="3600" dirty="0" err="1"/>
              <a:t>екенін</a:t>
            </a:r>
            <a:r>
              <a:rPr lang="ru-RU" sz="3600" dirty="0"/>
              <a:t> </a:t>
            </a:r>
            <a:r>
              <a:rPr lang="ru-RU" sz="3600" dirty="0" err="1"/>
              <a:t>сезіну</a:t>
            </a:r>
            <a:r>
              <a:rPr lang="ru-RU" sz="3600" dirty="0"/>
              <a:t>. </a:t>
            </a:r>
          </a:p>
          <a:p>
            <a:endParaRPr lang="ru-RU" sz="3200" dirty="0"/>
          </a:p>
        </p:txBody>
      </p:sp>
    </p:spTree>
    <p:extLst>
      <p:ext uri="{BB962C8B-B14F-4D97-AF65-F5344CB8AC3E}">
        <p14:creationId xmlns:p14="http://schemas.microsoft.com/office/powerpoint/2010/main" val="168502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5300" b="1" dirty="0" err="1" smtClean="0">
                <a:solidFill>
                  <a:srgbClr val="0070C0"/>
                </a:solidFill>
              </a:rPr>
              <a:t>Талап</a:t>
            </a:r>
            <a:r>
              <a:rPr lang="ru-RU" sz="5300" b="1" dirty="0" smtClean="0">
                <a:solidFill>
                  <a:srgbClr val="0070C0"/>
                </a:solidFill>
              </a:rPr>
              <a:t> </a:t>
            </a:r>
            <a:r>
              <a:rPr lang="ru-RU" sz="5300" b="1" dirty="0" err="1" smtClean="0">
                <a:solidFill>
                  <a:srgbClr val="0070C0"/>
                </a:solidFill>
              </a:rPr>
              <a:t>құндылығы</a:t>
            </a:r>
            <a:r>
              <a:rPr lang="ru-RU" sz="5300" b="1" dirty="0" smtClean="0">
                <a:solidFill>
                  <a:srgbClr val="0070C0"/>
                </a:solidFill>
              </a:rPr>
              <a:t>:</a:t>
            </a:r>
            <a:r>
              <a:rPr lang="ru-RU" sz="5300" dirty="0" smtClean="0">
                <a:solidFill>
                  <a:srgbClr val="0070C0"/>
                </a:solidFill>
              </a:rPr>
              <a:t> </a:t>
            </a:r>
            <a:br>
              <a:rPr lang="ru-RU" sz="5300" dirty="0" smtClean="0">
                <a:solidFill>
                  <a:srgbClr val="0070C0"/>
                </a:solidFill>
              </a:rPr>
            </a:br>
            <a:endParaRPr lang="ru-RU" dirty="0">
              <a:solidFill>
                <a:srgbClr val="0070C0"/>
              </a:solidFill>
            </a:endParaRPr>
          </a:p>
        </p:txBody>
      </p:sp>
      <p:sp>
        <p:nvSpPr>
          <p:cNvPr id="3" name="Объект 2"/>
          <p:cNvSpPr>
            <a:spLocks noGrp="1"/>
          </p:cNvSpPr>
          <p:nvPr>
            <p:ph idx="1"/>
          </p:nvPr>
        </p:nvSpPr>
        <p:spPr>
          <a:xfrm>
            <a:off x="838200" y="1234440"/>
            <a:ext cx="10515600" cy="5337809"/>
          </a:xfrm>
        </p:spPr>
        <p:txBody>
          <a:bodyPr>
            <a:noAutofit/>
          </a:bodyPr>
          <a:lstStyle/>
          <a:p>
            <a:pPr lvl="0" fontAlgn="base"/>
            <a:r>
              <a:rPr lang="ru-RU" sz="3600" dirty="0" err="1" smtClean="0"/>
              <a:t>Сыни</a:t>
            </a:r>
            <a:r>
              <a:rPr lang="ru-RU" sz="3600" dirty="0" smtClean="0"/>
              <a:t> </a:t>
            </a:r>
            <a:r>
              <a:rPr lang="ru-RU" sz="3600" dirty="0" err="1"/>
              <a:t>және</a:t>
            </a:r>
            <a:r>
              <a:rPr lang="ru-RU" sz="3600" dirty="0"/>
              <a:t> </a:t>
            </a:r>
            <a:r>
              <a:rPr lang="ru-RU" sz="3600" dirty="0" err="1"/>
              <a:t>креативті</a:t>
            </a:r>
            <a:r>
              <a:rPr lang="ru-RU" sz="3600" dirty="0"/>
              <a:t> </a:t>
            </a:r>
            <a:r>
              <a:rPr lang="ru-RU" sz="3600" dirty="0" err="1"/>
              <a:t>ойлау</a:t>
            </a:r>
            <a:r>
              <a:rPr lang="ru-RU" sz="3600" dirty="0"/>
              <a:t>; </a:t>
            </a:r>
          </a:p>
          <a:p>
            <a:pPr lvl="0" fontAlgn="base"/>
            <a:r>
              <a:rPr lang="ru-RU" sz="3600" dirty="0"/>
              <a:t>Жеке </a:t>
            </a:r>
            <a:r>
              <a:rPr lang="ru-RU" sz="3600" dirty="0" err="1"/>
              <a:t>және</a:t>
            </a:r>
            <a:r>
              <a:rPr lang="ru-RU" sz="3600" dirty="0"/>
              <a:t> </a:t>
            </a:r>
            <a:r>
              <a:rPr lang="ru-RU" sz="3600" dirty="0" err="1"/>
              <a:t>командамен</a:t>
            </a:r>
            <a:r>
              <a:rPr lang="ru-RU" sz="3600" dirty="0"/>
              <a:t> </a:t>
            </a:r>
            <a:r>
              <a:rPr lang="ru-RU" sz="3600" dirty="0" err="1"/>
              <a:t>жұмыс</a:t>
            </a:r>
            <a:r>
              <a:rPr lang="ru-RU" sz="3600" dirty="0"/>
              <a:t> </a:t>
            </a:r>
            <a:r>
              <a:rPr lang="ru-RU" sz="3600" dirty="0" err="1"/>
              <a:t>істей</a:t>
            </a:r>
            <a:r>
              <a:rPr lang="ru-RU" sz="3600" dirty="0"/>
              <a:t> </a:t>
            </a:r>
            <a:r>
              <a:rPr lang="ru-RU" sz="3600" dirty="0" err="1"/>
              <a:t>білу</a:t>
            </a:r>
            <a:r>
              <a:rPr lang="ru-RU" sz="3600" dirty="0"/>
              <a:t>; </a:t>
            </a:r>
          </a:p>
          <a:p>
            <a:pPr lvl="0" fontAlgn="base"/>
            <a:r>
              <a:rPr lang="ru-RU" sz="3600" dirty="0" err="1"/>
              <a:t>Білуге</a:t>
            </a:r>
            <a:r>
              <a:rPr lang="ru-RU" sz="3600" dirty="0"/>
              <a:t>, </a:t>
            </a:r>
            <a:r>
              <a:rPr lang="ru-RU" sz="3600" dirty="0" err="1"/>
              <a:t>жаңаны</a:t>
            </a:r>
            <a:r>
              <a:rPr lang="ru-RU" sz="3600" dirty="0"/>
              <a:t> </a:t>
            </a:r>
            <a:r>
              <a:rPr lang="ru-RU" sz="3600" dirty="0" err="1"/>
              <a:t>тануға</a:t>
            </a:r>
            <a:r>
              <a:rPr lang="ru-RU" sz="3600" dirty="0"/>
              <a:t> </a:t>
            </a:r>
            <a:r>
              <a:rPr lang="ru-RU" sz="3600" dirty="0" err="1"/>
              <a:t>құштар</a:t>
            </a:r>
            <a:r>
              <a:rPr lang="ru-RU" sz="3600" dirty="0"/>
              <a:t> болу; </a:t>
            </a:r>
          </a:p>
          <a:p>
            <a:pPr lvl="0" fontAlgn="base"/>
            <a:r>
              <a:rPr lang="ru-RU" sz="3600" dirty="0" err="1"/>
              <a:t>Физикалық</a:t>
            </a:r>
            <a:r>
              <a:rPr lang="ru-RU" sz="3600" dirty="0"/>
              <a:t> </a:t>
            </a:r>
            <a:r>
              <a:rPr lang="ru-RU" sz="3600" dirty="0" err="1"/>
              <a:t>белсенді</a:t>
            </a:r>
            <a:r>
              <a:rPr lang="ru-RU" sz="3600" dirty="0"/>
              <a:t> болу; </a:t>
            </a:r>
          </a:p>
          <a:p>
            <a:pPr lvl="0" fontAlgn="base"/>
            <a:r>
              <a:rPr lang="ru-RU" sz="3600" dirty="0" err="1"/>
              <a:t>Салауатты</a:t>
            </a:r>
            <a:r>
              <a:rPr lang="ru-RU" sz="3600" dirty="0"/>
              <a:t> </a:t>
            </a:r>
            <a:r>
              <a:rPr lang="ru-RU" sz="3600" dirty="0" err="1"/>
              <a:t>өмір</a:t>
            </a:r>
            <a:r>
              <a:rPr lang="ru-RU" sz="3600" dirty="0"/>
              <a:t> </a:t>
            </a:r>
            <a:r>
              <a:rPr lang="ru-RU" sz="3600" dirty="0" err="1"/>
              <a:t>салтын</a:t>
            </a:r>
            <a:r>
              <a:rPr lang="ru-RU" sz="3600" dirty="0"/>
              <a:t> </a:t>
            </a:r>
            <a:r>
              <a:rPr lang="ru-RU" sz="3600" dirty="0" err="1"/>
              <a:t>ұстану</a:t>
            </a:r>
            <a:r>
              <a:rPr lang="ru-RU" sz="3600" dirty="0"/>
              <a:t>; </a:t>
            </a:r>
          </a:p>
          <a:p>
            <a:r>
              <a:rPr lang="ru-RU" sz="3600" dirty="0" err="1"/>
              <a:t>Технологиялық</a:t>
            </a:r>
            <a:r>
              <a:rPr lang="ru-RU" sz="3600" dirty="0"/>
              <a:t> </a:t>
            </a:r>
            <a:r>
              <a:rPr lang="ru-RU" sz="3600" dirty="0" err="1"/>
              <a:t>және</a:t>
            </a:r>
            <a:r>
              <a:rPr lang="ru-RU" sz="3600" dirty="0"/>
              <a:t> </a:t>
            </a:r>
            <a:r>
              <a:rPr lang="ru-RU" sz="3600" dirty="0" err="1"/>
              <a:t>цифрлық</a:t>
            </a:r>
            <a:r>
              <a:rPr lang="ru-RU" sz="3600" dirty="0"/>
              <a:t> </a:t>
            </a:r>
            <a:r>
              <a:rPr lang="ru-RU" sz="3600" dirty="0" err="1"/>
              <a:t>дағдыларды</a:t>
            </a:r>
            <a:r>
              <a:rPr lang="ru-RU" sz="3600" dirty="0"/>
              <a:t> </a:t>
            </a:r>
            <a:r>
              <a:rPr lang="ru-RU" sz="3600" dirty="0" err="1"/>
              <a:t>ілгерілету</a:t>
            </a:r>
            <a:r>
              <a:rPr lang="ru-RU" sz="3600" dirty="0"/>
              <a:t>; - 	</a:t>
            </a:r>
            <a:endParaRPr lang="ru-RU" sz="3600" dirty="0" smtClean="0"/>
          </a:p>
          <a:p>
            <a:r>
              <a:rPr lang="ru-RU" sz="3600" dirty="0" err="1" smtClean="0"/>
              <a:t>Дұрыс</a:t>
            </a:r>
            <a:r>
              <a:rPr lang="ru-RU" sz="3600" dirty="0" smtClean="0"/>
              <a:t> </a:t>
            </a:r>
            <a:r>
              <a:rPr lang="ru-RU" sz="3600" dirty="0" err="1"/>
              <a:t>қарым-қатынас</a:t>
            </a:r>
            <a:r>
              <a:rPr lang="ru-RU" sz="3600" dirty="0"/>
              <a:t> </a:t>
            </a:r>
            <a:r>
              <a:rPr lang="ru-RU" sz="3600" dirty="0" err="1"/>
              <a:t>орната</a:t>
            </a:r>
            <a:r>
              <a:rPr lang="ru-RU" sz="3600" dirty="0"/>
              <a:t> </a:t>
            </a:r>
            <a:r>
              <a:rPr lang="ru-RU" sz="3600" dirty="0" err="1"/>
              <a:t>білу</a:t>
            </a:r>
            <a:r>
              <a:rPr lang="ru-RU" sz="3600" dirty="0"/>
              <a:t>; - 	</a:t>
            </a:r>
            <a:endParaRPr lang="ru-RU" sz="3600" dirty="0" smtClean="0"/>
          </a:p>
          <a:p>
            <a:r>
              <a:rPr lang="ru-RU" sz="3600" dirty="0" err="1" smtClean="0"/>
              <a:t>Уақыт</a:t>
            </a:r>
            <a:r>
              <a:rPr lang="ru-RU" sz="3600" dirty="0" smtClean="0"/>
              <a:t> </a:t>
            </a:r>
            <a:r>
              <a:rPr lang="ru-RU" sz="3600" dirty="0"/>
              <a:t>пен </a:t>
            </a:r>
            <a:r>
              <a:rPr lang="ru-RU" sz="3600" dirty="0" err="1"/>
              <a:t>қаржыны</a:t>
            </a:r>
            <a:r>
              <a:rPr lang="ru-RU" sz="3600" dirty="0"/>
              <a:t> </a:t>
            </a:r>
            <a:r>
              <a:rPr lang="ru-RU" sz="3600" dirty="0" err="1"/>
              <a:t>тиімді</a:t>
            </a:r>
            <a:r>
              <a:rPr lang="ru-RU" sz="3600" dirty="0"/>
              <a:t> </a:t>
            </a:r>
            <a:r>
              <a:rPr lang="ru-RU" sz="3600" dirty="0" err="1"/>
              <a:t>жоспарлау</a:t>
            </a:r>
            <a:r>
              <a:rPr lang="ru-RU" sz="3600" dirty="0"/>
              <a:t>. </a:t>
            </a:r>
          </a:p>
        </p:txBody>
      </p:sp>
    </p:spTree>
    <p:extLst>
      <p:ext uri="{BB962C8B-B14F-4D97-AF65-F5344CB8AC3E}">
        <p14:creationId xmlns:p14="http://schemas.microsoft.com/office/powerpoint/2010/main" val="2879177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5770" y="182245"/>
            <a:ext cx="10908030" cy="1886585"/>
          </a:xfrm>
        </p:spPr>
        <p:txBody>
          <a:bodyPr>
            <a:noAutofit/>
          </a:bodyPr>
          <a:lstStyle/>
          <a:p>
            <a:r>
              <a:rPr lang="ru-RU" sz="2800" dirty="0" err="1" smtClean="0">
                <a:latin typeface="Times New Roman" panose="02020603050405020304" pitchFamily="18" charset="0"/>
                <a:cs typeface="Times New Roman" panose="02020603050405020304" pitchFamily="18" charset="0"/>
              </a:rPr>
              <a:t>Мерекелер</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қарсаңында</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білім</a:t>
            </a:r>
            <a:r>
              <a:rPr lang="ru-RU" sz="2800" dirty="0" smtClean="0">
                <a:latin typeface="Times New Roman" panose="02020603050405020304" pitchFamily="18" charset="0"/>
                <a:cs typeface="Times New Roman" panose="02020603050405020304" pitchFamily="18" charset="0"/>
              </a:rPr>
              <a:t> беру </a:t>
            </a:r>
            <a:r>
              <a:rPr lang="ru-RU" sz="2800" dirty="0" err="1" smtClean="0">
                <a:latin typeface="Times New Roman" panose="02020603050405020304" pitchFamily="18" charset="0"/>
                <a:cs typeface="Times New Roman" panose="02020603050405020304" pitchFamily="18" charset="0"/>
              </a:rPr>
              <a:t>ұйымдарында</a:t>
            </a:r>
            <a:r>
              <a:rPr lang="ru-RU" sz="2800" dirty="0" smtClean="0">
                <a:latin typeface="Times New Roman" panose="02020603050405020304" pitchFamily="18" charset="0"/>
                <a:cs typeface="Times New Roman" panose="02020603050405020304" pitchFamily="18" charset="0"/>
              </a:rPr>
              <a:t>                       </a:t>
            </a:r>
            <a:r>
              <a:rPr lang="ru-RU" sz="2800" dirty="0" smtClean="0">
                <a:latin typeface="Times New Roman" panose="02020603050405020304" pitchFamily="18" charset="0"/>
                <a:cs typeface="Times New Roman" panose="02020603050405020304" pitchFamily="18" charset="0"/>
              </a:rPr>
              <a:t>               </a:t>
            </a:r>
            <a:r>
              <a:rPr lang="ru-RU" sz="2800" b="1" dirty="0" smtClean="0">
                <a:solidFill>
                  <a:srgbClr val="C00000"/>
                </a:solidFill>
                <a:latin typeface="Times New Roman" panose="02020603050405020304" pitchFamily="18" charset="0"/>
                <a:cs typeface="Times New Roman" panose="02020603050405020304" pitchFamily="18" charset="0"/>
              </a:rPr>
              <a:t>«</a:t>
            </a:r>
            <a:r>
              <a:rPr lang="ru-RU" sz="2800" b="1" dirty="0" smtClean="0">
                <a:solidFill>
                  <a:srgbClr val="C00000"/>
                </a:solidFill>
                <a:latin typeface="Times New Roman" panose="02020603050405020304" pitchFamily="18" charset="0"/>
                <a:cs typeface="Times New Roman" panose="02020603050405020304" pitchFamily="18" charset="0"/>
              </a:rPr>
              <a:t>ТӨРТ ТОҚСАН – ТӨРТ ӨНЕР» </a:t>
            </a:r>
            <a:r>
              <a:rPr lang="ru-RU" sz="2800" dirty="0" err="1" smtClean="0">
                <a:latin typeface="Times New Roman" panose="02020603050405020304" pitchFamily="18" charset="0"/>
                <a:cs typeface="Times New Roman" panose="02020603050405020304" pitchFamily="18" charset="0"/>
              </a:rPr>
              <a:t>Ұлттық</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мәдени-ағартушылық</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аясында</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жаппай</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мерекелер</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байқаулар</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көрмелер</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сайыстар</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олимпиадалар</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фестивальдер</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өткізіледі</a:t>
            </a:r>
            <a:r>
              <a:rPr lang="ru-RU" sz="2800" dirty="0" smtClean="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45770" y="2068830"/>
            <a:ext cx="11464290" cy="4480559"/>
          </a:xfrm>
        </p:spPr>
        <p:txBody>
          <a:bodyPr/>
          <a:lstStyle/>
          <a:p>
            <a:r>
              <a:rPr lang="kk-KZ" b="1" dirty="0"/>
              <a:t>БІРІНШІ ТОҚСАН </a:t>
            </a:r>
            <a:r>
              <a:rPr lang="kk-KZ" b="1" dirty="0" smtClean="0"/>
              <a:t>РЕСПУБЛИКА КҮНІ</a:t>
            </a:r>
            <a:r>
              <a:rPr lang="ru-RU" b="1" dirty="0" smtClean="0"/>
              <a:t> </a:t>
            </a:r>
            <a:r>
              <a:rPr lang="kk-KZ" b="1" dirty="0" smtClean="0"/>
              <a:t>МЕРЕКЕСІНЕ </a:t>
            </a:r>
            <a:r>
              <a:rPr lang="kk-KZ" b="1" dirty="0"/>
              <a:t>АРНАЛҒАН «АҚЫНДАР АЙТЫСЫ</a:t>
            </a:r>
            <a:r>
              <a:rPr lang="kk-KZ" b="1" dirty="0" smtClean="0"/>
              <a:t>» (қазақ тілі мұғалімдері)</a:t>
            </a:r>
          </a:p>
          <a:p>
            <a:r>
              <a:rPr lang="kk-KZ" b="1" dirty="0"/>
              <a:t>ЕКІНШІ </a:t>
            </a:r>
            <a:r>
              <a:rPr lang="kk-KZ" b="1" dirty="0" smtClean="0"/>
              <a:t>ТОҚСАН</a:t>
            </a:r>
            <a:r>
              <a:rPr lang="ru-RU" b="1" dirty="0" smtClean="0"/>
              <a:t> </a:t>
            </a:r>
            <a:r>
              <a:rPr lang="kk-KZ" b="1" dirty="0" smtClean="0"/>
              <a:t>«АЛТЫН </a:t>
            </a:r>
            <a:r>
              <a:rPr lang="kk-KZ" b="1" dirty="0"/>
              <a:t>САҚА» </a:t>
            </a:r>
            <a:r>
              <a:rPr lang="kk-KZ" b="1" dirty="0" smtClean="0"/>
              <a:t>ОЛИМПИАДАСЫ (ДШ мұғалімдері, сынып жетекшілер)</a:t>
            </a:r>
          </a:p>
          <a:p>
            <a:r>
              <a:rPr lang="ru-RU" b="1" dirty="0" smtClean="0"/>
              <a:t>ҮШІНШІ ТОҚСАН «ҰЛТТЫҚ ӨНЕР» КӨРМЕСІ (</a:t>
            </a:r>
            <a:r>
              <a:rPr lang="ru-RU" b="1" dirty="0" err="1" smtClean="0"/>
              <a:t>Солтан</a:t>
            </a:r>
            <a:r>
              <a:rPr lang="ru-RU" b="1" dirty="0" smtClean="0"/>
              <a:t> Г.К, </a:t>
            </a:r>
            <a:r>
              <a:rPr lang="ru-RU" b="1" dirty="0" err="1" smtClean="0"/>
              <a:t>аға</a:t>
            </a:r>
            <a:r>
              <a:rPr lang="ru-RU" b="1" dirty="0" smtClean="0"/>
              <a:t> </a:t>
            </a:r>
            <a:r>
              <a:rPr lang="ru-RU" b="1" dirty="0" err="1" smtClean="0"/>
              <a:t>тәлімгерлер</a:t>
            </a:r>
            <a:r>
              <a:rPr lang="ru-RU" b="1" dirty="0" smtClean="0"/>
              <a:t>, </a:t>
            </a:r>
            <a:r>
              <a:rPr lang="ru-RU" b="1" dirty="0" err="1" smtClean="0"/>
              <a:t>сынып</a:t>
            </a:r>
            <a:r>
              <a:rPr lang="ru-RU" b="1" dirty="0" smtClean="0"/>
              <a:t> </a:t>
            </a:r>
            <a:r>
              <a:rPr lang="ru-RU" b="1" dirty="0" err="1" smtClean="0"/>
              <a:t>жетекшілер</a:t>
            </a:r>
            <a:r>
              <a:rPr lang="ru-RU" b="1" dirty="0" smtClean="0"/>
              <a:t>)</a:t>
            </a:r>
          </a:p>
          <a:p>
            <a:r>
              <a:rPr lang="kk-KZ" b="1" dirty="0"/>
              <a:t>ТӨРТІНШІ ТОҚСАН </a:t>
            </a:r>
            <a:r>
              <a:rPr lang="ru-RU" b="1" dirty="0" smtClean="0"/>
              <a:t> </a:t>
            </a:r>
            <a:r>
              <a:rPr lang="kk-KZ" b="1" dirty="0" smtClean="0"/>
              <a:t>«</a:t>
            </a:r>
            <a:r>
              <a:rPr lang="kk-KZ" b="1" dirty="0"/>
              <a:t>ТУҒАН ӨЛКЕМ» </a:t>
            </a:r>
            <a:r>
              <a:rPr lang="kk-KZ" b="1" dirty="0" smtClean="0"/>
              <a:t>ФЕСТИВАЛІ (</a:t>
            </a:r>
            <a:r>
              <a:rPr lang="kk-KZ" b="1" dirty="0" err="1" smtClean="0"/>
              <a:t>Мұтан</a:t>
            </a:r>
            <a:r>
              <a:rPr lang="kk-KZ" b="1" dirty="0" smtClean="0"/>
              <a:t> М.</a:t>
            </a:r>
            <a:r>
              <a:rPr lang="kk-KZ" b="1" dirty="0" err="1" smtClean="0"/>
              <a:t>Идрисова</a:t>
            </a:r>
            <a:r>
              <a:rPr lang="kk-KZ" b="1" dirty="0" smtClean="0"/>
              <a:t> І, </a:t>
            </a:r>
            <a:r>
              <a:rPr lang="kk-KZ" b="1" dirty="0" err="1" smtClean="0"/>
              <a:t>Жахав</a:t>
            </a:r>
            <a:r>
              <a:rPr lang="kk-KZ" b="1" dirty="0" smtClean="0"/>
              <a:t> Баян, сынып жетекшілер)</a:t>
            </a:r>
            <a:endParaRPr lang="ru-RU" b="1" dirty="0"/>
          </a:p>
          <a:p>
            <a:endParaRPr lang="ru-RU" b="1" dirty="0" smtClean="0"/>
          </a:p>
          <a:p>
            <a:endParaRPr lang="ru-RU" sz="1800" dirty="0"/>
          </a:p>
          <a:p>
            <a:endParaRPr lang="ru-RU" dirty="0"/>
          </a:p>
        </p:txBody>
      </p:sp>
    </p:spTree>
    <p:extLst>
      <p:ext uri="{BB962C8B-B14F-4D97-AF65-F5344CB8AC3E}">
        <p14:creationId xmlns:p14="http://schemas.microsoft.com/office/powerpoint/2010/main" val="29554816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900410" cy="1325563"/>
          </a:xfrm>
        </p:spPr>
        <p:txBody>
          <a:bodyPr>
            <a:normAutofit/>
          </a:bodyPr>
          <a:lstStyle/>
          <a:p>
            <a:r>
              <a:rPr lang="ru-RU" b="1" dirty="0" smtClean="0">
                <a:solidFill>
                  <a:srgbClr val="C00000"/>
                </a:solidFill>
              </a:rPr>
              <a:t>«</a:t>
            </a:r>
            <a:r>
              <a:rPr lang="ru-RU" b="1" dirty="0" err="1" smtClean="0">
                <a:solidFill>
                  <a:srgbClr val="C00000"/>
                </a:solidFill>
              </a:rPr>
              <a:t>Тоғыз</a:t>
            </a:r>
            <a:r>
              <a:rPr lang="ru-RU" b="1" dirty="0" smtClean="0">
                <a:solidFill>
                  <a:srgbClr val="C00000"/>
                </a:solidFill>
              </a:rPr>
              <a:t> </a:t>
            </a:r>
            <a:r>
              <a:rPr lang="ru-RU" b="1" dirty="0" err="1" smtClean="0">
                <a:solidFill>
                  <a:srgbClr val="C00000"/>
                </a:solidFill>
              </a:rPr>
              <a:t>айға</a:t>
            </a:r>
            <a:r>
              <a:rPr lang="ru-RU" b="1" dirty="0" smtClean="0">
                <a:solidFill>
                  <a:srgbClr val="C00000"/>
                </a:solidFill>
              </a:rPr>
              <a:t> </a:t>
            </a:r>
            <a:r>
              <a:rPr lang="ru-RU" b="1" dirty="0" err="1" smtClean="0">
                <a:solidFill>
                  <a:srgbClr val="C00000"/>
                </a:solidFill>
              </a:rPr>
              <a:t>тоғыз</a:t>
            </a:r>
            <a:r>
              <a:rPr lang="ru-RU" b="1" dirty="0" smtClean="0">
                <a:solidFill>
                  <a:srgbClr val="C00000"/>
                </a:solidFill>
              </a:rPr>
              <a:t> </a:t>
            </a:r>
            <a:r>
              <a:rPr lang="ru-RU" b="1" dirty="0" err="1" smtClean="0">
                <a:solidFill>
                  <a:srgbClr val="C00000"/>
                </a:solidFill>
              </a:rPr>
              <a:t>іс</a:t>
            </a:r>
            <a:r>
              <a:rPr lang="ru-RU" b="1" dirty="0" smtClean="0">
                <a:solidFill>
                  <a:srgbClr val="C00000"/>
                </a:solidFill>
              </a:rPr>
              <a:t>-шара» </a:t>
            </a:r>
            <a:r>
              <a:rPr lang="ru-RU" b="1" dirty="0" err="1" smtClean="0">
                <a:solidFill>
                  <a:srgbClr val="C00000"/>
                </a:solidFill>
              </a:rPr>
              <a:t>тұжырымдамасы</a:t>
            </a:r>
            <a:r>
              <a:rPr lang="ru-RU" b="1" dirty="0" smtClean="0">
                <a:solidFill>
                  <a:srgbClr val="C00000"/>
                </a:solidFill>
              </a:rPr>
              <a:t/>
            </a:r>
            <a:br>
              <a:rPr lang="ru-RU" b="1" dirty="0" smtClean="0">
                <a:solidFill>
                  <a:srgbClr val="C00000"/>
                </a:solidFill>
              </a:rPr>
            </a:br>
            <a:endParaRPr lang="ru-RU" b="1" dirty="0">
              <a:solidFill>
                <a:srgbClr val="C00000"/>
              </a:solidFill>
            </a:endParaRPr>
          </a:p>
        </p:txBody>
      </p:sp>
      <p:sp>
        <p:nvSpPr>
          <p:cNvPr id="3" name="Объект 2"/>
          <p:cNvSpPr>
            <a:spLocks noGrp="1"/>
          </p:cNvSpPr>
          <p:nvPr>
            <p:ph idx="1"/>
          </p:nvPr>
        </p:nvSpPr>
        <p:spPr>
          <a:xfrm>
            <a:off x="838200" y="1211580"/>
            <a:ext cx="10515600" cy="4965383"/>
          </a:xfrm>
        </p:spPr>
        <p:txBody>
          <a:bodyPr/>
          <a:lstStyle/>
          <a:p>
            <a:r>
              <a:rPr lang="kk-KZ" b="1" dirty="0" smtClean="0"/>
              <a:t>қыркүйек </a:t>
            </a:r>
            <a:r>
              <a:rPr lang="kk-KZ" dirty="0"/>
              <a:t>Сергіту </a:t>
            </a:r>
            <a:r>
              <a:rPr lang="kk-KZ" dirty="0" smtClean="0"/>
              <a:t>сәті (</a:t>
            </a:r>
            <a:r>
              <a:rPr lang="kk-KZ" dirty="0" err="1" smtClean="0"/>
              <a:t>Хавал</a:t>
            </a:r>
            <a:r>
              <a:rPr lang="kk-KZ" dirty="0" smtClean="0"/>
              <a:t> Н)</a:t>
            </a:r>
            <a:endParaRPr lang="ru-RU" dirty="0"/>
          </a:p>
          <a:p>
            <a:pPr lvl="0"/>
            <a:r>
              <a:rPr lang="kk-KZ" b="1" dirty="0"/>
              <a:t>қазан </a:t>
            </a:r>
            <a:r>
              <a:rPr lang="kk-KZ" dirty="0"/>
              <a:t>Әнұран </a:t>
            </a:r>
            <a:r>
              <a:rPr lang="kk-KZ" dirty="0" smtClean="0"/>
              <a:t>айту (</a:t>
            </a:r>
            <a:r>
              <a:rPr lang="kk-KZ" dirty="0" err="1" smtClean="0"/>
              <a:t>Бакирбекова</a:t>
            </a:r>
            <a:r>
              <a:rPr lang="kk-KZ" dirty="0" smtClean="0"/>
              <a:t> Г.А)</a:t>
            </a:r>
            <a:endParaRPr lang="ru-RU" dirty="0"/>
          </a:p>
          <a:p>
            <a:pPr lvl="0"/>
            <a:r>
              <a:rPr lang="kk-KZ" b="1" dirty="0"/>
              <a:t>қараша </a:t>
            </a:r>
            <a:r>
              <a:rPr lang="kk-KZ" dirty="0"/>
              <a:t>Асық </a:t>
            </a:r>
            <a:r>
              <a:rPr lang="kk-KZ" dirty="0" smtClean="0"/>
              <a:t>ату ( </a:t>
            </a:r>
            <a:r>
              <a:rPr lang="kk-KZ" dirty="0" err="1" smtClean="0"/>
              <a:t>Хавал</a:t>
            </a:r>
            <a:r>
              <a:rPr lang="kk-KZ" dirty="0" smtClean="0"/>
              <a:t> Н)</a:t>
            </a:r>
            <a:endParaRPr lang="ru-RU" dirty="0"/>
          </a:p>
          <a:p>
            <a:pPr lvl="0"/>
            <a:r>
              <a:rPr lang="kk-KZ" b="1" dirty="0"/>
              <a:t>желтоқсан </a:t>
            </a:r>
            <a:r>
              <a:rPr lang="kk-KZ" dirty="0"/>
              <a:t>Шығарма жазу: болашаққа </a:t>
            </a:r>
            <a:r>
              <a:rPr lang="kk-KZ" dirty="0" smtClean="0"/>
              <a:t>хат (тіл мұғалімдері)</a:t>
            </a:r>
            <a:endParaRPr lang="ru-RU" dirty="0"/>
          </a:p>
          <a:p>
            <a:pPr lvl="0"/>
            <a:r>
              <a:rPr lang="kk-KZ" b="1" dirty="0"/>
              <a:t>қаңтар </a:t>
            </a:r>
            <a:r>
              <a:rPr lang="kk-KZ" dirty="0"/>
              <a:t>Қазақ </a:t>
            </a:r>
            <a:r>
              <a:rPr lang="kk-KZ" dirty="0" smtClean="0"/>
              <a:t>есебі (</a:t>
            </a:r>
            <a:r>
              <a:rPr lang="kk-KZ" dirty="0" err="1" smtClean="0"/>
              <a:t>Жәрдембек</a:t>
            </a:r>
            <a:r>
              <a:rPr lang="kk-KZ" dirty="0" smtClean="0"/>
              <a:t>, </a:t>
            </a:r>
            <a:r>
              <a:rPr lang="kk-KZ" dirty="0" err="1" smtClean="0"/>
              <a:t>Бақберді</a:t>
            </a:r>
            <a:r>
              <a:rPr lang="kk-KZ" dirty="0" smtClean="0"/>
              <a:t>, Жазира)</a:t>
            </a:r>
            <a:endParaRPr lang="ru-RU" dirty="0"/>
          </a:p>
          <a:p>
            <a:pPr lvl="0"/>
            <a:r>
              <a:rPr lang="kk-KZ" b="1" dirty="0"/>
              <a:t>ақпан </a:t>
            </a:r>
            <a:r>
              <a:rPr lang="kk-KZ" dirty="0"/>
              <a:t>Оқуға құштар </a:t>
            </a:r>
            <a:r>
              <a:rPr lang="kk-KZ" dirty="0" smtClean="0"/>
              <a:t>мектеп (</a:t>
            </a:r>
            <a:r>
              <a:rPr lang="kk-KZ" dirty="0" err="1" smtClean="0"/>
              <a:t>Женаева</a:t>
            </a:r>
            <a:r>
              <a:rPr lang="kk-KZ" dirty="0" smtClean="0"/>
              <a:t> Г.И)</a:t>
            </a:r>
            <a:r>
              <a:rPr lang="kk-KZ" b="1" dirty="0" smtClean="0"/>
              <a:t> </a:t>
            </a:r>
            <a:endParaRPr lang="ru-RU" dirty="0"/>
          </a:p>
          <a:p>
            <a:pPr lvl="0"/>
            <a:r>
              <a:rPr lang="kk-KZ" b="1" dirty="0"/>
              <a:t>наурыз </a:t>
            </a:r>
            <a:r>
              <a:rPr lang="kk-KZ" dirty="0" smtClean="0"/>
              <a:t>Домбырашылар (</a:t>
            </a:r>
            <a:r>
              <a:rPr lang="kk-KZ" dirty="0" err="1" smtClean="0"/>
              <a:t>Кабдуллина</a:t>
            </a:r>
            <a:r>
              <a:rPr lang="kk-KZ" dirty="0" smtClean="0"/>
              <a:t> С.С)</a:t>
            </a:r>
            <a:endParaRPr lang="ru-RU" dirty="0"/>
          </a:p>
          <a:p>
            <a:pPr lvl="0"/>
            <a:r>
              <a:rPr lang="kk-KZ" b="1" dirty="0"/>
              <a:t>сәуір </a:t>
            </a:r>
            <a:r>
              <a:rPr lang="kk-KZ" dirty="0"/>
              <a:t>Шахмат </a:t>
            </a:r>
            <a:r>
              <a:rPr lang="kk-KZ" dirty="0" smtClean="0"/>
              <a:t>ойнау (</a:t>
            </a:r>
            <a:r>
              <a:rPr lang="kk-KZ" dirty="0" err="1" smtClean="0"/>
              <a:t>Хавал</a:t>
            </a:r>
            <a:r>
              <a:rPr lang="kk-KZ" dirty="0" smtClean="0"/>
              <a:t> Н, Дамир С)</a:t>
            </a:r>
            <a:endParaRPr lang="ru-RU" dirty="0"/>
          </a:p>
          <a:p>
            <a:pPr lvl="0"/>
            <a:r>
              <a:rPr lang="kk-KZ" b="1" dirty="0"/>
              <a:t>мамыр </a:t>
            </a:r>
            <a:r>
              <a:rPr lang="kk-KZ" dirty="0"/>
              <a:t>Жасыл</a:t>
            </a:r>
            <a:r>
              <a:rPr lang="kk-KZ" b="1" dirty="0"/>
              <a:t> </a:t>
            </a:r>
            <a:r>
              <a:rPr lang="kk-KZ" dirty="0" smtClean="0"/>
              <a:t>мекен ( </a:t>
            </a:r>
            <a:r>
              <a:rPr lang="kk-KZ" dirty="0" err="1" smtClean="0"/>
              <a:t>Жахав</a:t>
            </a:r>
            <a:r>
              <a:rPr lang="kk-KZ" dirty="0" smtClean="0"/>
              <a:t> Б, </a:t>
            </a:r>
            <a:r>
              <a:rPr lang="kk-KZ" dirty="0" err="1" smtClean="0"/>
              <a:t>Ибрайкина</a:t>
            </a:r>
            <a:r>
              <a:rPr lang="kk-KZ" dirty="0" smtClean="0"/>
              <a:t> Қ.М)</a:t>
            </a:r>
            <a:endParaRPr lang="ru-RU" dirty="0"/>
          </a:p>
          <a:p>
            <a:endParaRPr lang="ru-RU" dirty="0"/>
          </a:p>
        </p:txBody>
      </p:sp>
    </p:spTree>
    <p:extLst>
      <p:ext uri="{BB962C8B-B14F-4D97-AF65-F5344CB8AC3E}">
        <p14:creationId xmlns:p14="http://schemas.microsoft.com/office/powerpoint/2010/main" val="203222413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895</TotalTime>
  <Words>1035</Words>
  <Application>Microsoft Office PowerPoint</Application>
  <PresentationFormat>Широкоэкранный</PresentationFormat>
  <Paragraphs>101</Paragraphs>
  <Slides>15</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15</vt:i4>
      </vt:variant>
    </vt:vector>
  </HeadingPairs>
  <TitlesOfParts>
    <vt:vector size="22" baseType="lpstr">
      <vt:lpstr>Arial</vt:lpstr>
      <vt:lpstr>Calibri</vt:lpstr>
      <vt:lpstr>Calibri Light</vt:lpstr>
      <vt:lpstr>Courier New</vt:lpstr>
      <vt:lpstr>Times New Roman</vt:lpstr>
      <vt:lpstr>Wingdings</vt:lpstr>
      <vt:lpstr>Тема Office</vt:lpstr>
      <vt:lpstr>Презентация PowerPoint</vt:lpstr>
      <vt:lpstr>Презентация PowerPoint</vt:lpstr>
      <vt:lpstr>Мақсаты</vt:lpstr>
      <vt:lpstr>Жүзеге асыру</vt:lpstr>
      <vt:lpstr>Ұлттық құндылықтар:   ҰЛТТЫҚ МҮДДЕ, АР-ҰЯТ, ТАЛАП. </vt:lpstr>
      <vt:lpstr>Ар-ұят құндылығы:   </vt:lpstr>
      <vt:lpstr>Талап құндылығы:  </vt:lpstr>
      <vt:lpstr>Мерекелер қарсаңында білім беру ұйымдарында                                      «ТӨРТ ТОҚСАН – ТӨРТ ӨНЕР» Ұлттық мәдени-ағартушылық аясында жаппай мерекелер, байқаулар, көрмелер, сайыстар, олимпиадалар, фестивальдер өткізіледі.</vt:lpstr>
      <vt:lpstr>«Тоғыз айға тоғыз іс-шара» тұжырымдамасы </vt:lpstr>
      <vt:lpstr>Бірыңғай тәрбие бағдарламасы аясындағы 4 жоба :</vt:lpstr>
      <vt:lpstr>  «Еңбегі адал жас өрен»,   </vt:lpstr>
      <vt:lpstr> 5.3.2 «Ұрпаққа аманат» жобасы </vt:lpstr>
      <vt:lpstr> 5.3.3 «Жеткіншектің жеті жарғысы» жобасы </vt:lpstr>
      <vt:lpstr>5.3.4 «Ұлттық мектеп лигасы» жобасы </vt:lpstr>
      <vt:lpstr>  Тәрбие жұмысының бағыттары бойынша іс-шаралар жоспары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Гимназия</dc:creator>
  <cp:lastModifiedBy>Гимназия</cp:lastModifiedBy>
  <cp:revision>15</cp:revision>
  <dcterms:created xsi:type="dcterms:W3CDTF">2023-10-31T03:43:49Z</dcterms:created>
  <dcterms:modified xsi:type="dcterms:W3CDTF">2023-11-01T11:35:28Z</dcterms:modified>
</cp:coreProperties>
</file>