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4" r:id="rId4"/>
    <p:sldId id="272" r:id="rId5"/>
    <p:sldId id="273" r:id="rId6"/>
    <p:sldId id="301" r:id="rId7"/>
    <p:sldId id="297" r:id="rId8"/>
    <p:sldId id="298" r:id="rId9"/>
    <p:sldId id="299" r:id="rId10"/>
    <p:sldId id="258" r:id="rId11"/>
    <p:sldId id="276" r:id="rId12"/>
    <p:sldId id="516" r:id="rId13"/>
    <p:sldId id="278" r:id="rId14"/>
    <p:sldId id="277" r:id="rId15"/>
    <p:sldId id="268" r:id="rId16"/>
    <p:sldId id="281" r:id="rId17"/>
    <p:sldId id="269" r:id="rId18"/>
    <p:sldId id="271" r:id="rId19"/>
    <p:sldId id="293" r:id="rId20"/>
    <p:sldId id="283" r:id="rId21"/>
    <p:sldId id="296" r:id="rId22"/>
    <p:sldId id="264" r:id="rId23"/>
    <p:sldId id="517"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6005" autoAdjust="0"/>
  </p:normalViewPr>
  <p:slideViewPr>
    <p:cSldViewPr snapToGrid="0">
      <p:cViewPr varScale="1">
        <p:scale>
          <a:sx n="63" d="100"/>
          <a:sy n="63" d="100"/>
        </p:scale>
        <p:origin x="806" y="48"/>
      </p:cViewPr>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8D46D-8F8D-446B-9327-DEEC68C269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D58C822D-2270-43A3-88DD-CDE073744B00}">
      <dgm:prSet phldrT="[Текст]" custT="1"/>
      <dgm:spPr>
        <a:solidFill>
          <a:schemeClr val="accent4">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ШЫҒАРЫП ТАСТАУ</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баланы</a:t>
          </a:r>
          <a:r>
            <a:rPr lang="ru-RU" sz="2000" kern="1200" dirty="0"/>
            <a:t> </a:t>
          </a:r>
          <a:r>
            <a:rPr lang="ru-RU" sz="2000" kern="1200" dirty="0" err="1"/>
            <a:t>барлық</a:t>
          </a:r>
          <a:r>
            <a:rPr lang="ru-RU" sz="2000" kern="1200" dirty="0"/>
            <a:t> </a:t>
          </a:r>
          <a:r>
            <a:rPr lang="ru-RU" sz="2000" kern="1200" dirty="0" err="1"/>
            <a:t>ортақ</a:t>
          </a:r>
          <a:r>
            <a:rPr lang="ru-RU" sz="2000" kern="1200" dirty="0"/>
            <a:t> онлайн</a:t>
          </a:r>
          <a:r>
            <a:rPr lang="en-GB" sz="2000" kern="1200" dirty="0"/>
            <a:t>-</a:t>
          </a:r>
          <a:r>
            <a:rPr lang="kk-KZ" sz="2000" kern="1200" dirty="0"/>
            <a:t>әңгімелерден шығарып тастау</a:t>
          </a:r>
          <a:endParaRPr lang="ru-RU" sz="2000" kern="1200" dirty="0"/>
        </a:p>
        <a:p>
          <a:pPr defTabSz="2089150">
            <a:lnSpc>
              <a:spcPct val="90000"/>
            </a:lnSpc>
            <a:spcBef>
              <a:spcPct val="0"/>
            </a:spcBef>
            <a:spcAft>
              <a:spcPct val="35000"/>
            </a:spcAft>
          </a:pPr>
          <a:endParaRPr lang="ru-RU" sz="2000" kern="1200" dirty="0"/>
        </a:p>
      </dgm:t>
    </dgm:pt>
    <dgm:pt modelId="{E6F446AE-55F1-4025-9FB7-318400BD3D1A}" type="parTrans" cxnId="{0E686B81-601D-4216-9C11-E7664F0BF16C}">
      <dgm:prSet/>
      <dgm:spPr/>
      <dgm:t>
        <a:bodyPr/>
        <a:lstStyle/>
        <a:p>
          <a:endParaRPr lang="ru-RU" sz="2000"/>
        </a:p>
      </dgm:t>
    </dgm:pt>
    <dgm:pt modelId="{5E2DD943-5F3F-4FE3-8874-34CE6BA3FC06}" type="sibTrans" cxnId="{0E686B81-601D-4216-9C11-E7664F0BF16C}">
      <dgm:prSet/>
      <dgm:spPr/>
      <dgm:t>
        <a:bodyPr/>
        <a:lstStyle/>
        <a:p>
          <a:endParaRPr lang="ru-RU" sz="2000"/>
        </a:p>
      </dgm:t>
    </dgm:pt>
    <dgm:pt modelId="{D017DA28-914E-4834-8A05-59B05EF8F7B2}">
      <dgm:prSet phldrT="[Текст]" custT="1"/>
      <dgm:spPr>
        <a:solidFill>
          <a:schemeClr val="accent6">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ХЕЙТИНГ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нақты</a:t>
          </a:r>
          <a:r>
            <a:rPr lang="ru-RU" sz="2000" kern="1200" dirty="0"/>
            <a:t> </a:t>
          </a:r>
          <a:r>
            <a:rPr lang="ru-RU" sz="2000" kern="1200" dirty="0" err="1"/>
            <a:t>бір</a:t>
          </a:r>
          <a:r>
            <a:rPr lang="ru-RU" sz="2000" kern="1200" dirty="0"/>
            <a:t> </a:t>
          </a:r>
          <a:r>
            <a:rPr lang="ru-RU" sz="2000" kern="1200" dirty="0" err="1"/>
            <a:t>адамға</a:t>
          </a:r>
          <a:r>
            <a:rPr lang="ru-RU" sz="2000" kern="1200" dirty="0"/>
            <a:t> </a:t>
          </a:r>
          <a:r>
            <a:rPr lang="ru-RU" sz="2000" kern="1200" dirty="0" err="1"/>
            <a:t>бағытталған</a:t>
          </a:r>
          <a:r>
            <a:rPr lang="ru-RU" sz="2000" kern="1200" dirty="0"/>
            <a:t> комментарий және </a:t>
          </a:r>
          <a:r>
            <a:rPr lang="ru-RU" sz="2000" kern="1200" dirty="0" err="1"/>
            <a:t>хабарлама</a:t>
          </a:r>
          <a:r>
            <a:rPr lang="ru-RU" sz="2000" kern="1200" dirty="0"/>
            <a:t> </a:t>
          </a:r>
          <a:r>
            <a:rPr lang="ru-RU" sz="2000" kern="1200" dirty="0" err="1"/>
            <a:t>түріндегі</a:t>
          </a:r>
          <a:r>
            <a:rPr lang="ru-RU" sz="2000" kern="1200" dirty="0"/>
            <a:t> </a:t>
          </a:r>
          <a:r>
            <a:rPr lang="ru-RU" sz="2000" kern="1200" dirty="0" err="1"/>
            <a:t>негізсіз</a:t>
          </a:r>
          <a:r>
            <a:rPr lang="ru-RU" sz="2000" kern="1200" dirty="0"/>
            <a:t> сын </a:t>
          </a:r>
          <a:r>
            <a:rPr lang="ru-RU" sz="2000" kern="1200" dirty="0" err="1"/>
            <a:t>айту</a:t>
          </a:r>
          <a:endParaRPr lang="ru-RU" sz="2000" kern="1200" dirty="0"/>
        </a:p>
      </dgm:t>
    </dgm:pt>
    <dgm:pt modelId="{05F49494-DC87-49C3-AD4F-C91C1F288C4B}" type="parTrans" cxnId="{75EAE155-BA0D-48BB-80EC-24689BBD29FB}">
      <dgm:prSet/>
      <dgm:spPr/>
      <dgm:t>
        <a:bodyPr/>
        <a:lstStyle/>
        <a:p>
          <a:endParaRPr lang="ru-RU" sz="2000"/>
        </a:p>
      </dgm:t>
    </dgm:pt>
    <dgm:pt modelId="{F3FC4D27-E32D-40A1-B4FA-AC7D076424B6}" type="sibTrans" cxnId="{75EAE155-BA0D-48BB-80EC-24689BBD29FB}">
      <dgm:prSet/>
      <dgm:spPr/>
      <dgm:t>
        <a:bodyPr/>
        <a:lstStyle/>
        <a:p>
          <a:endParaRPr lang="ru-RU" sz="2000"/>
        </a:p>
      </dgm:t>
    </dgm:pt>
    <dgm:pt modelId="{E6722CF8-B136-4F83-933C-2322C9378830}">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КИБЕРСТАЛКИНГ</a:t>
          </a:r>
          <a:r>
            <a:rPr lang="ru-RU" sz="2000" kern="1200" dirty="0"/>
            <a:t> </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құрбанды</a:t>
          </a:r>
          <a:r>
            <a:rPr lang="ru-RU" sz="2000" kern="1200" dirty="0"/>
            <a:t> </a:t>
          </a:r>
          <a:r>
            <a:rPr lang="ru-RU" sz="2000" kern="1200" dirty="0" err="1"/>
            <a:t>қуадалау</a:t>
          </a:r>
          <a:r>
            <a:rPr lang="ru-RU" sz="2000" kern="1200" dirty="0"/>
            <a:t> </a:t>
          </a:r>
          <a:r>
            <a:rPr lang="ru-RU" sz="2000" kern="1200" dirty="0" err="1"/>
            <a:t>мақсатымен</a:t>
          </a:r>
          <a:r>
            <a:rPr lang="ru-RU" sz="2000" kern="1200" dirty="0"/>
            <a:t> </a:t>
          </a:r>
          <a:r>
            <a:rPr lang="ru-RU" sz="2000" kern="1200" dirty="0" err="1"/>
            <a:t>гаджеттерді</a:t>
          </a:r>
          <a:r>
            <a:rPr lang="ru-RU" sz="2000" kern="1200" dirty="0"/>
            <a:t> </a:t>
          </a:r>
          <a:r>
            <a:rPr lang="ru-RU" sz="2000" kern="1200" dirty="0" err="1"/>
            <a:t>пайдалану</a:t>
          </a:r>
          <a:r>
            <a:rPr lang="ru-RU" sz="2000" kern="1200" dirty="0"/>
            <a:t>, </a:t>
          </a:r>
          <a:r>
            <a:rPr lang="ru-RU" sz="2000" kern="1200" dirty="0" err="1"/>
            <a:t>құрбанға</a:t>
          </a:r>
          <a:r>
            <a:rPr lang="ru-RU" sz="2000" kern="1200" dirty="0"/>
            <a:t> және </a:t>
          </a:r>
          <a:r>
            <a:rPr lang="ru-RU" sz="2000" kern="1200" dirty="0" err="1"/>
            <a:t>оның</a:t>
          </a:r>
          <a:r>
            <a:rPr lang="ru-RU" sz="2000" kern="1200" dirty="0"/>
            <a:t> </a:t>
          </a:r>
          <a:r>
            <a:rPr lang="ru-RU" sz="2000" kern="1200" dirty="0" err="1"/>
            <a:t>отбасы</a:t>
          </a:r>
          <a:r>
            <a:rPr lang="ru-RU" sz="2000" kern="1200" dirty="0"/>
            <a:t> </a:t>
          </a:r>
          <a:r>
            <a:rPr lang="ru-RU" sz="2000" kern="1200" dirty="0" err="1"/>
            <a:t>мүшелеріне</a:t>
          </a:r>
          <a:r>
            <a:rPr lang="ru-RU" sz="2000" kern="1200" dirty="0"/>
            <a:t> </a:t>
          </a:r>
          <a:r>
            <a:rPr lang="ru-RU" sz="2000" kern="1200" dirty="0" err="1"/>
            <a:t>үздіксіз</a:t>
          </a:r>
          <a:r>
            <a:rPr lang="ru-RU" sz="2000" kern="1200" dirty="0"/>
            <a:t> </a:t>
          </a:r>
          <a:r>
            <a:rPr lang="ru-RU" sz="2000" kern="1200" dirty="0" err="1"/>
            <a:t>қоқан</a:t>
          </a:r>
          <a:r>
            <a:rPr lang="en-GB" sz="2000" kern="1200" dirty="0"/>
            <a:t>-</a:t>
          </a:r>
          <a:r>
            <a:rPr lang="kk-KZ" sz="2000" kern="1200" dirty="0"/>
            <a:t>лоқы көрсету</a:t>
          </a:r>
          <a:endParaRPr lang="ru-RU" sz="2000" kern="1200" dirty="0"/>
        </a:p>
      </dgm:t>
    </dgm:pt>
    <dgm:pt modelId="{0F34E7BC-8E7F-43C4-BAD0-CE05E5F37886}" type="parTrans" cxnId="{8B3EBAFC-B6BA-45E3-AA1B-D1E858719203}">
      <dgm:prSet/>
      <dgm:spPr/>
      <dgm:t>
        <a:bodyPr/>
        <a:lstStyle/>
        <a:p>
          <a:endParaRPr lang="ru-RU" sz="2000"/>
        </a:p>
      </dgm:t>
    </dgm:pt>
    <dgm:pt modelId="{3026C28B-8BA4-4059-A098-91EA1A7E3901}" type="sibTrans" cxnId="{8B3EBAFC-B6BA-45E3-AA1B-D1E858719203}">
      <dgm:prSet/>
      <dgm:spPr/>
      <dgm:t>
        <a:bodyPr/>
        <a:lstStyle/>
        <a:p>
          <a:endParaRPr lang="ru-RU" sz="2000"/>
        </a:p>
      </dgm:t>
    </dgm:pt>
    <dgm:pt modelId="{B0A057E1-6314-4831-97B6-583B2F6CCF3B}">
      <dgm:prSet phldrT="[Текст]" custT="1"/>
      <dgm:spPr>
        <a:solidFill>
          <a:srgbClr val="4472C4">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ТРОЛЛИНГ</a:t>
          </a:r>
          <a:endParaRPr lang="ru-RU" sz="2000" b="1" u="sng" kern="1200" dirty="0">
            <a:solidFill>
              <a:prstClr val="white"/>
            </a:solidFill>
            <a:latin typeface="Calibri" panose="020F0502020204030204"/>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err="1">
              <a:solidFill>
                <a:prstClr val="white"/>
              </a:solidFill>
              <a:latin typeface="Calibri" panose="020F0502020204030204"/>
              <a:ea typeface="+mn-ea"/>
              <a:cs typeface="+mn-cs"/>
            </a:rPr>
            <a:t>құрбанды</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келемеждеу</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мақсатымен</a:t>
          </a:r>
          <a:r>
            <a:rPr lang="ru-RU" sz="2000" b="1" kern="1200" dirty="0">
              <a:solidFill>
                <a:prstClr val="white"/>
              </a:solidFill>
              <a:latin typeface="Calibri" panose="020F0502020204030204"/>
              <a:ea typeface="+mn-ea"/>
              <a:cs typeface="+mn-cs"/>
            </a:rPr>
            <a:t> веб</a:t>
          </a:r>
          <a:r>
            <a:rPr lang="en-GB" sz="2000" b="1" kern="1200" dirty="0">
              <a:solidFill>
                <a:prstClr val="white"/>
              </a:solidFill>
              <a:latin typeface="Calibri" panose="020F0502020204030204"/>
              <a:ea typeface="+mn-ea"/>
              <a:cs typeface="+mn-cs"/>
            </a:rPr>
            <a:t>-</a:t>
          </a:r>
          <a:r>
            <a:rPr lang="kk-KZ" sz="2000" b="1" kern="1200" dirty="0">
              <a:solidFill>
                <a:prstClr val="white"/>
              </a:solidFill>
              <a:latin typeface="Calibri" panose="020F0502020204030204"/>
              <a:ea typeface="+mn-ea"/>
              <a:cs typeface="+mn-cs"/>
            </a:rPr>
            <a:t>сайттарда, әлеуметтік желілердің парақшаларында агрессияға толы ақпарат жариялау </a:t>
          </a:r>
          <a:endParaRPr lang="ru-RU" sz="2000" b="1" kern="1200" dirty="0">
            <a:solidFill>
              <a:prstClr val="white"/>
            </a:solidFill>
            <a:latin typeface="Calibri" panose="020F0502020204030204"/>
            <a:ea typeface="+mn-ea"/>
            <a:cs typeface="+mn-cs"/>
          </a:endParaRPr>
        </a:p>
      </dgm:t>
    </dgm:pt>
    <dgm:pt modelId="{28EC104D-CAFA-4044-A5B6-CA88FD1B9ED4}" type="parTrans" cxnId="{8BFB5367-5E90-49AE-8BCA-4FD225704938}">
      <dgm:prSet/>
      <dgm:spPr/>
      <dgm:t>
        <a:bodyPr/>
        <a:lstStyle/>
        <a:p>
          <a:endParaRPr lang="ru-RU" sz="2000"/>
        </a:p>
      </dgm:t>
    </dgm:pt>
    <dgm:pt modelId="{04B9E7AD-0668-4B58-AB4C-D2CE0AC20B27}" type="sibTrans" cxnId="{8BFB5367-5E90-49AE-8BCA-4FD225704938}">
      <dgm:prSet/>
      <dgm:spPr/>
      <dgm:t>
        <a:bodyPr/>
        <a:lstStyle/>
        <a:p>
          <a:endParaRPr lang="ru-RU" sz="2000"/>
        </a:p>
      </dgm:t>
    </dgm:pt>
    <dgm:pt modelId="{C151851B-8ECE-4853-971C-96193D47FB24}">
      <dgm:prSet phldrT="[Текст]" custT="1"/>
      <dgm:spPr>
        <a:solidFill>
          <a:schemeClr val="accent3">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ГРИФИНГ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басқалардың</a:t>
          </a:r>
          <a:r>
            <a:rPr lang="ru-RU" sz="2000" kern="1200" dirty="0"/>
            <a:t> </a:t>
          </a:r>
          <a:r>
            <a:rPr lang="ru-RU" sz="2000" kern="1200" dirty="0" err="1"/>
            <a:t>ойыннан</a:t>
          </a:r>
          <a:r>
            <a:rPr lang="ru-RU" sz="2000" kern="1200" dirty="0"/>
            <a:t> </a:t>
          </a:r>
          <a:r>
            <a:rPr lang="ru-RU" sz="2000" kern="1200" dirty="0" err="1"/>
            <a:t>рахат</a:t>
          </a:r>
          <a:r>
            <a:rPr lang="ru-RU" sz="2000" kern="1200" dirty="0"/>
            <a:t> </a:t>
          </a:r>
          <a:r>
            <a:rPr lang="ru-RU" sz="2000" kern="1200" dirty="0" err="1"/>
            <a:t>алуына</a:t>
          </a:r>
          <a:r>
            <a:rPr lang="ru-RU" sz="2000" kern="1200" dirty="0"/>
            <a:t> </a:t>
          </a:r>
          <a:r>
            <a:rPr lang="ru-RU" sz="2000" kern="1200" dirty="0" err="1"/>
            <a:t>кедергі</a:t>
          </a:r>
          <a:r>
            <a:rPr lang="ru-RU" sz="2000" kern="1200" dirty="0"/>
            <a:t> </a:t>
          </a:r>
          <a:r>
            <a:rPr lang="ru-RU" sz="2000" kern="1200" dirty="0" err="1"/>
            <a:t>жасау</a:t>
          </a:r>
          <a:r>
            <a:rPr lang="ru-RU" sz="2000" kern="1200" dirty="0"/>
            <a:t> </a:t>
          </a:r>
          <a:r>
            <a:rPr lang="ru-RU" sz="2000" kern="1200" dirty="0" err="1"/>
            <a:t>мақсатымен</a:t>
          </a:r>
          <a:r>
            <a:rPr lang="ru-RU" sz="2000" kern="1200" dirty="0"/>
            <a:t> онлайн </a:t>
          </a:r>
          <a:r>
            <a:rPr lang="ru-RU" sz="2000" kern="1200" dirty="0" err="1"/>
            <a:t>ойындарда</a:t>
          </a:r>
          <a:r>
            <a:rPr lang="ru-RU" sz="2000" kern="1200" dirty="0"/>
            <a:t> онлайн </a:t>
          </a:r>
          <a:r>
            <a:rPr lang="ru-RU" sz="2000" kern="1200" dirty="0" err="1"/>
            <a:t>ойыншыларды</a:t>
          </a:r>
          <a:r>
            <a:rPr lang="ru-RU" sz="2000" kern="1200" dirty="0"/>
            <a:t> </a:t>
          </a:r>
          <a:r>
            <a:rPr lang="ru-RU" sz="2000" kern="1200" dirty="0" err="1"/>
            <a:t>қудалау</a:t>
          </a:r>
          <a:endParaRPr lang="ru-RU" sz="2000" kern="1200" dirty="0"/>
        </a:p>
      </dgm:t>
    </dgm:pt>
    <dgm:pt modelId="{AAE48F3C-6AF4-4235-83B6-8C130636BDE1}" type="parTrans" cxnId="{88EC40D2-85BB-4B5D-A392-AE0AF76E8E23}">
      <dgm:prSet/>
      <dgm:spPr/>
      <dgm:t>
        <a:bodyPr/>
        <a:lstStyle/>
        <a:p>
          <a:endParaRPr lang="ru-RU" sz="2000"/>
        </a:p>
      </dgm:t>
    </dgm:pt>
    <dgm:pt modelId="{86645B29-55E8-4CA7-B877-470FF648B363}" type="sibTrans" cxnId="{88EC40D2-85BB-4B5D-A392-AE0AF76E8E23}">
      <dgm:prSet/>
      <dgm:spPr/>
      <dgm:t>
        <a:bodyPr/>
        <a:lstStyle/>
        <a:p>
          <a:endParaRPr lang="ru-RU" sz="2000"/>
        </a:p>
      </dgm:t>
    </dgm:pt>
    <dgm:pt modelId="{0FCC6C74-A257-4460-8149-E819AAB60733}">
      <dgm:prSet custT="1"/>
      <dgm:spPr>
        <a:solidFill>
          <a:srgbClr val="C00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СЕКСТИНГ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жалаңаш</a:t>
          </a:r>
          <a:r>
            <a:rPr lang="ru-RU" sz="2000" kern="1200" dirty="0"/>
            <a:t> және </a:t>
          </a:r>
          <a:r>
            <a:rPr lang="ru-RU" sz="2000" kern="1200" dirty="0" err="1"/>
            <a:t>жартылай</a:t>
          </a:r>
          <a:r>
            <a:rPr lang="ru-RU" sz="2000" kern="1200" dirty="0"/>
            <a:t> </a:t>
          </a:r>
          <a:r>
            <a:rPr lang="ru-RU" sz="2000" kern="1200" dirty="0" err="1"/>
            <a:t>жалаңаш</a:t>
          </a:r>
          <a:r>
            <a:rPr lang="ru-RU" sz="2000" kern="1200" dirty="0"/>
            <a:t> </a:t>
          </a:r>
          <a:r>
            <a:rPr lang="ru-RU" sz="2000" kern="1200" dirty="0" err="1"/>
            <a:t>адамдар</a:t>
          </a:r>
          <a:r>
            <a:rPr lang="ru-RU" sz="2000" kern="1200" dirty="0"/>
            <a:t> бар фото және </a:t>
          </a:r>
          <a:r>
            <a:rPr lang="ru-RU" sz="2000" kern="1200" dirty="0" err="1"/>
            <a:t>бейнематериалдарды</a:t>
          </a:r>
          <a:r>
            <a:rPr lang="ru-RU" sz="2000" kern="1200" dirty="0"/>
            <a:t> </a:t>
          </a:r>
          <a:r>
            <a:rPr lang="ru-RU" sz="2000" kern="1200" dirty="0" err="1"/>
            <a:t>жіберу</a:t>
          </a:r>
          <a:r>
            <a:rPr lang="ru-RU" sz="2000" kern="1200" dirty="0"/>
            <a:t> </a:t>
          </a:r>
          <a:r>
            <a:rPr lang="ru-RU" sz="2000" kern="1200" dirty="0" err="1"/>
            <a:t>немесе</a:t>
          </a:r>
          <a:r>
            <a:rPr lang="ru-RU" sz="2000" kern="1200" dirty="0"/>
            <a:t> </a:t>
          </a:r>
          <a:r>
            <a:rPr lang="ru-RU" sz="2000" kern="1200" dirty="0" err="1"/>
            <a:t>жариялау</a:t>
          </a:r>
          <a:r>
            <a:rPr lang="ru-RU" sz="2000" kern="1200" dirty="0"/>
            <a:t> </a:t>
          </a:r>
        </a:p>
      </dgm:t>
    </dgm:pt>
    <dgm:pt modelId="{3FC0E960-21F7-4BB7-9E95-E7F9A6A25BA7}" type="parTrans" cxnId="{6F68BA59-ABF8-49AF-9A28-E4F0328E2EBD}">
      <dgm:prSet/>
      <dgm:spPr/>
      <dgm:t>
        <a:bodyPr/>
        <a:lstStyle/>
        <a:p>
          <a:endParaRPr lang="ru-RU" sz="2000"/>
        </a:p>
      </dgm:t>
    </dgm:pt>
    <dgm:pt modelId="{1BB6AB6B-BCF2-4FA9-8DCC-BABC00198974}" type="sibTrans" cxnId="{6F68BA59-ABF8-49AF-9A28-E4F0328E2EBD}">
      <dgm:prSet/>
      <dgm:spPr/>
      <dgm:t>
        <a:bodyPr/>
        <a:lstStyle/>
        <a:p>
          <a:endParaRPr lang="ru-RU" sz="2000"/>
        </a:p>
      </dgm:t>
    </dgm:pt>
    <dgm:pt modelId="{BACB3423-CA7D-4D4A-8C8B-87C40C69A5AD}" type="pres">
      <dgm:prSet presAssocID="{D848D46D-8F8D-446B-9327-DEEC68C269C1}" presName="diagram" presStyleCnt="0">
        <dgm:presLayoutVars>
          <dgm:dir/>
          <dgm:resizeHandles val="exact"/>
        </dgm:presLayoutVars>
      </dgm:prSet>
      <dgm:spPr/>
      <dgm:t>
        <a:bodyPr/>
        <a:lstStyle/>
        <a:p>
          <a:endParaRPr lang="kk-KZ"/>
        </a:p>
      </dgm:t>
    </dgm:pt>
    <dgm:pt modelId="{045F98FE-E56A-466C-B3E1-0AABBAEB1E73}" type="pres">
      <dgm:prSet presAssocID="{D58C822D-2270-43A3-88DD-CDE073744B00}" presName="node" presStyleLbl="node1" presStyleIdx="0" presStyleCnt="6" custScaleY="88751">
        <dgm:presLayoutVars>
          <dgm:bulletEnabled val="1"/>
        </dgm:presLayoutVars>
      </dgm:prSet>
      <dgm:spPr/>
      <dgm:t>
        <a:bodyPr/>
        <a:lstStyle/>
        <a:p>
          <a:endParaRPr lang="kk-KZ"/>
        </a:p>
      </dgm:t>
    </dgm:pt>
    <dgm:pt modelId="{5F59F92F-38F0-4DA2-8743-99C010856A22}" type="pres">
      <dgm:prSet presAssocID="{5E2DD943-5F3F-4FE3-8874-34CE6BA3FC06}" presName="sibTrans" presStyleCnt="0"/>
      <dgm:spPr/>
    </dgm:pt>
    <dgm:pt modelId="{92773C7F-6FBA-498D-A7DA-89EDE7F07B24}" type="pres">
      <dgm:prSet presAssocID="{D017DA28-914E-4834-8A05-59B05EF8F7B2}" presName="node" presStyleLbl="node1" presStyleIdx="1" presStyleCnt="6" custScaleY="88751">
        <dgm:presLayoutVars>
          <dgm:bulletEnabled val="1"/>
        </dgm:presLayoutVars>
      </dgm:prSet>
      <dgm:spPr/>
      <dgm:t>
        <a:bodyPr/>
        <a:lstStyle/>
        <a:p>
          <a:endParaRPr lang="kk-KZ"/>
        </a:p>
      </dgm:t>
    </dgm:pt>
    <dgm:pt modelId="{8F12D225-126C-40CC-A1A0-88C4B8A91C72}" type="pres">
      <dgm:prSet presAssocID="{F3FC4D27-E32D-40A1-B4FA-AC7D076424B6}" presName="sibTrans" presStyleCnt="0"/>
      <dgm:spPr/>
    </dgm:pt>
    <dgm:pt modelId="{384124D8-F0FD-4DE0-A37D-555496B9101E}" type="pres">
      <dgm:prSet presAssocID="{E6722CF8-B136-4F83-933C-2322C9378830}" presName="node" presStyleLbl="node1" presStyleIdx="2" presStyleCnt="6" custScaleY="88751">
        <dgm:presLayoutVars>
          <dgm:bulletEnabled val="1"/>
        </dgm:presLayoutVars>
      </dgm:prSet>
      <dgm:spPr/>
      <dgm:t>
        <a:bodyPr/>
        <a:lstStyle/>
        <a:p>
          <a:endParaRPr lang="kk-KZ"/>
        </a:p>
      </dgm:t>
    </dgm:pt>
    <dgm:pt modelId="{DA3C63B8-F9D0-4922-A4DC-5B71116256BA}" type="pres">
      <dgm:prSet presAssocID="{3026C28B-8BA4-4059-A098-91EA1A7E3901}" presName="sibTrans" presStyleCnt="0"/>
      <dgm:spPr/>
    </dgm:pt>
    <dgm:pt modelId="{87918AAD-B335-4BBE-B4D6-E045F9CFBA5A}" type="pres">
      <dgm:prSet presAssocID="{B0A057E1-6314-4831-97B6-583B2F6CCF3B}" presName="node" presStyleLbl="node1" presStyleIdx="3" presStyleCnt="6">
        <dgm:presLayoutVars>
          <dgm:bulletEnabled val="1"/>
        </dgm:presLayoutVars>
      </dgm:prSet>
      <dgm:spPr>
        <a:xfrm>
          <a:off x="83522" y="2317566"/>
          <a:ext cx="3659909" cy="2195945"/>
        </a:xfrm>
        <a:prstGeom prst="rect">
          <a:avLst/>
        </a:prstGeom>
      </dgm:spPr>
      <dgm:t>
        <a:bodyPr/>
        <a:lstStyle/>
        <a:p>
          <a:endParaRPr lang="kk-KZ"/>
        </a:p>
      </dgm:t>
    </dgm:pt>
    <dgm:pt modelId="{45B5F7F0-216E-4FA4-B182-FC5371CBD794}" type="pres">
      <dgm:prSet presAssocID="{04B9E7AD-0668-4B58-AB4C-D2CE0AC20B27}" presName="sibTrans" presStyleCnt="0"/>
      <dgm:spPr/>
    </dgm:pt>
    <dgm:pt modelId="{A7A5B0E8-DC9F-4777-81E2-2A651585796B}" type="pres">
      <dgm:prSet presAssocID="{C151851B-8ECE-4853-971C-96193D47FB24}" presName="node" presStyleLbl="node1" presStyleIdx="4" presStyleCnt="6">
        <dgm:presLayoutVars>
          <dgm:bulletEnabled val="1"/>
        </dgm:presLayoutVars>
      </dgm:prSet>
      <dgm:spPr/>
      <dgm:t>
        <a:bodyPr/>
        <a:lstStyle/>
        <a:p>
          <a:endParaRPr lang="kk-KZ"/>
        </a:p>
      </dgm:t>
    </dgm:pt>
    <dgm:pt modelId="{72ACF5AB-2855-4019-996A-4FC7C1424033}" type="pres">
      <dgm:prSet presAssocID="{86645B29-55E8-4CA7-B877-470FF648B363}" presName="sibTrans" presStyleCnt="0"/>
      <dgm:spPr/>
    </dgm:pt>
    <dgm:pt modelId="{96B06CD3-0076-41FE-B76C-6A659579BBB5}" type="pres">
      <dgm:prSet presAssocID="{0FCC6C74-A257-4460-8149-E819AAB60733}" presName="node" presStyleLbl="node1" presStyleIdx="5" presStyleCnt="6">
        <dgm:presLayoutVars>
          <dgm:bulletEnabled val="1"/>
        </dgm:presLayoutVars>
      </dgm:prSet>
      <dgm:spPr/>
      <dgm:t>
        <a:bodyPr/>
        <a:lstStyle/>
        <a:p>
          <a:endParaRPr lang="kk-KZ"/>
        </a:p>
      </dgm:t>
    </dgm:pt>
  </dgm:ptLst>
  <dgm:cxnLst>
    <dgm:cxn modelId="{550304CC-92D6-42F1-A397-5C6E08EB9419}" type="presOf" srcId="{E6722CF8-B136-4F83-933C-2322C9378830}" destId="{384124D8-F0FD-4DE0-A37D-555496B9101E}" srcOrd="0" destOrd="0" presId="urn:microsoft.com/office/officeart/2005/8/layout/default"/>
    <dgm:cxn modelId="{8BFB5367-5E90-49AE-8BCA-4FD225704938}" srcId="{D848D46D-8F8D-446B-9327-DEEC68C269C1}" destId="{B0A057E1-6314-4831-97B6-583B2F6CCF3B}" srcOrd="3" destOrd="0" parTransId="{28EC104D-CAFA-4044-A5B6-CA88FD1B9ED4}" sibTransId="{04B9E7AD-0668-4B58-AB4C-D2CE0AC20B27}"/>
    <dgm:cxn modelId="{F2C03825-5066-4388-AB7B-17B6DB62C22D}" type="presOf" srcId="{0FCC6C74-A257-4460-8149-E819AAB60733}" destId="{96B06CD3-0076-41FE-B76C-6A659579BBB5}" srcOrd="0" destOrd="0" presId="urn:microsoft.com/office/officeart/2005/8/layout/default"/>
    <dgm:cxn modelId="{0E686B81-601D-4216-9C11-E7664F0BF16C}" srcId="{D848D46D-8F8D-446B-9327-DEEC68C269C1}" destId="{D58C822D-2270-43A3-88DD-CDE073744B00}" srcOrd="0" destOrd="0" parTransId="{E6F446AE-55F1-4025-9FB7-318400BD3D1A}" sibTransId="{5E2DD943-5F3F-4FE3-8874-34CE6BA3FC06}"/>
    <dgm:cxn modelId="{8B3EBAFC-B6BA-45E3-AA1B-D1E858719203}" srcId="{D848D46D-8F8D-446B-9327-DEEC68C269C1}" destId="{E6722CF8-B136-4F83-933C-2322C9378830}" srcOrd="2" destOrd="0" parTransId="{0F34E7BC-8E7F-43C4-BAD0-CE05E5F37886}" sibTransId="{3026C28B-8BA4-4059-A098-91EA1A7E3901}"/>
    <dgm:cxn modelId="{5EA86B58-4561-43AD-B300-CF2E88D04F3B}" type="presOf" srcId="{D848D46D-8F8D-446B-9327-DEEC68C269C1}" destId="{BACB3423-CA7D-4D4A-8C8B-87C40C69A5AD}" srcOrd="0" destOrd="0" presId="urn:microsoft.com/office/officeart/2005/8/layout/default"/>
    <dgm:cxn modelId="{C8CFD8BB-BE56-46CB-AFBB-1CC7EC7BD0E3}" type="presOf" srcId="{C151851B-8ECE-4853-971C-96193D47FB24}" destId="{A7A5B0E8-DC9F-4777-81E2-2A651585796B}" srcOrd="0" destOrd="0" presId="urn:microsoft.com/office/officeart/2005/8/layout/default"/>
    <dgm:cxn modelId="{6F68BA59-ABF8-49AF-9A28-E4F0328E2EBD}" srcId="{D848D46D-8F8D-446B-9327-DEEC68C269C1}" destId="{0FCC6C74-A257-4460-8149-E819AAB60733}" srcOrd="5" destOrd="0" parTransId="{3FC0E960-21F7-4BB7-9E95-E7F9A6A25BA7}" sibTransId="{1BB6AB6B-BCF2-4FA9-8DCC-BABC00198974}"/>
    <dgm:cxn modelId="{75EAE155-BA0D-48BB-80EC-24689BBD29FB}" srcId="{D848D46D-8F8D-446B-9327-DEEC68C269C1}" destId="{D017DA28-914E-4834-8A05-59B05EF8F7B2}" srcOrd="1" destOrd="0" parTransId="{05F49494-DC87-49C3-AD4F-C91C1F288C4B}" sibTransId="{F3FC4D27-E32D-40A1-B4FA-AC7D076424B6}"/>
    <dgm:cxn modelId="{88EC40D2-85BB-4B5D-A392-AE0AF76E8E23}" srcId="{D848D46D-8F8D-446B-9327-DEEC68C269C1}" destId="{C151851B-8ECE-4853-971C-96193D47FB24}" srcOrd="4" destOrd="0" parTransId="{AAE48F3C-6AF4-4235-83B6-8C130636BDE1}" sibTransId="{86645B29-55E8-4CA7-B877-470FF648B363}"/>
    <dgm:cxn modelId="{06CB79BF-B20A-4BFB-A498-B10B728B9793}" type="presOf" srcId="{D58C822D-2270-43A3-88DD-CDE073744B00}" destId="{045F98FE-E56A-466C-B3E1-0AABBAEB1E73}" srcOrd="0" destOrd="0" presId="urn:microsoft.com/office/officeart/2005/8/layout/default"/>
    <dgm:cxn modelId="{4E091CFB-6963-421C-8252-AD4F20A328E9}" type="presOf" srcId="{B0A057E1-6314-4831-97B6-583B2F6CCF3B}" destId="{87918AAD-B335-4BBE-B4D6-E045F9CFBA5A}" srcOrd="0" destOrd="0" presId="urn:microsoft.com/office/officeart/2005/8/layout/default"/>
    <dgm:cxn modelId="{D0AF88C6-A46F-4C97-98CE-E45432D17D29}" type="presOf" srcId="{D017DA28-914E-4834-8A05-59B05EF8F7B2}" destId="{92773C7F-6FBA-498D-A7DA-89EDE7F07B24}" srcOrd="0" destOrd="0" presId="urn:microsoft.com/office/officeart/2005/8/layout/default"/>
    <dgm:cxn modelId="{6A891780-7976-49DC-B874-00E817ED2A27}" type="presParOf" srcId="{BACB3423-CA7D-4D4A-8C8B-87C40C69A5AD}" destId="{045F98FE-E56A-466C-B3E1-0AABBAEB1E73}" srcOrd="0" destOrd="0" presId="urn:microsoft.com/office/officeart/2005/8/layout/default"/>
    <dgm:cxn modelId="{1917EF53-04DE-4F9E-ACF3-61A95AF7362D}" type="presParOf" srcId="{BACB3423-CA7D-4D4A-8C8B-87C40C69A5AD}" destId="{5F59F92F-38F0-4DA2-8743-99C010856A22}" srcOrd="1" destOrd="0" presId="urn:microsoft.com/office/officeart/2005/8/layout/default"/>
    <dgm:cxn modelId="{31B21D49-FE85-4147-A130-78EBF720F32F}" type="presParOf" srcId="{BACB3423-CA7D-4D4A-8C8B-87C40C69A5AD}" destId="{92773C7F-6FBA-498D-A7DA-89EDE7F07B24}" srcOrd="2" destOrd="0" presId="urn:microsoft.com/office/officeart/2005/8/layout/default"/>
    <dgm:cxn modelId="{27E9DACC-89AF-48E5-B082-BAE5FB5CF35A}" type="presParOf" srcId="{BACB3423-CA7D-4D4A-8C8B-87C40C69A5AD}" destId="{8F12D225-126C-40CC-A1A0-88C4B8A91C72}" srcOrd="3" destOrd="0" presId="urn:microsoft.com/office/officeart/2005/8/layout/default"/>
    <dgm:cxn modelId="{884BF23A-9598-4F5A-9479-88AC44635B1E}" type="presParOf" srcId="{BACB3423-CA7D-4D4A-8C8B-87C40C69A5AD}" destId="{384124D8-F0FD-4DE0-A37D-555496B9101E}" srcOrd="4" destOrd="0" presId="urn:microsoft.com/office/officeart/2005/8/layout/default"/>
    <dgm:cxn modelId="{8AA4C16B-AB5F-46A2-B128-8B43D7726A82}" type="presParOf" srcId="{BACB3423-CA7D-4D4A-8C8B-87C40C69A5AD}" destId="{DA3C63B8-F9D0-4922-A4DC-5B71116256BA}" srcOrd="5" destOrd="0" presId="urn:microsoft.com/office/officeart/2005/8/layout/default"/>
    <dgm:cxn modelId="{F31CB5EC-5FF1-4A3F-85DA-4AF825F7CC2B}" type="presParOf" srcId="{BACB3423-CA7D-4D4A-8C8B-87C40C69A5AD}" destId="{87918AAD-B335-4BBE-B4D6-E045F9CFBA5A}" srcOrd="6" destOrd="0" presId="urn:microsoft.com/office/officeart/2005/8/layout/default"/>
    <dgm:cxn modelId="{9BD16EE4-9D3C-452B-B842-109601140ABD}" type="presParOf" srcId="{BACB3423-CA7D-4D4A-8C8B-87C40C69A5AD}" destId="{45B5F7F0-216E-4FA4-B182-FC5371CBD794}" srcOrd="7" destOrd="0" presId="urn:microsoft.com/office/officeart/2005/8/layout/default"/>
    <dgm:cxn modelId="{C5CD1AAB-1593-407B-83A4-4B92CA00671F}" type="presParOf" srcId="{BACB3423-CA7D-4D4A-8C8B-87C40C69A5AD}" destId="{A7A5B0E8-DC9F-4777-81E2-2A651585796B}" srcOrd="8" destOrd="0" presId="urn:microsoft.com/office/officeart/2005/8/layout/default"/>
    <dgm:cxn modelId="{7B6EAE98-D2CB-498B-8C0E-64CB26CAAB72}" type="presParOf" srcId="{BACB3423-CA7D-4D4A-8C8B-87C40C69A5AD}" destId="{72ACF5AB-2855-4019-996A-4FC7C1424033}" srcOrd="9" destOrd="0" presId="urn:microsoft.com/office/officeart/2005/8/layout/default"/>
    <dgm:cxn modelId="{43FF3F37-BC0E-4C10-A628-3F7D7AD49EB0}" type="presParOf" srcId="{BACB3423-CA7D-4D4A-8C8B-87C40C69A5AD}" destId="{96B06CD3-0076-41FE-B76C-6A659579BBB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F98FE-E56A-466C-B3E1-0AABBAEB1E73}">
      <dsp:nvSpPr>
        <dsp:cNvPr id="0" name=""/>
        <dsp:cNvSpPr/>
      </dsp:nvSpPr>
      <dsp:spPr>
        <a:xfrm>
          <a:off x="83522" y="2651"/>
          <a:ext cx="3659909" cy="1948923"/>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ШЫҒАРЫП ТАСТАУ</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баланы</a:t>
          </a:r>
          <a:r>
            <a:rPr lang="ru-RU" sz="2000" kern="1200" dirty="0"/>
            <a:t> </a:t>
          </a:r>
          <a:r>
            <a:rPr lang="ru-RU" sz="2000" kern="1200" dirty="0" err="1"/>
            <a:t>барлық</a:t>
          </a:r>
          <a:r>
            <a:rPr lang="ru-RU" sz="2000" kern="1200" dirty="0"/>
            <a:t> </a:t>
          </a:r>
          <a:r>
            <a:rPr lang="ru-RU" sz="2000" kern="1200" dirty="0" err="1"/>
            <a:t>ортақ</a:t>
          </a:r>
          <a:r>
            <a:rPr lang="ru-RU" sz="2000" kern="1200" dirty="0"/>
            <a:t> онлайн</a:t>
          </a:r>
          <a:r>
            <a:rPr lang="en-GB" sz="2000" kern="1200" dirty="0"/>
            <a:t>-</a:t>
          </a:r>
          <a:r>
            <a:rPr lang="kk-KZ" sz="2000" kern="1200" dirty="0"/>
            <a:t>әңгімелерден шығарып тастау</a:t>
          </a:r>
          <a:endParaRPr lang="ru-RU" sz="2000" kern="1200" dirty="0"/>
        </a:p>
        <a:p>
          <a:pPr lvl="0" algn="ctr" defTabSz="2089150">
            <a:lnSpc>
              <a:spcPct val="90000"/>
            </a:lnSpc>
            <a:spcBef>
              <a:spcPct val="0"/>
            </a:spcBef>
            <a:spcAft>
              <a:spcPct val="35000"/>
            </a:spcAft>
          </a:pPr>
          <a:endParaRPr lang="ru-RU" sz="2000" kern="1200" dirty="0"/>
        </a:p>
      </dsp:txBody>
      <dsp:txXfrm>
        <a:off x="83522" y="2651"/>
        <a:ext cx="3659909" cy="1948923"/>
      </dsp:txXfrm>
    </dsp:sp>
    <dsp:sp modelId="{92773C7F-6FBA-498D-A7DA-89EDE7F07B24}">
      <dsp:nvSpPr>
        <dsp:cNvPr id="0" name=""/>
        <dsp:cNvSpPr/>
      </dsp:nvSpPr>
      <dsp:spPr>
        <a:xfrm>
          <a:off x="4109423" y="2651"/>
          <a:ext cx="3659909" cy="1948923"/>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ХЕЙТИНГ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нақты</a:t>
          </a:r>
          <a:r>
            <a:rPr lang="ru-RU" sz="2000" kern="1200" dirty="0"/>
            <a:t> </a:t>
          </a:r>
          <a:r>
            <a:rPr lang="ru-RU" sz="2000" kern="1200" dirty="0" err="1"/>
            <a:t>бір</a:t>
          </a:r>
          <a:r>
            <a:rPr lang="ru-RU" sz="2000" kern="1200" dirty="0"/>
            <a:t> </a:t>
          </a:r>
          <a:r>
            <a:rPr lang="ru-RU" sz="2000" kern="1200" dirty="0" err="1"/>
            <a:t>адамға</a:t>
          </a:r>
          <a:r>
            <a:rPr lang="ru-RU" sz="2000" kern="1200" dirty="0"/>
            <a:t> </a:t>
          </a:r>
          <a:r>
            <a:rPr lang="ru-RU" sz="2000" kern="1200" dirty="0" err="1"/>
            <a:t>бағытталған</a:t>
          </a:r>
          <a:r>
            <a:rPr lang="ru-RU" sz="2000" kern="1200" dirty="0"/>
            <a:t> комментарий және </a:t>
          </a:r>
          <a:r>
            <a:rPr lang="ru-RU" sz="2000" kern="1200" dirty="0" err="1"/>
            <a:t>хабарлама</a:t>
          </a:r>
          <a:r>
            <a:rPr lang="ru-RU" sz="2000" kern="1200" dirty="0"/>
            <a:t> </a:t>
          </a:r>
          <a:r>
            <a:rPr lang="ru-RU" sz="2000" kern="1200" dirty="0" err="1"/>
            <a:t>түріндегі</a:t>
          </a:r>
          <a:r>
            <a:rPr lang="ru-RU" sz="2000" kern="1200" dirty="0"/>
            <a:t> </a:t>
          </a:r>
          <a:r>
            <a:rPr lang="ru-RU" sz="2000" kern="1200" dirty="0" err="1"/>
            <a:t>негізсіз</a:t>
          </a:r>
          <a:r>
            <a:rPr lang="ru-RU" sz="2000" kern="1200" dirty="0"/>
            <a:t> сын </a:t>
          </a:r>
          <a:r>
            <a:rPr lang="ru-RU" sz="2000" kern="1200" dirty="0" err="1"/>
            <a:t>айту</a:t>
          </a:r>
          <a:endParaRPr lang="ru-RU" sz="2000" kern="1200" dirty="0"/>
        </a:p>
      </dsp:txBody>
      <dsp:txXfrm>
        <a:off x="4109423" y="2651"/>
        <a:ext cx="3659909" cy="1948923"/>
      </dsp:txXfrm>
    </dsp:sp>
    <dsp:sp modelId="{384124D8-F0FD-4DE0-A37D-555496B9101E}">
      <dsp:nvSpPr>
        <dsp:cNvPr id="0" name=""/>
        <dsp:cNvSpPr/>
      </dsp:nvSpPr>
      <dsp:spPr>
        <a:xfrm>
          <a:off x="8135323" y="2651"/>
          <a:ext cx="3659909" cy="1948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КИБЕРСТАЛКИНГ</a:t>
          </a:r>
          <a:r>
            <a:rPr lang="ru-RU" sz="2000" kern="1200" dirty="0"/>
            <a:t> </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құрбанды</a:t>
          </a:r>
          <a:r>
            <a:rPr lang="ru-RU" sz="2000" kern="1200" dirty="0"/>
            <a:t> </a:t>
          </a:r>
          <a:r>
            <a:rPr lang="ru-RU" sz="2000" kern="1200" dirty="0" err="1"/>
            <a:t>қуадалау</a:t>
          </a:r>
          <a:r>
            <a:rPr lang="ru-RU" sz="2000" kern="1200" dirty="0"/>
            <a:t> </a:t>
          </a:r>
          <a:r>
            <a:rPr lang="ru-RU" sz="2000" kern="1200" dirty="0" err="1"/>
            <a:t>мақсатымен</a:t>
          </a:r>
          <a:r>
            <a:rPr lang="ru-RU" sz="2000" kern="1200" dirty="0"/>
            <a:t> </a:t>
          </a:r>
          <a:r>
            <a:rPr lang="ru-RU" sz="2000" kern="1200" dirty="0" err="1"/>
            <a:t>гаджеттерді</a:t>
          </a:r>
          <a:r>
            <a:rPr lang="ru-RU" sz="2000" kern="1200" dirty="0"/>
            <a:t> </a:t>
          </a:r>
          <a:r>
            <a:rPr lang="ru-RU" sz="2000" kern="1200" dirty="0" err="1"/>
            <a:t>пайдалану</a:t>
          </a:r>
          <a:r>
            <a:rPr lang="ru-RU" sz="2000" kern="1200" dirty="0"/>
            <a:t>, </a:t>
          </a:r>
          <a:r>
            <a:rPr lang="ru-RU" sz="2000" kern="1200" dirty="0" err="1"/>
            <a:t>құрбанға</a:t>
          </a:r>
          <a:r>
            <a:rPr lang="ru-RU" sz="2000" kern="1200" dirty="0"/>
            <a:t> және </a:t>
          </a:r>
          <a:r>
            <a:rPr lang="ru-RU" sz="2000" kern="1200" dirty="0" err="1"/>
            <a:t>оның</a:t>
          </a:r>
          <a:r>
            <a:rPr lang="ru-RU" sz="2000" kern="1200" dirty="0"/>
            <a:t> </a:t>
          </a:r>
          <a:r>
            <a:rPr lang="ru-RU" sz="2000" kern="1200" dirty="0" err="1"/>
            <a:t>отбасы</a:t>
          </a:r>
          <a:r>
            <a:rPr lang="ru-RU" sz="2000" kern="1200" dirty="0"/>
            <a:t> </a:t>
          </a:r>
          <a:r>
            <a:rPr lang="ru-RU" sz="2000" kern="1200" dirty="0" err="1"/>
            <a:t>мүшелеріне</a:t>
          </a:r>
          <a:r>
            <a:rPr lang="ru-RU" sz="2000" kern="1200" dirty="0"/>
            <a:t> </a:t>
          </a:r>
          <a:r>
            <a:rPr lang="ru-RU" sz="2000" kern="1200" dirty="0" err="1"/>
            <a:t>үздіксіз</a:t>
          </a:r>
          <a:r>
            <a:rPr lang="ru-RU" sz="2000" kern="1200" dirty="0"/>
            <a:t> </a:t>
          </a:r>
          <a:r>
            <a:rPr lang="ru-RU" sz="2000" kern="1200" dirty="0" err="1"/>
            <a:t>қоқан</a:t>
          </a:r>
          <a:r>
            <a:rPr lang="en-GB" sz="2000" kern="1200" dirty="0"/>
            <a:t>-</a:t>
          </a:r>
          <a:r>
            <a:rPr lang="kk-KZ" sz="2000" kern="1200" dirty="0"/>
            <a:t>лоқы көрсету</a:t>
          </a:r>
          <a:endParaRPr lang="ru-RU" sz="2000" kern="1200" dirty="0"/>
        </a:p>
      </dsp:txBody>
      <dsp:txXfrm>
        <a:off x="8135323" y="2651"/>
        <a:ext cx="3659909" cy="1948923"/>
      </dsp:txXfrm>
    </dsp:sp>
    <dsp:sp modelId="{87918AAD-B335-4BBE-B4D6-E045F9CFBA5A}">
      <dsp:nvSpPr>
        <dsp:cNvPr id="0" name=""/>
        <dsp:cNvSpPr/>
      </dsp:nvSpPr>
      <dsp:spPr>
        <a:xfrm>
          <a:off x="83522" y="2317566"/>
          <a:ext cx="3659909" cy="2195945"/>
        </a:xfrm>
        <a:prstGeom prst="rect">
          <a:avLst/>
        </a:prstGeom>
        <a:solidFill>
          <a:srgbClr val="4472C4">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ТРОЛЛИНГ</a:t>
          </a:r>
          <a:endParaRPr lang="ru-RU" sz="2000" b="1" u="sng" kern="1200" dirty="0">
            <a:solidFill>
              <a:prstClr val="white"/>
            </a:solidFill>
            <a:latin typeface="Calibri" panose="020F0502020204030204"/>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err="1">
              <a:solidFill>
                <a:prstClr val="white"/>
              </a:solidFill>
              <a:latin typeface="Calibri" panose="020F0502020204030204"/>
              <a:ea typeface="+mn-ea"/>
              <a:cs typeface="+mn-cs"/>
            </a:rPr>
            <a:t>құрбанды</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келемеждеу</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мақсатымен</a:t>
          </a:r>
          <a:r>
            <a:rPr lang="ru-RU" sz="2000" b="1" kern="1200" dirty="0">
              <a:solidFill>
                <a:prstClr val="white"/>
              </a:solidFill>
              <a:latin typeface="Calibri" panose="020F0502020204030204"/>
              <a:ea typeface="+mn-ea"/>
              <a:cs typeface="+mn-cs"/>
            </a:rPr>
            <a:t> веб</a:t>
          </a:r>
          <a:r>
            <a:rPr lang="en-GB" sz="2000" b="1" kern="1200" dirty="0">
              <a:solidFill>
                <a:prstClr val="white"/>
              </a:solidFill>
              <a:latin typeface="Calibri" panose="020F0502020204030204"/>
              <a:ea typeface="+mn-ea"/>
              <a:cs typeface="+mn-cs"/>
            </a:rPr>
            <a:t>-</a:t>
          </a:r>
          <a:r>
            <a:rPr lang="kk-KZ" sz="2000" b="1" kern="1200" dirty="0">
              <a:solidFill>
                <a:prstClr val="white"/>
              </a:solidFill>
              <a:latin typeface="Calibri" panose="020F0502020204030204"/>
              <a:ea typeface="+mn-ea"/>
              <a:cs typeface="+mn-cs"/>
            </a:rPr>
            <a:t>сайттарда, әлеуметтік желілердің парақшаларында агрессияға толы ақпарат жариялау </a:t>
          </a:r>
          <a:endParaRPr lang="ru-RU" sz="2000" b="1" kern="1200" dirty="0">
            <a:solidFill>
              <a:prstClr val="white"/>
            </a:solidFill>
            <a:latin typeface="Calibri" panose="020F0502020204030204"/>
            <a:ea typeface="+mn-ea"/>
            <a:cs typeface="+mn-cs"/>
          </a:endParaRPr>
        </a:p>
      </dsp:txBody>
      <dsp:txXfrm>
        <a:off x="83522" y="2317566"/>
        <a:ext cx="3659909" cy="2195945"/>
      </dsp:txXfrm>
    </dsp:sp>
    <dsp:sp modelId="{A7A5B0E8-DC9F-4777-81E2-2A651585796B}">
      <dsp:nvSpPr>
        <dsp:cNvPr id="0" name=""/>
        <dsp:cNvSpPr/>
      </dsp:nvSpPr>
      <dsp:spPr>
        <a:xfrm>
          <a:off x="4109423" y="2317566"/>
          <a:ext cx="3659909" cy="2195945"/>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ГРИФИНГ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басқалардың</a:t>
          </a:r>
          <a:r>
            <a:rPr lang="ru-RU" sz="2000" kern="1200" dirty="0"/>
            <a:t> </a:t>
          </a:r>
          <a:r>
            <a:rPr lang="ru-RU" sz="2000" kern="1200" dirty="0" err="1"/>
            <a:t>ойыннан</a:t>
          </a:r>
          <a:r>
            <a:rPr lang="ru-RU" sz="2000" kern="1200" dirty="0"/>
            <a:t> </a:t>
          </a:r>
          <a:r>
            <a:rPr lang="ru-RU" sz="2000" kern="1200" dirty="0" err="1"/>
            <a:t>рахат</a:t>
          </a:r>
          <a:r>
            <a:rPr lang="ru-RU" sz="2000" kern="1200" dirty="0"/>
            <a:t> </a:t>
          </a:r>
          <a:r>
            <a:rPr lang="ru-RU" sz="2000" kern="1200" dirty="0" err="1"/>
            <a:t>алуына</a:t>
          </a:r>
          <a:r>
            <a:rPr lang="ru-RU" sz="2000" kern="1200" dirty="0"/>
            <a:t> </a:t>
          </a:r>
          <a:r>
            <a:rPr lang="ru-RU" sz="2000" kern="1200" dirty="0" err="1"/>
            <a:t>кедергі</a:t>
          </a:r>
          <a:r>
            <a:rPr lang="ru-RU" sz="2000" kern="1200" dirty="0"/>
            <a:t> </a:t>
          </a:r>
          <a:r>
            <a:rPr lang="ru-RU" sz="2000" kern="1200" dirty="0" err="1"/>
            <a:t>жасау</a:t>
          </a:r>
          <a:r>
            <a:rPr lang="ru-RU" sz="2000" kern="1200" dirty="0"/>
            <a:t> </a:t>
          </a:r>
          <a:r>
            <a:rPr lang="ru-RU" sz="2000" kern="1200" dirty="0" err="1"/>
            <a:t>мақсатымен</a:t>
          </a:r>
          <a:r>
            <a:rPr lang="ru-RU" sz="2000" kern="1200" dirty="0"/>
            <a:t> онлайн </a:t>
          </a:r>
          <a:r>
            <a:rPr lang="ru-RU" sz="2000" kern="1200" dirty="0" err="1"/>
            <a:t>ойындарда</a:t>
          </a:r>
          <a:r>
            <a:rPr lang="ru-RU" sz="2000" kern="1200" dirty="0"/>
            <a:t> онлайн </a:t>
          </a:r>
          <a:r>
            <a:rPr lang="ru-RU" sz="2000" kern="1200" dirty="0" err="1"/>
            <a:t>ойыншыларды</a:t>
          </a:r>
          <a:r>
            <a:rPr lang="ru-RU" sz="2000" kern="1200" dirty="0"/>
            <a:t> </a:t>
          </a:r>
          <a:r>
            <a:rPr lang="ru-RU" sz="2000" kern="1200" dirty="0" err="1"/>
            <a:t>қудалау</a:t>
          </a:r>
          <a:endParaRPr lang="ru-RU" sz="2000" kern="1200" dirty="0"/>
        </a:p>
      </dsp:txBody>
      <dsp:txXfrm>
        <a:off x="4109423" y="2317566"/>
        <a:ext cx="3659909" cy="2195945"/>
      </dsp:txXfrm>
    </dsp:sp>
    <dsp:sp modelId="{96B06CD3-0076-41FE-B76C-6A659579BBB5}">
      <dsp:nvSpPr>
        <dsp:cNvPr id="0" name=""/>
        <dsp:cNvSpPr/>
      </dsp:nvSpPr>
      <dsp:spPr>
        <a:xfrm>
          <a:off x="8135323" y="2317566"/>
          <a:ext cx="3659909" cy="2195945"/>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СЕКСТИНГ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жалаңаш</a:t>
          </a:r>
          <a:r>
            <a:rPr lang="ru-RU" sz="2000" kern="1200" dirty="0"/>
            <a:t> және </a:t>
          </a:r>
          <a:r>
            <a:rPr lang="ru-RU" sz="2000" kern="1200" dirty="0" err="1"/>
            <a:t>жартылай</a:t>
          </a:r>
          <a:r>
            <a:rPr lang="ru-RU" sz="2000" kern="1200" dirty="0"/>
            <a:t> </a:t>
          </a:r>
          <a:r>
            <a:rPr lang="ru-RU" sz="2000" kern="1200" dirty="0" err="1"/>
            <a:t>жалаңаш</a:t>
          </a:r>
          <a:r>
            <a:rPr lang="ru-RU" sz="2000" kern="1200" dirty="0"/>
            <a:t> </a:t>
          </a:r>
          <a:r>
            <a:rPr lang="ru-RU" sz="2000" kern="1200" dirty="0" err="1"/>
            <a:t>адамдар</a:t>
          </a:r>
          <a:r>
            <a:rPr lang="ru-RU" sz="2000" kern="1200" dirty="0"/>
            <a:t> бар фото және </a:t>
          </a:r>
          <a:r>
            <a:rPr lang="ru-RU" sz="2000" kern="1200" dirty="0" err="1"/>
            <a:t>бейнематериалдарды</a:t>
          </a:r>
          <a:r>
            <a:rPr lang="ru-RU" sz="2000" kern="1200" dirty="0"/>
            <a:t> </a:t>
          </a:r>
          <a:r>
            <a:rPr lang="ru-RU" sz="2000" kern="1200" dirty="0" err="1"/>
            <a:t>жіберу</a:t>
          </a:r>
          <a:r>
            <a:rPr lang="ru-RU" sz="2000" kern="1200" dirty="0"/>
            <a:t> </a:t>
          </a:r>
          <a:r>
            <a:rPr lang="ru-RU" sz="2000" kern="1200" dirty="0" err="1"/>
            <a:t>немесе</a:t>
          </a:r>
          <a:r>
            <a:rPr lang="ru-RU" sz="2000" kern="1200" dirty="0"/>
            <a:t> </a:t>
          </a:r>
          <a:r>
            <a:rPr lang="ru-RU" sz="2000" kern="1200" dirty="0" err="1"/>
            <a:t>жариялау</a:t>
          </a:r>
          <a:r>
            <a:rPr lang="ru-RU" sz="2000" kern="1200" dirty="0"/>
            <a:t> </a:t>
          </a:r>
        </a:p>
      </dsp:txBody>
      <dsp:txXfrm>
        <a:off x="8135323" y="2317566"/>
        <a:ext cx="3659909" cy="21959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39FFC-7504-4A1E-8BC7-F2CC1EAE66AB}"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D280D-BCB0-4A9F-9582-A63BA6215658}" type="slidenum">
              <a:rPr lang="en-US" smtClean="0"/>
              <a:t>‹#›</a:t>
            </a:fld>
            <a:endParaRPr lang="en-US"/>
          </a:p>
        </p:txBody>
      </p:sp>
    </p:spTree>
    <p:extLst>
      <p:ext uri="{BB962C8B-B14F-4D97-AF65-F5344CB8AC3E}">
        <p14:creationId xmlns:p14="http://schemas.microsoft.com/office/powerpoint/2010/main" val="146424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кездесуге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қатысушыларымен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амандасып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кездесудің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тақырыбын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мақсаттарын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баяндайды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Қайырлы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құрметті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Бүгін біз сіздермен балалардың ғаламтор желісіндегі қауіпсіз мінез-құлқы туралы сөйлесеміз. Осы тақырып соңғы уақытта әрбір дерлік отбасының алдынан шығып отыр. Өкінішке орай, біз оны көбінесе ұзақ уақыт бойы байқамаймыз. Ал байқаған кезде не істерімізді біле бермейміз.</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a:t>
            </a:fld>
            <a:endParaRPr lang="ru-RU"/>
          </a:p>
        </p:txBody>
      </p:sp>
    </p:spTree>
    <p:extLst>
      <p:ext uri="{BB962C8B-B14F-4D97-AF65-F5344CB8AC3E}">
        <p14:creationId xmlns:p14="http://schemas.microsoft.com/office/powerpoint/2010/main" val="61617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Өздеріңіз</a:t>
            </a:r>
            <a:r>
              <a:rPr lang="ru-RU" dirty="0"/>
              <a:t> </a:t>
            </a:r>
            <a:r>
              <a:rPr lang="ru-RU" dirty="0" err="1"/>
              <a:t>үшін</a:t>
            </a:r>
            <a:r>
              <a:rPr lang="ru-RU" dirty="0"/>
              <a:t> </a:t>
            </a:r>
            <a:r>
              <a:rPr lang="ru-RU" dirty="0" err="1"/>
              <a:t>келесі</a:t>
            </a:r>
            <a:r>
              <a:rPr lang="ru-RU" dirty="0"/>
              <a:t> </a:t>
            </a:r>
            <a:r>
              <a:rPr lang="ru-RU" dirty="0" err="1"/>
              <a:t>сұраққа</a:t>
            </a:r>
            <a:r>
              <a:rPr lang="ru-RU" dirty="0"/>
              <a:t> </a:t>
            </a:r>
            <a:r>
              <a:rPr lang="ru-RU" dirty="0" err="1"/>
              <a:t>жауап</a:t>
            </a:r>
            <a:r>
              <a:rPr lang="ru-RU" dirty="0"/>
              <a:t> </a:t>
            </a:r>
            <a:r>
              <a:rPr lang="ru-RU" dirty="0" err="1"/>
              <a:t>беріңіздер</a:t>
            </a:r>
            <a:r>
              <a:rPr lang="ru-RU" dirty="0"/>
              <a:t>: </a:t>
            </a:r>
            <a:r>
              <a:rPr lang="ru-RU" dirty="0" err="1"/>
              <a:t>б</a:t>
            </a:r>
            <a:r>
              <a:rPr lang="ru-RU" b="0" dirty="0" err="1">
                <a:solidFill>
                  <a:srgbClr val="00B0F0"/>
                </a:solidFill>
              </a:rPr>
              <a:t>алаңыз</a:t>
            </a:r>
            <a:r>
              <a:rPr lang="ru-RU" b="0" dirty="0">
                <a:solidFill>
                  <a:srgbClr val="00B0F0"/>
                </a:solidFill>
              </a:rPr>
              <a:t> </a:t>
            </a:r>
            <a:r>
              <a:rPr lang="ru-RU" b="0" dirty="0" err="1">
                <a:solidFill>
                  <a:srgbClr val="00B0F0"/>
                </a:solidFill>
              </a:rPr>
              <a:t>Ғаламтормен</a:t>
            </a:r>
            <a:r>
              <a:rPr lang="ru-RU" b="0" dirty="0">
                <a:solidFill>
                  <a:srgbClr val="00B0F0"/>
                </a:solidFill>
              </a:rPr>
              <a:t> </a:t>
            </a:r>
            <a:r>
              <a:rPr lang="ru-RU" b="0" dirty="0" err="1">
                <a:solidFill>
                  <a:srgbClr val="00B0F0"/>
                </a:solidFill>
              </a:rPr>
              <a:t>достаса</a:t>
            </a:r>
            <a:r>
              <a:rPr lang="ru-RU" b="0" dirty="0">
                <a:solidFill>
                  <a:srgbClr val="00B0F0"/>
                </a:solidFill>
              </a:rPr>
              <a:t> </a:t>
            </a:r>
            <a:r>
              <a:rPr lang="ru-RU" b="0" dirty="0" err="1">
                <a:solidFill>
                  <a:srgbClr val="00B0F0"/>
                </a:solidFill>
              </a:rPr>
              <a:t>бастағанда</a:t>
            </a:r>
            <a:r>
              <a:rPr lang="ru-RU" b="0" dirty="0">
                <a:solidFill>
                  <a:srgbClr val="00B0F0"/>
                </a:solidFill>
              </a:rPr>
              <a:t> </a:t>
            </a:r>
            <a:r>
              <a:rPr lang="ru-RU" b="0" dirty="0" err="1">
                <a:solidFill>
                  <a:srgbClr val="00B0F0"/>
                </a:solidFill>
              </a:rPr>
              <a:t>өзіңіздің</a:t>
            </a:r>
            <a:r>
              <a:rPr lang="ru-RU" b="0" dirty="0">
                <a:solidFill>
                  <a:srgbClr val="00B0F0"/>
                </a:solidFill>
              </a:rPr>
              <a:t> </a:t>
            </a:r>
            <a:r>
              <a:rPr lang="ru-RU" b="0" dirty="0" err="1">
                <a:solidFill>
                  <a:srgbClr val="00B0F0"/>
                </a:solidFill>
              </a:rPr>
              <a:t>ата</a:t>
            </a:r>
            <a:r>
              <a:rPr lang="en-GB" b="0" dirty="0">
                <a:solidFill>
                  <a:srgbClr val="00B0F0"/>
                </a:solidFill>
              </a:rPr>
              <a:t>-</a:t>
            </a:r>
            <a:r>
              <a:rPr lang="kk-KZ" b="0" dirty="0">
                <a:solidFill>
                  <a:srgbClr val="00B0F0"/>
                </a:solidFill>
              </a:rPr>
              <a:t>ана ретіндегі рөліңіз қандай деп ойлайсыздар? Жауаптарыңызды есте сақтаңыздар немесе қағазға жазып алыңыздар. Ғаламторды дұшпан емес, дос ету үшін не істеу керек?</a:t>
            </a:r>
            <a:endParaRPr lang="ru-RU" b="0" dirty="0"/>
          </a:p>
          <a:p>
            <a:endParaRPr lang="ru-RU" dirty="0"/>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10</a:t>
            </a:fld>
            <a:endParaRPr lang="ru-RU"/>
          </a:p>
        </p:txBody>
      </p:sp>
    </p:spTree>
    <p:extLst>
      <p:ext uri="{BB962C8B-B14F-4D97-AF65-F5344CB8AC3E}">
        <p14:creationId xmlns:p14="http://schemas.microsoft.com/office/powerpoint/2010/main" val="213093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ата</a:t>
            </a:r>
            <a:r>
              <a:rPr lang="en-GB" dirty="0"/>
              <a:t>-</a:t>
            </a:r>
            <a:r>
              <a:rPr lang="kk-KZ" dirty="0"/>
              <a:t>аналарға келесі жағдайды еске түсіпі, сұраққа жауап беруді ұсынады</a:t>
            </a:r>
            <a:r>
              <a:rPr lang="ru-RU" sz="1200" kern="1200" dirty="0">
                <a:solidFill>
                  <a:schemeClr val="tx1"/>
                </a:solidFill>
                <a:effectLst/>
                <a:latin typeface="+mn-lt"/>
                <a:ea typeface="+mn-ea"/>
                <a:cs typeface="+mn-cs"/>
              </a:rPr>
              <a:t>:</a:t>
            </a:r>
          </a:p>
          <a:p>
            <a:pPr marL="800100" lvl="1" indent="-171450">
              <a:buFont typeface="Arial" panose="020B0604020202020204" pitchFamily="34" charset="0"/>
              <a:buChar char="•"/>
            </a:pPr>
            <a:r>
              <a:rPr lang="ru-RU" sz="1200" kern="1200" dirty="0" err="1">
                <a:solidFill>
                  <a:schemeClr val="tx1"/>
                </a:solidFill>
                <a:effectLst/>
                <a:latin typeface="+mn-lt"/>
                <a:ea typeface="+mn-ea"/>
                <a:cs typeface="+mn-cs"/>
              </a:rPr>
              <a:t>Балаңызға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алғаш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a:t>
            </a:r>
            <a:r>
              <a:rPr lang="ru-RU" sz="1200" kern="1200" dirty="0">
                <a:solidFill>
                  <a:schemeClr val="tx1"/>
                </a:solidFill>
                <a:effectLst/>
                <a:latin typeface="+mn-lt"/>
                <a:ea typeface="+mn-ea"/>
                <a:cs typeface="+mn-cs"/>
              </a:rPr>
              <a:t> коньки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велосипед </a:t>
            </a:r>
            <a:r>
              <a:rPr lang="ru-RU" sz="1200" kern="1200" dirty="0" err="1">
                <a:solidFill>
                  <a:schemeClr val="tx1"/>
                </a:solidFill>
                <a:effectLst/>
                <a:latin typeface="+mn-lt"/>
                <a:ea typeface="+mn-ea"/>
                <a:cs typeface="+mn-cs"/>
              </a:rPr>
              <a:t>бергенде</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істейсіз</a:t>
            </a:r>
            <a:r>
              <a:rPr lang="ru-RU" sz="1200" kern="1200" dirty="0">
                <a:solidFill>
                  <a:schemeClr val="tx1"/>
                </a:solidFill>
                <a:effectLst/>
                <a:latin typeface="+mn-lt"/>
                <a:ea typeface="+mn-ea"/>
                <a:cs typeface="+mn-cs"/>
              </a:rPr>
              <a:t>?</a:t>
            </a:r>
          </a:p>
          <a:p>
            <a:pPr marL="0" indent="182880">
              <a:buFontTx/>
              <a:buNone/>
            </a:pPr>
            <a:r>
              <a:rPr lang="ru-RU" sz="1200" kern="1200" dirty="0" err="1">
                <a:solidFill>
                  <a:schemeClr val="tx1"/>
                </a:solidFill>
                <a:effectLst/>
                <a:latin typeface="+mn-lt"/>
                <a:ea typeface="+mn-ea"/>
                <a:cs typeface="+mn-cs"/>
              </a:rPr>
              <a:t>Мүмкіндігінше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жазбаша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комментарийлер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чат </a:t>
            </a:r>
            <a:r>
              <a:rPr lang="ru-RU" sz="1200" kern="1200" dirty="0" err="1">
                <a:solidFill>
                  <a:schemeClr val="tx1"/>
                </a:solidFill>
                <a:effectLst/>
                <a:latin typeface="+mn-lt"/>
                <a:ea typeface="+mn-ea"/>
                <a:cs typeface="+mn-cs"/>
              </a:rPr>
              <a:t>пайдаланылады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қою</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ұсынылады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аздаған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беріледі</a:t>
            </a:r>
            <a:r>
              <a:rPr lang="ru-RU" sz="1200" kern="1200" dirty="0">
                <a:solidFill>
                  <a:schemeClr val="tx1"/>
                </a:solidFill>
                <a:effectLst/>
                <a:latin typeface="+mn-lt"/>
                <a:ea typeface="+mn-ea"/>
                <a:cs typeface="+mn-cs"/>
              </a:rPr>
              <a:t>. </a:t>
            </a:r>
          </a:p>
        </p:txBody>
      </p:sp>
      <p:sp>
        <p:nvSpPr>
          <p:cNvPr id="4" name="Номер слайда 3"/>
          <p:cNvSpPr>
            <a:spLocks noGrp="1"/>
          </p:cNvSpPr>
          <p:nvPr>
            <p:ph type="sldNum" sz="quarter" idx="10"/>
          </p:nvPr>
        </p:nvSpPr>
        <p:spPr/>
        <p:txBody>
          <a:bodyPr/>
          <a:lstStyle/>
          <a:p>
            <a:fld id="{A5CF66CD-149D-4FE7-AA33-4C6AF4A33DEE}" type="slidenum">
              <a:rPr lang="ru-RU" smtClean="0"/>
              <a:t>11</a:t>
            </a:fld>
            <a:endParaRPr lang="ru-RU"/>
          </a:p>
        </p:txBody>
      </p:sp>
    </p:spTree>
    <p:extLst>
      <p:ext uri="{BB962C8B-B14F-4D97-AF65-F5344CB8AC3E}">
        <p14:creationId xmlns:p14="http://schemas.microsoft.com/office/powerpoint/2010/main" val="118272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Артынша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қысқаша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жасалады</a:t>
            </a:r>
            <a:r>
              <a:rPr lang="ru-RU" sz="1200" kern="1200" dirty="0">
                <a:solidFill>
                  <a:schemeClr val="tx1"/>
                </a:solidFill>
                <a:effectLst/>
                <a:latin typeface="+mn-lt"/>
                <a:ea typeface="+mn-ea"/>
                <a:cs typeface="+mn-cs"/>
              </a:rPr>
              <a:t>: </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келесі қорытындыға келуі тиіс: ата-ананың басты міндеті – ғаламтор ресурстарын қауіпсіз пайдалануды үйрету.</a:t>
            </a: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12</a:t>
            </a:fld>
            <a:endParaRPr lang="ru-RU"/>
          </a:p>
        </p:txBody>
      </p:sp>
    </p:spTree>
    <p:extLst>
      <p:ext uri="{BB962C8B-B14F-4D97-AF65-F5344CB8AC3E}">
        <p14:creationId xmlns:p14="http://schemas.microsoft.com/office/powerpoint/2010/main" val="375918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баланың</a:t>
            </a:r>
            <a:r>
              <a:rPr lang="ru-RU" dirty="0"/>
              <a:t> </a:t>
            </a:r>
            <a:r>
              <a:rPr lang="ru-RU" dirty="0" err="1"/>
              <a:t>қауіпсіздігін</a:t>
            </a:r>
            <a:r>
              <a:rPr lang="ru-RU" dirty="0"/>
              <a:t> </a:t>
            </a:r>
            <a:r>
              <a:rPr lang="ru-RU" dirty="0" err="1"/>
              <a:t>қамтамасыз</a:t>
            </a:r>
            <a:r>
              <a:rPr lang="ru-RU" dirty="0"/>
              <a:t> </a:t>
            </a:r>
            <a:r>
              <a:rPr lang="ru-RU" dirty="0" err="1"/>
              <a:t>етудің</a:t>
            </a:r>
            <a:r>
              <a:rPr lang="ru-RU" dirty="0"/>
              <a:t> </a:t>
            </a:r>
            <a:r>
              <a:rPr lang="ru-RU" dirty="0" err="1"/>
              <a:t>екі</a:t>
            </a:r>
            <a:r>
              <a:rPr lang="ru-RU" dirty="0"/>
              <a:t> </a:t>
            </a:r>
            <a:r>
              <a:rPr lang="ru-RU" dirty="0" err="1"/>
              <a:t>тәсілін</a:t>
            </a:r>
            <a:r>
              <a:rPr lang="ru-RU" dirty="0"/>
              <a:t> </a:t>
            </a:r>
            <a:r>
              <a:rPr lang="ru-RU" dirty="0" err="1"/>
              <a:t>ұсынады</a:t>
            </a:r>
            <a:r>
              <a:rPr lang="ru-RU" baseline="0" dirty="0"/>
              <a:t>: </a:t>
            </a:r>
            <a:r>
              <a:rPr lang="ru-RU" baseline="0" dirty="0" err="1"/>
              <a:t>қатаң</a:t>
            </a:r>
            <a:r>
              <a:rPr lang="ru-RU" baseline="0" dirty="0"/>
              <a:t> </a:t>
            </a:r>
            <a:r>
              <a:rPr lang="ru-RU" baseline="0" dirty="0" err="1"/>
              <a:t>қадағалау</a:t>
            </a:r>
            <a:r>
              <a:rPr lang="ru-RU" baseline="0" dirty="0"/>
              <a:t> мен </a:t>
            </a:r>
            <a:r>
              <a:rPr lang="ru-RU" baseline="0" dirty="0" err="1"/>
              <a:t>шектеу</a:t>
            </a:r>
            <a:r>
              <a:rPr lang="ru-RU" baseline="0" dirty="0"/>
              <a:t> </a:t>
            </a:r>
            <a:r>
              <a:rPr lang="ru-RU" baseline="0" dirty="0" err="1"/>
              <a:t>тәсілі</a:t>
            </a:r>
            <a:r>
              <a:rPr lang="ru-RU" baseline="0" dirty="0"/>
              <a:t> және </a:t>
            </a:r>
            <a:r>
              <a:rPr lang="ru-RU" baseline="0" dirty="0" err="1"/>
              <a:t>сенім</a:t>
            </a:r>
            <a:r>
              <a:rPr lang="ru-RU" baseline="0" dirty="0"/>
              <a:t> </a:t>
            </a:r>
            <a:r>
              <a:rPr lang="ru-RU" baseline="0" dirty="0" err="1"/>
              <a:t>тәсілі</a:t>
            </a:r>
            <a:r>
              <a:rPr lang="ru-RU" baseline="0" dirty="0"/>
              <a:t>. </a:t>
            </a:r>
          </a:p>
          <a:p>
            <a:pPr indent="182880"/>
            <a:r>
              <a:rPr lang="ru-RU" baseline="0" dirty="0" err="1"/>
              <a:t>Әрқайсысының</a:t>
            </a:r>
            <a:r>
              <a:rPr lang="ru-RU" baseline="0" dirty="0"/>
              <a:t> </a:t>
            </a:r>
            <a:r>
              <a:rPr lang="ru-RU" baseline="0" dirty="0" err="1"/>
              <a:t>артықшылықтары</a:t>
            </a:r>
            <a:r>
              <a:rPr lang="ru-RU" baseline="0" dirty="0"/>
              <a:t> мен </a:t>
            </a:r>
            <a:r>
              <a:rPr lang="ru-RU" baseline="0" dirty="0" err="1"/>
              <a:t>қиыншылықтар</a:t>
            </a:r>
            <a:r>
              <a:rPr lang="ru-RU" baseline="0" dirty="0"/>
              <a:t> бар. </a:t>
            </a:r>
            <a:r>
              <a:rPr lang="ru-RU" baseline="0" dirty="0" err="1"/>
              <a:t>Әрі</a:t>
            </a:r>
            <a:r>
              <a:rPr lang="ru-RU" baseline="0" dirty="0"/>
              <a:t> </a:t>
            </a:r>
            <a:r>
              <a:rPr lang="ru-RU" baseline="0" dirty="0" err="1"/>
              <a:t>қарай</a:t>
            </a:r>
            <a:r>
              <a:rPr lang="ru-RU" baseline="0" dirty="0"/>
              <a:t> </a:t>
            </a:r>
            <a:r>
              <a:rPr lang="ru-RU" baseline="0" dirty="0" err="1"/>
              <a:t>солардың</a:t>
            </a:r>
            <a:r>
              <a:rPr lang="ru-RU" baseline="0" dirty="0"/>
              <a:t> </a:t>
            </a:r>
            <a:r>
              <a:rPr lang="ru-RU" baseline="0" dirty="0" err="1"/>
              <a:t>әрқайсысымен</a:t>
            </a:r>
            <a:r>
              <a:rPr lang="ru-RU" baseline="0" dirty="0"/>
              <a:t> </a:t>
            </a:r>
            <a:r>
              <a:rPr lang="ru-RU" baseline="0" dirty="0" err="1"/>
              <a:t>танысып</a:t>
            </a:r>
            <a:r>
              <a:rPr lang="ru-RU" baseline="0" dirty="0"/>
              <a:t> </a:t>
            </a:r>
            <a:r>
              <a:rPr lang="ru-RU" baseline="0" dirty="0" err="1"/>
              <a:t>шығу</a:t>
            </a:r>
            <a:r>
              <a:rPr lang="ru-RU" baseline="0" dirty="0"/>
              <a:t> </a:t>
            </a:r>
            <a:r>
              <a:rPr lang="ru-RU" baseline="0" dirty="0" err="1"/>
              <a:t>ұсынылады</a:t>
            </a:r>
            <a:r>
              <a:rPr lang="ru-RU" baseline="0" dirty="0"/>
              <a:t>.</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13</a:t>
            </a:fld>
            <a:endParaRPr lang="ru-RU"/>
          </a:p>
        </p:txBody>
      </p:sp>
    </p:spTree>
    <p:extLst>
      <p:ext uri="{BB962C8B-B14F-4D97-AF65-F5344CB8AC3E}">
        <p14:creationId xmlns:p14="http://schemas.microsoft.com/office/powerpoint/2010/main" val="1671107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Психолог «</a:t>
            </a:r>
            <a:r>
              <a:rPr lang="ru-RU" dirty="0" err="1"/>
              <a:t>Ғаламтор</a:t>
            </a:r>
            <a:r>
              <a:rPr lang="ru-RU" dirty="0"/>
              <a:t> </a:t>
            </a:r>
            <a:r>
              <a:rPr lang="ru-RU" dirty="0" err="1"/>
              <a:t>желісінде</a:t>
            </a:r>
            <a:r>
              <a:rPr lang="ru-RU" dirty="0"/>
              <a:t> </a:t>
            </a:r>
            <a:r>
              <a:rPr lang="ru-RU" dirty="0" err="1"/>
              <a:t>қауіпсіз</a:t>
            </a:r>
            <a:r>
              <a:rPr lang="ru-RU" dirty="0"/>
              <a:t> </a:t>
            </a:r>
            <a:r>
              <a:rPr lang="ru-RU" dirty="0" err="1"/>
              <a:t>жұмыс</a:t>
            </a:r>
            <a:r>
              <a:rPr lang="ru-RU" dirty="0"/>
              <a:t> </a:t>
            </a:r>
            <a:r>
              <a:rPr lang="ru-RU" dirty="0" err="1"/>
              <a:t>жасауды</a:t>
            </a:r>
            <a:r>
              <a:rPr lang="ru-RU" dirty="0"/>
              <a:t> </a:t>
            </a:r>
            <a:r>
              <a:rPr lang="ru-RU" dirty="0" err="1"/>
              <a:t>ұйымдастыру</a:t>
            </a:r>
            <a:r>
              <a:rPr lang="ru-RU" dirty="0"/>
              <a:t> </a:t>
            </a:r>
            <a:r>
              <a:rPr lang="ru-RU" dirty="0" err="1"/>
              <a:t>жөнінде</a:t>
            </a:r>
            <a:r>
              <a:rPr lang="ru-RU" dirty="0"/>
              <a:t> </a:t>
            </a:r>
            <a:r>
              <a:rPr lang="ru-RU" dirty="0" err="1"/>
              <a:t>ата-аналарға</a:t>
            </a:r>
            <a:r>
              <a:rPr lang="ru-RU" dirty="0"/>
              <a:t> </a:t>
            </a:r>
            <a:r>
              <a:rPr lang="ru-RU" dirty="0" err="1"/>
              <a:t>арналған</a:t>
            </a:r>
            <a:r>
              <a:rPr lang="ru-RU" dirty="0"/>
              <a:t> </a:t>
            </a:r>
            <a:r>
              <a:rPr lang="ru-RU" dirty="0" err="1"/>
              <a:t>ұсынымдар</a:t>
            </a:r>
            <a:r>
              <a:rPr lang="ru-RU" dirty="0"/>
              <a:t>» </a:t>
            </a:r>
            <a:r>
              <a:rPr lang="ru-RU" dirty="0" err="1"/>
              <a:t>бейнесюжетін</a:t>
            </a:r>
            <a:r>
              <a:rPr lang="ru-RU" dirty="0"/>
              <a:t> </a:t>
            </a:r>
            <a:r>
              <a:rPr lang="ru-RU" dirty="0" err="1"/>
              <a:t>көруді</a:t>
            </a:r>
            <a:r>
              <a:rPr lang="ru-RU" dirty="0"/>
              <a:t> және </a:t>
            </a:r>
            <a:r>
              <a:rPr lang="ru-RU" dirty="0" err="1"/>
              <a:t>көру</a:t>
            </a:r>
            <a:r>
              <a:rPr lang="ru-RU" dirty="0"/>
              <a:t> </a:t>
            </a:r>
            <a:r>
              <a:rPr lang="ru-RU" dirty="0" err="1"/>
              <a:t>барысында</a:t>
            </a:r>
            <a:r>
              <a:rPr lang="ru-RU" dirty="0"/>
              <a:t> </a:t>
            </a:r>
            <a:r>
              <a:rPr lang="ru-RU" dirty="0" err="1"/>
              <a:t>ата</a:t>
            </a:r>
            <a:r>
              <a:rPr lang="en-GB" dirty="0"/>
              <a:t>-</a:t>
            </a:r>
            <a:r>
              <a:rPr lang="kk-KZ" dirty="0"/>
              <a:t>аналар естіген және есте сақтаған ережелерді жазып отыруды ұсынады.</a:t>
            </a:r>
            <a:endParaRPr lang="ru-RU" dirty="0"/>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қатысты</a:t>
            </a:r>
            <a:r>
              <a:rPr lang="ru-RU" sz="1200" kern="1200" dirty="0">
                <a:solidFill>
                  <a:schemeClr val="tx1"/>
                </a:solidFill>
                <a:effectLst/>
                <a:latin typeface="+mn-lt"/>
                <a:ea typeface="+mn-ea"/>
                <a:cs typeface="+mn-cs"/>
              </a:rPr>
              <a:t> ресурс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оны </a:t>
            </a:r>
            <a:r>
              <a:rPr lang="en-US" sz="1200" kern="1200" dirty="0">
                <a:solidFill>
                  <a:schemeClr val="tx1"/>
                </a:solidFill>
                <a:effectLst/>
                <a:latin typeface="+mn-lt"/>
                <a:ea typeface="+mn-ea"/>
                <a:cs typeface="+mn-cs"/>
              </a:rPr>
              <a:t>WhatsApp</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жіберіп, көріп шығу сұратылады.</a:t>
            </a:r>
            <a:endParaRPr lang="ru-RU" sz="1200" kern="120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Соңғы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жіберілген </a:t>
            </a:r>
            <a:r>
              <a:rPr lang="ru-RU" sz="1200" kern="1200" dirty="0" err="1">
                <a:solidFill>
                  <a:schemeClr val="tx1"/>
                </a:solidFill>
                <a:effectLst/>
                <a:latin typeface="+mn-lt"/>
                <a:ea typeface="+mn-ea"/>
                <a:cs typeface="+mn-cs"/>
              </a:rPr>
              <a:t>бейнероликтің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сюжетін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түсіруді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слайды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жүргізіледі</a:t>
            </a:r>
            <a:r>
              <a:rPr lang="ru-RU" sz="1200" kern="1200" dirty="0">
                <a:solidFill>
                  <a:schemeClr val="tx1"/>
                </a:solidFill>
                <a:effectLst/>
                <a:latin typeface="+mn-lt"/>
                <a:ea typeface="+mn-ea"/>
                <a:cs typeface="+mn-cs"/>
              </a:rPr>
              <a:t>. </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www</a:t>
            </a:r>
            <a:r>
              <a:rPr lang="ru-RU" sz="1200" u="sng" kern="1200" dirty="0">
                <a:solidFill>
                  <a:schemeClr val="tx1"/>
                </a:solidFill>
                <a:effectLst/>
                <a:latin typeface="+mn-lt"/>
                <a:ea typeface="+mn-ea"/>
                <a:cs typeface="+mn-cs"/>
                <a:hlinkClick r:id="rId3"/>
              </a:rPr>
              <a:t>.</a:t>
            </a:r>
            <a:r>
              <a:rPr lang="en-US" sz="1200" u="sng" kern="1200" dirty="0" err="1">
                <a:solidFill>
                  <a:schemeClr val="tx1"/>
                </a:solidFill>
                <a:effectLst/>
                <a:latin typeface="+mn-lt"/>
                <a:ea typeface="+mn-ea"/>
                <a:cs typeface="+mn-cs"/>
                <a:hlinkClick r:id="rId3"/>
              </a:rPr>
              <a:t>youtube</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com</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watch</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v</a:t>
            </a:r>
            <a:r>
              <a:rPr lang="ru-RU" sz="1200" u="sng" kern="1200" dirty="0">
                <a:solidFill>
                  <a:schemeClr val="tx1"/>
                </a:solidFill>
                <a:effectLst/>
                <a:latin typeface="+mn-lt"/>
                <a:ea typeface="+mn-ea"/>
                <a:cs typeface="+mn-cs"/>
                <a:hlinkClick r:id="rId3"/>
              </a:rPr>
              <a:t>=</a:t>
            </a:r>
            <a:r>
              <a:rPr lang="en-US" sz="1200" u="sng" kern="1200" dirty="0" err="1">
                <a:solidFill>
                  <a:schemeClr val="tx1"/>
                </a:solidFill>
                <a:effectLst/>
                <a:latin typeface="+mn-lt"/>
                <a:ea typeface="+mn-ea"/>
                <a:cs typeface="+mn-cs"/>
                <a:hlinkClick r:id="rId3"/>
              </a:rPr>
              <a:t>ANeL</a:t>
            </a:r>
            <a:r>
              <a:rPr lang="ru-RU" sz="1200" u="sng" kern="1200" dirty="0">
                <a:solidFill>
                  <a:schemeClr val="tx1"/>
                </a:solidFill>
                <a:effectLst/>
                <a:latin typeface="+mn-lt"/>
                <a:ea typeface="+mn-ea"/>
                <a:cs typeface="+mn-cs"/>
                <a:hlinkClick r:id="rId3"/>
              </a:rPr>
              <a:t>0</a:t>
            </a:r>
            <a:r>
              <a:rPr lang="en-US" sz="1200" u="sng" kern="1200" dirty="0">
                <a:solidFill>
                  <a:schemeClr val="tx1"/>
                </a:solidFill>
                <a:effectLst/>
                <a:latin typeface="+mn-lt"/>
                <a:ea typeface="+mn-ea"/>
                <a:cs typeface="+mn-cs"/>
                <a:hlinkClick r:id="rId3"/>
              </a:rPr>
              <a:t>h</a:t>
            </a:r>
            <a:r>
              <a:rPr lang="ru-RU" sz="1200" u="sng" kern="1200" dirty="0">
                <a:solidFill>
                  <a:schemeClr val="tx1"/>
                </a:solidFill>
                <a:effectLst/>
                <a:latin typeface="+mn-lt"/>
                <a:ea typeface="+mn-ea"/>
                <a:cs typeface="+mn-cs"/>
                <a:hlinkClick r:id="rId3"/>
              </a:rPr>
              <a:t>4</a:t>
            </a:r>
            <a:r>
              <a:rPr lang="en-US" sz="1200" u="sng" kern="1200" dirty="0">
                <a:solidFill>
                  <a:schemeClr val="tx1"/>
                </a:solidFill>
                <a:effectLst/>
                <a:latin typeface="+mn-lt"/>
                <a:ea typeface="+mn-ea"/>
                <a:cs typeface="+mn-cs"/>
                <a:hlinkClick r:id="rId3"/>
              </a:rPr>
              <a:t>CV</a:t>
            </a:r>
            <a:r>
              <a:rPr lang="ru-RU" sz="1200" u="sng" kern="1200" dirty="0">
                <a:solidFill>
                  <a:schemeClr val="tx1"/>
                </a:solidFill>
                <a:effectLst/>
                <a:latin typeface="+mn-lt"/>
                <a:ea typeface="+mn-ea"/>
                <a:cs typeface="+mn-cs"/>
                <a:hlinkClick r:id="rId3"/>
              </a:rPr>
              <a:t>8</a:t>
            </a:r>
            <a:r>
              <a:rPr lang="en-US" sz="1200" u="sng" kern="1200" dirty="0">
                <a:solidFill>
                  <a:schemeClr val="tx1"/>
                </a:solidFill>
                <a:effectLst/>
                <a:latin typeface="+mn-lt"/>
                <a:ea typeface="+mn-ea"/>
                <a:cs typeface="+mn-cs"/>
                <a:hlinkClick r:id="rId3"/>
              </a:rPr>
              <a:t>Q</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kern="1200" dirty="0">
                <a:solidFill>
                  <a:schemeClr val="tx1"/>
                </a:solidFill>
                <a:effectLst/>
                <a:latin typeface="+mn-lt"/>
                <a:ea typeface="+mn-ea"/>
                <a:cs typeface="+mn-cs"/>
              </a:rPr>
              <a:t>(ЕСКЕРТПЕ</a:t>
            </a:r>
            <a:r>
              <a:rPr lang="en-US"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Бейнесюжет</a:t>
            </a:r>
            <a:r>
              <a:rPr lang="ru-RU" sz="1200" u="none" kern="1200" dirty="0">
                <a:solidFill>
                  <a:schemeClr val="tx1"/>
                </a:solidFill>
                <a:effectLst/>
                <a:latin typeface="+mn-lt"/>
                <a:ea typeface="+mn-ea"/>
                <a:cs typeface="+mn-cs"/>
              </a:rPr>
              <a:t> тек </a:t>
            </a:r>
            <a:r>
              <a:rPr lang="ru-RU" sz="1200" u="none" kern="1200" dirty="0" err="1">
                <a:solidFill>
                  <a:schemeClr val="tx1"/>
                </a:solidFill>
                <a:effectLst/>
                <a:latin typeface="+mn-lt"/>
                <a:ea typeface="+mn-ea"/>
                <a:cs typeface="+mn-cs"/>
              </a:rPr>
              <a:t>орыс</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тілінде</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қол</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жетімді</a:t>
            </a:r>
            <a:r>
              <a:rPr lang="ru-RU" sz="1200" u="non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14</a:t>
            </a:fld>
            <a:endParaRPr lang="ru-RU"/>
          </a:p>
        </p:txBody>
      </p:sp>
    </p:spTree>
    <p:extLst>
      <p:ext uri="{BB962C8B-B14F-4D97-AF65-F5344CB8AC3E}">
        <p14:creationId xmlns:p14="http://schemas.microsoft.com/office/powerpoint/2010/main" val="109601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 белсенді жұмысқа қатыстыру үшін психолог оларға өздері болашақта қолданатын кеңестерді чатта жазуды немесе микрофон көмегімен айтып шығуды ұсынады. Психолог чаттағы жазбаларды оқып шығып,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баланың қауіпсіздігін қадағалауды жүзеге асырудың оңайлығына аудара отырып, пікірталасты түйіндейді.</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15</a:t>
            </a:fld>
            <a:endParaRPr lang="ru-RU"/>
          </a:p>
        </p:txBody>
      </p:sp>
    </p:spTree>
    <p:extLst>
      <p:ext uri="{BB962C8B-B14F-4D97-AF65-F5344CB8AC3E}">
        <p14:creationId xmlns:p14="http://schemas.microsoft.com/office/powerpoint/2010/main" val="192862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қауіпсіздікті қамтамасыз етудің екінші тәсілімен танысып шығуды ұсынады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«сенімге кіру». Ол үшін тағы бір ролик </a:t>
            </a:r>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«№2 Ғаламтор желісіндегі мінез-құлық туралы жасөспірімдердің ата-аналарына арналған кеңестер»</a:t>
            </a:r>
            <a:r>
              <a:rPr lang="en-US"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 көруді ұсынып,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тапсырма береді: көру барысында естіген және есте сақтаған ережелерді жазып отыру.</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қатысты</a:t>
            </a:r>
            <a:r>
              <a:rPr lang="ru-RU" sz="1200" kern="1200" dirty="0">
                <a:solidFill>
                  <a:schemeClr val="tx1"/>
                </a:solidFill>
                <a:effectLst/>
                <a:latin typeface="+mn-lt"/>
                <a:ea typeface="+mn-ea"/>
                <a:cs typeface="+mn-cs"/>
              </a:rPr>
              <a:t> ресурс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оны </a:t>
            </a:r>
            <a:r>
              <a:rPr lang="en-GB" sz="1200" b="0" kern="1200" dirty="0">
                <a:solidFill>
                  <a:srgbClr val="0070C0"/>
                </a:solidFill>
                <a:effectLst/>
                <a:latin typeface="+mn-lt"/>
                <a:ea typeface="+mn-ea"/>
                <a:cs typeface="+mn-cs"/>
              </a:rPr>
              <a:t>WhatsApp</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жіберіп, көріп шығу сұратылады.</a:t>
            </a:r>
            <a:endParaRPr lang="ru-RU" sz="1200" kern="120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Соңғы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жіберілген </a:t>
            </a:r>
            <a:r>
              <a:rPr lang="ru-RU" sz="1200" kern="1200" dirty="0" err="1">
                <a:solidFill>
                  <a:schemeClr val="tx1"/>
                </a:solidFill>
                <a:effectLst/>
                <a:latin typeface="+mn-lt"/>
                <a:ea typeface="+mn-ea"/>
                <a:cs typeface="+mn-cs"/>
              </a:rPr>
              <a:t>бейнероликтің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сюжетін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түсіруді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слайды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жүргізіледі</a:t>
            </a:r>
            <a:r>
              <a:rPr lang="ru-RU" sz="1200" kern="1200" dirty="0">
                <a:solidFill>
                  <a:schemeClr val="tx1"/>
                </a:solidFill>
                <a:effectLst/>
                <a:latin typeface="+mn-lt"/>
                <a:ea typeface="+mn-ea"/>
                <a:cs typeface="+mn-cs"/>
              </a:rPr>
              <a:t>. </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hlinkClick r:id="rId3"/>
              </a:rPr>
              <a:t>https</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www</a:t>
            </a:r>
            <a:r>
              <a:rPr lang="ru-RU" sz="1200" u="none" kern="1200" dirty="0">
                <a:solidFill>
                  <a:schemeClr val="tx1"/>
                </a:solidFill>
                <a:effectLst/>
                <a:latin typeface="+mn-lt"/>
                <a:ea typeface="+mn-ea"/>
                <a:cs typeface="+mn-cs"/>
                <a:hlinkClick r:id="rId3"/>
              </a:rPr>
              <a:t>.</a:t>
            </a:r>
            <a:r>
              <a:rPr lang="en-US" sz="1200" u="none" kern="1200" dirty="0" err="1">
                <a:solidFill>
                  <a:schemeClr val="tx1"/>
                </a:solidFill>
                <a:effectLst/>
                <a:latin typeface="+mn-lt"/>
                <a:ea typeface="+mn-ea"/>
                <a:cs typeface="+mn-cs"/>
                <a:hlinkClick r:id="rId3"/>
              </a:rPr>
              <a:t>youtube</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com</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watch</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v</a:t>
            </a:r>
            <a:r>
              <a:rPr lang="ru-RU" sz="1200" u="none" kern="1200" dirty="0">
                <a:solidFill>
                  <a:schemeClr val="tx1"/>
                </a:solidFill>
                <a:effectLst/>
                <a:latin typeface="+mn-lt"/>
                <a:ea typeface="+mn-ea"/>
                <a:cs typeface="+mn-cs"/>
                <a:hlinkClick r:id="rId3"/>
              </a:rPr>
              <a:t>=</a:t>
            </a:r>
            <a:r>
              <a:rPr lang="en-US" sz="1200" u="none" kern="1200" dirty="0" err="1">
                <a:solidFill>
                  <a:schemeClr val="tx1"/>
                </a:solidFill>
                <a:effectLst/>
                <a:latin typeface="+mn-lt"/>
                <a:ea typeface="+mn-ea"/>
                <a:cs typeface="+mn-cs"/>
                <a:hlinkClick r:id="rId3"/>
              </a:rPr>
              <a:t>ANeL</a:t>
            </a:r>
            <a:r>
              <a:rPr lang="ru-RU" sz="1200" u="none" kern="1200" dirty="0">
                <a:solidFill>
                  <a:schemeClr val="tx1"/>
                </a:solidFill>
                <a:effectLst/>
                <a:latin typeface="+mn-lt"/>
                <a:ea typeface="+mn-ea"/>
                <a:cs typeface="+mn-cs"/>
                <a:hlinkClick r:id="rId3"/>
              </a:rPr>
              <a:t>0</a:t>
            </a:r>
            <a:r>
              <a:rPr lang="en-US" sz="1200" u="none" kern="1200" dirty="0">
                <a:solidFill>
                  <a:schemeClr val="tx1"/>
                </a:solidFill>
                <a:effectLst/>
                <a:latin typeface="+mn-lt"/>
                <a:ea typeface="+mn-ea"/>
                <a:cs typeface="+mn-cs"/>
                <a:hlinkClick r:id="rId3"/>
              </a:rPr>
              <a:t>h</a:t>
            </a:r>
            <a:r>
              <a:rPr lang="ru-RU" sz="1200" u="none" kern="1200" dirty="0">
                <a:solidFill>
                  <a:schemeClr val="tx1"/>
                </a:solidFill>
                <a:effectLst/>
                <a:latin typeface="+mn-lt"/>
                <a:ea typeface="+mn-ea"/>
                <a:cs typeface="+mn-cs"/>
                <a:hlinkClick r:id="rId3"/>
              </a:rPr>
              <a:t>4</a:t>
            </a:r>
            <a:r>
              <a:rPr lang="en-US" sz="1200" u="none" kern="1200" dirty="0">
                <a:solidFill>
                  <a:schemeClr val="tx1"/>
                </a:solidFill>
                <a:effectLst/>
                <a:latin typeface="+mn-lt"/>
                <a:ea typeface="+mn-ea"/>
                <a:cs typeface="+mn-cs"/>
                <a:hlinkClick r:id="rId3"/>
              </a:rPr>
              <a:t>CV</a:t>
            </a:r>
            <a:r>
              <a:rPr lang="ru-RU" sz="1200" u="none" kern="1200" dirty="0">
                <a:solidFill>
                  <a:schemeClr val="tx1"/>
                </a:solidFill>
                <a:effectLst/>
                <a:latin typeface="+mn-lt"/>
                <a:ea typeface="+mn-ea"/>
                <a:cs typeface="+mn-cs"/>
                <a:hlinkClick r:id="rId3"/>
              </a:rPr>
              <a:t>8</a:t>
            </a:r>
            <a:r>
              <a:rPr lang="en-US" sz="1200" u="none" kern="1200" dirty="0">
                <a:solidFill>
                  <a:schemeClr val="tx1"/>
                </a:solidFill>
                <a:effectLst/>
                <a:latin typeface="+mn-lt"/>
                <a:ea typeface="+mn-ea"/>
                <a:cs typeface="+mn-cs"/>
                <a:hlinkClick r:id="rId3"/>
              </a:rPr>
              <a:t>Q</a:t>
            </a:r>
            <a:r>
              <a:rPr lang="ru-RU" sz="120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kern="1200" dirty="0">
                <a:solidFill>
                  <a:schemeClr val="tx1"/>
                </a:solidFill>
                <a:effectLst/>
                <a:latin typeface="+mn-lt"/>
                <a:ea typeface="+mn-ea"/>
                <a:cs typeface="+mn-cs"/>
              </a:rPr>
              <a:t>(ЕСКЕРТПЕ</a:t>
            </a:r>
            <a:r>
              <a:rPr lang="en-US"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Бейнесюжет</a:t>
            </a:r>
            <a:r>
              <a:rPr lang="ru-RU" sz="1200" u="none" kern="1200" dirty="0">
                <a:solidFill>
                  <a:schemeClr val="tx1"/>
                </a:solidFill>
                <a:effectLst/>
                <a:latin typeface="+mn-lt"/>
                <a:ea typeface="+mn-ea"/>
                <a:cs typeface="+mn-cs"/>
              </a:rPr>
              <a:t> тек </a:t>
            </a:r>
            <a:r>
              <a:rPr lang="ru-RU" sz="1200" u="none" kern="1200" dirty="0" err="1">
                <a:solidFill>
                  <a:schemeClr val="tx1"/>
                </a:solidFill>
                <a:effectLst/>
                <a:latin typeface="+mn-lt"/>
                <a:ea typeface="+mn-ea"/>
                <a:cs typeface="+mn-cs"/>
              </a:rPr>
              <a:t>орыс</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тілінде</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қол</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жетімді</a:t>
            </a:r>
            <a:r>
              <a:rPr lang="ru-RU" sz="1200" u="non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16</a:t>
            </a:fld>
            <a:endParaRPr lang="ru-RU"/>
          </a:p>
        </p:txBody>
      </p:sp>
    </p:spTree>
    <p:extLst>
      <p:ext uri="{BB962C8B-B14F-4D97-AF65-F5344CB8AC3E}">
        <p14:creationId xmlns:p14="http://schemas.microsoft.com/office/powerpoint/2010/main" val="149156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 белсенді жұмысқа қатыстыру үшін психолог оларға өздері болашақта қолданатын кеңестерді чатта жазуды немесе микрофон көмегімен айтып шығуды ұсынады. Психолог чаттағы жазбаларды оқып шығып,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баланың сеніміне кірудің оңайлығына аудара отырып, пікірталасты түйіндейді.</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17</a:t>
            </a:fld>
            <a:endParaRPr lang="ru-RU"/>
          </a:p>
        </p:txBody>
      </p:sp>
    </p:spTree>
    <p:extLst>
      <p:ext uri="{BB962C8B-B14F-4D97-AF65-F5344CB8AC3E}">
        <p14:creationId xmlns:p14="http://schemas.microsoft.com/office/powerpoint/2010/main" val="3775916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балаларымен сөйлесу әдістеріне аударады. Пікірталасты өзекті ету үшін төмендегі сұрақтарды қойып,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іштей жауап беруді ұсынуға болады:</a:t>
            </a:r>
          </a:p>
          <a:p>
            <a:pPr marL="628650" lvl="1" indent="-171450">
              <a:buFont typeface="Arial" panose="020B0604020202020204" pitchFamily="34" charset="0"/>
              <a:buChar char="•"/>
            </a:pPr>
            <a:r>
              <a:rPr lang="ru-RU" sz="1200" kern="1200" dirty="0" err="1">
                <a:solidFill>
                  <a:schemeClr val="tx1"/>
                </a:solidFill>
                <a:effectLst/>
                <a:latin typeface="+mn-lt"/>
                <a:ea typeface="+mn-ea"/>
                <a:cs typeface="+mn-cs"/>
              </a:rPr>
              <a:t>Есіңізге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алғаш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телефонды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компьютерді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берді</a:t>
            </a:r>
            <a:r>
              <a:rPr lang="ru-RU"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ru-RU" sz="1200" kern="1200" dirty="0">
                <a:solidFill>
                  <a:schemeClr val="tx1"/>
                </a:solidFill>
                <a:effectLst/>
                <a:latin typeface="+mn-lt"/>
                <a:ea typeface="+mn-ea"/>
                <a:cs typeface="+mn-cs"/>
              </a:rPr>
              <a:t>Неге </a:t>
            </a:r>
            <a:r>
              <a:rPr lang="ru-RU" sz="1200" kern="1200" dirty="0" err="1">
                <a:solidFill>
                  <a:schemeClr val="tx1"/>
                </a:solidFill>
                <a:effectLst/>
                <a:latin typeface="+mn-lt"/>
                <a:ea typeface="+mn-ea"/>
                <a:cs typeface="+mn-cs"/>
              </a:rPr>
              <a:t>солай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істедіңіз</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Ғаламтор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ананың орнында болғанға дейін олар жеңіліс табатыны туралы, ал ең бастысы бала жеңіліс табатыны туралы ойға келуі тиіс.</a:t>
            </a:r>
          </a:p>
          <a:p>
            <a:pPr indent="182880"/>
            <a:r>
              <a:rPr lang="kk-KZ" sz="1200" kern="1200" dirty="0">
                <a:solidFill>
                  <a:schemeClr val="tx1"/>
                </a:solidFill>
                <a:effectLst/>
                <a:latin typeface="+mn-lt"/>
                <a:ea typeface="+mn-ea"/>
                <a:cs typeface="+mn-cs"/>
              </a:rPr>
              <a:t>Бұдан шығар жол </a:t>
            </a:r>
            <a:r>
              <a:rPr lang="en-GB"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балаңызға </a:t>
            </a:r>
            <a:r>
              <a:rPr lang="kk-KZ" sz="1200" b="1" kern="1200" dirty="0">
                <a:solidFill>
                  <a:schemeClr val="tx1"/>
                </a:solidFill>
                <a:effectLst/>
                <a:latin typeface="+mn-lt"/>
                <a:ea typeface="+mn-ea"/>
                <a:cs typeface="+mn-cs"/>
              </a:rPr>
              <a:t>сапалы</a:t>
            </a:r>
            <a:r>
              <a:rPr lang="kk-KZ" sz="1200" kern="1200" dirty="0">
                <a:solidFill>
                  <a:schemeClr val="tx1"/>
                </a:solidFill>
                <a:effectLst/>
                <a:latin typeface="+mn-lt"/>
                <a:ea typeface="+mn-ea"/>
                <a:cs typeface="+mn-cs"/>
              </a:rPr>
              <a:t> түрде бөлетін уақытыңыз.</a:t>
            </a:r>
          </a:p>
          <a:p>
            <a:pPr indent="182880"/>
            <a:r>
              <a:rPr lang="kk-KZ" sz="1200" i="1" kern="1200" dirty="0">
                <a:solidFill>
                  <a:schemeClr val="tx1"/>
                </a:solidFill>
                <a:effectLst/>
                <a:latin typeface="+mn-lt"/>
                <a:ea typeface="+mn-ea"/>
                <a:cs typeface="+mn-cs"/>
              </a:rPr>
              <a:t>Ата</a:t>
            </a:r>
            <a:r>
              <a:rPr lang="en-GB" sz="1200" i="1" kern="1200" dirty="0">
                <a:solidFill>
                  <a:schemeClr val="tx1"/>
                </a:solidFill>
                <a:effectLst/>
                <a:latin typeface="+mn-lt"/>
                <a:ea typeface="+mn-ea"/>
                <a:cs typeface="+mn-cs"/>
              </a:rPr>
              <a:t>-</a:t>
            </a:r>
            <a:r>
              <a:rPr lang="kk-KZ" sz="1200" i="1" kern="1200" dirty="0">
                <a:solidFill>
                  <a:schemeClr val="tx1"/>
                </a:solidFill>
                <a:effectLst/>
                <a:latin typeface="+mn-lt"/>
                <a:ea typeface="+mn-ea"/>
                <a:cs typeface="+mn-cs"/>
              </a:rPr>
              <a:t>аналарға баланың не істеп жатқанында басты рөл ата</a:t>
            </a:r>
            <a:r>
              <a:rPr lang="en-GB" sz="1200" i="1" kern="1200" dirty="0">
                <a:solidFill>
                  <a:schemeClr val="tx1"/>
                </a:solidFill>
                <a:effectLst/>
                <a:latin typeface="+mn-lt"/>
                <a:ea typeface="+mn-ea"/>
                <a:cs typeface="+mn-cs"/>
              </a:rPr>
              <a:t>-</a:t>
            </a:r>
            <a:r>
              <a:rPr lang="kk-KZ" sz="1200" i="1" kern="1200" dirty="0">
                <a:solidFill>
                  <a:schemeClr val="tx1"/>
                </a:solidFill>
                <a:effectLst/>
                <a:latin typeface="+mn-lt"/>
                <a:ea typeface="+mn-ea"/>
                <a:cs typeface="+mn-cs"/>
              </a:rPr>
              <a:t>анаға тиесілі екенін ұғындыру маңызды.</a:t>
            </a:r>
            <a:endParaRPr lang="ru-RU" sz="1200" i="1" kern="1200" dirty="0">
              <a:solidFill>
                <a:schemeClr val="tx1"/>
              </a:solidFill>
              <a:effectLst/>
              <a:latin typeface="+mn-lt"/>
              <a:ea typeface="+mn-ea"/>
              <a:cs typeface="+mn-cs"/>
            </a:endParaRPr>
          </a:p>
          <a:p>
            <a:pPr indent="182880"/>
            <a:endParaRPr lang="ru-RU"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өнімді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кеңестермен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ұсынылады</a:t>
            </a:r>
            <a:r>
              <a:rPr lang="ru-RU" sz="1200" kern="1200" dirty="0">
                <a:solidFill>
                  <a:schemeClr val="tx1"/>
                </a:solidFill>
                <a:effectLst/>
                <a:latin typeface="+mn-lt"/>
                <a:ea typeface="+mn-ea"/>
                <a:cs typeface="+mn-cs"/>
              </a:rPr>
              <a:t>:</a:t>
            </a:r>
          </a:p>
          <a:p>
            <a:pPr indent="182880"/>
            <a:r>
              <a:rPr lang="ru-RU" sz="1200" b="1" u="sng" kern="1200" dirty="0" err="1">
                <a:solidFill>
                  <a:schemeClr val="tx1"/>
                </a:solidFill>
                <a:effectLst/>
                <a:latin typeface="+mn-lt"/>
                <a:ea typeface="+mn-ea"/>
                <a:cs typeface="+mn-cs"/>
              </a:rPr>
              <a:t>Күнделікті</a:t>
            </a:r>
            <a:r>
              <a:rPr lang="ru-RU" sz="1200" b="1" u="sng"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бағалары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емес, </a:t>
            </a:r>
            <a:r>
              <a:rPr lang="ru-RU" sz="1200" kern="1200" dirty="0" err="1">
                <a:solidFill>
                  <a:schemeClr val="tx1"/>
                </a:solidFill>
                <a:effectLst/>
                <a:latin typeface="+mn-lt"/>
                <a:ea typeface="+mn-ea"/>
                <a:cs typeface="+mn-cs"/>
              </a:rPr>
              <a:t>көңіл-күйі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сұраңыз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Мектептегі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емес,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арадағы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қызықты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болды</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көңіл-күйін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түсірді</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қуантты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қойыңыз</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екпінді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салыңыз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a:solidFill>
                  <a:schemeClr val="tx1"/>
                </a:solidFill>
                <a:effectLst/>
                <a:latin typeface="+mn-lt"/>
                <a:ea typeface="+mn-ea"/>
                <a:cs typeface="+mn-cs"/>
              </a:rPr>
              <a:t>Баланы </a:t>
            </a:r>
            <a:r>
              <a:rPr lang="ru-RU" sz="1200" kern="1200" dirty="0" err="1">
                <a:solidFill>
                  <a:schemeClr val="tx1"/>
                </a:solidFill>
                <a:effectLst/>
                <a:latin typeface="+mn-lt"/>
                <a:ea typeface="+mn-ea"/>
                <a:cs typeface="+mn-cs"/>
              </a:rPr>
              <a:t>тыңдаңыз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сөзсіз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бағалаусыз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кеңес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берусіз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Өзіңіздің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Айтатындарыңызды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дәрежелі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бөлісіңіз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a:solidFill>
                  <a:schemeClr val="tx1"/>
                </a:solidFill>
                <a:effectLst/>
                <a:latin typeface="+mn-lt"/>
                <a:ea typeface="+mn-ea"/>
                <a:cs typeface="+mn-cs"/>
              </a:rPr>
              <a:t>Баланы </a:t>
            </a:r>
            <a:r>
              <a:rPr lang="ru-RU" sz="1200" kern="1200" dirty="0" err="1">
                <a:solidFill>
                  <a:schemeClr val="tx1"/>
                </a:solidFill>
                <a:effectLst/>
                <a:latin typeface="+mn-lt"/>
                <a:ea typeface="+mn-ea"/>
                <a:cs typeface="+mn-cs"/>
              </a:rPr>
              <a:t>құшақтаңыз</a:t>
            </a:r>
            <a:r>
              <a:rPr lang="ru-RU" sz="1200" kern="1200" dirty="0">
                <a:solidFill>
                  <a:schemeClr val="tx1"/>
                </a:solidFill>
                <a:effectLst/>
                <a:latin typeface="+mn-lt"/>
                <a:ea typeface="+mn-ea"/>
                <a:cs typeface="+mn-cs"/>
              </a:rPr>
              <a:t>, оны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сағынғаныңызды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жоқтығы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білініп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тұратынын</a:t>
            </a:r>
            <a:r>
              <a:rPr lang="ru-RU" sz="1200" kern="1200" dirty="0">
                <a:solidFill>
                  <a:schemeClr val="tx1"/>
                </a:solidFill>
                <a:effectLst/>
                <a:latin typeface="+mn-lt"/>
                <a:ea typeface="+mn-ea"/>
                <a:cs typeface="+mn-cs"/>
              </a:rPr>
              <a:t>, оны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көретініңізді</a:t>
            </a:r>
            <a:r>
              <a:rPr lang="ru-RU" sz="1200" kern="1200" dirty="0">
                <a:solidFill>
                  <a:schemeClr val="tx1"/>
                </a:solidFill>
                <a:effectLst/>
                <a:latin typeface="+mn-lt"/>
                <a:ea typeface="+mn-ea"/>
                <a:cs typeface="+mn-cs"/>
              </a:rPr>
              <a:t> және </a:t>
            </a:r>
            <a:r>
              <a:rPr lang="ru-RU" sz="1200" kern="1200" dirty="0" err="1">
                <a:solidFill>
                  <a:schemeClr val="tx1"/>
                </a:solidFill>
                <a:effectLst/>
                <a:latin typeface="+mn-lt"/>
                <a:ea typeface="+mn-ea"/>
                <a:cs typeface="+mn-cs"/>
              </a:rPr>
              <a:t>үйге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жанына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оралғаныңызға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қуанышты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екеніңізді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айтыңыз</a:t>
            </a:r>
            <a:r>
              <a:rPr lang="ru-RU" sz="1200" kern="1200" dirty="0">
                <a:solidFill>
                  <a:schemeClr val="tx1"/>
                </a:solidFill>
                <a:effectLst/>
                <a:latin typeface="+mn-lt"/>
                <a:ea typeface="+mn-ea"/>
                <a:cs typeface="+mn-cs"/>
              </a:rPr>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i="0" kern="1200" dirty="0">
                <a:solidFill>
                  <a:schemeClr val="tx1"/>
                </a:solidFill>
                <a:effectLst/>
                <a:latin typeface="+mn-lt"/>
                <a:ea typeface="+mn-ea"/>
                <a:cs typeface="+mn-cs"/>
              </a:rPr>
              <a:t>Психолог </a:t>
            </a:r>
            <a:r>
              <a:rPr lang="ru-RU" sz="1200" i="0" kern="1200" dirty="0" err="1">
                <a:solidFill>
                  <a:schemeClr val="tx1"/>
                </a:solidFill>
                <a:effectLst/>
                <a:latin typeface="+mn-lt"/>
                <a:ea typeface="+mn-ea"/>
                <a:cs typeface="+mn-cs"/>
              </a:rPr>
              <a:t>ата</a:t>
            </a:r>
            <a:r>
              <a:rPr lang="en-GB" sz="1200" i="0" kern="1200" dirty="0">
                <a:solidFill>
                  <a:schemeClr val="tx1"/>
                </a:solidFill>
                <a:effectLst/>
                <a:latin typeface="+mn-lt"/>
                <a:ea typeface="+mn-ea"/>
                <a:cs typeface="+mn-cs"/>
              </a:rPr>
              <a:t>-</a:t>
            </a:r>
            <a:r>
              <a:rPr lang="kk-KZ" sz="1200" i="0" kern="1200" dirty="0">
                <a:solidFill>
                  <a:schemeClr val="tx1"/>
                </a:solidFill>
                <a:effectLst/>
                <a:latin typeface="+mn-lt"/>
                <a:ea typeface="+mn-ea"/>
                <a:cs typeface="+mn-cs"/>
              </a:rPr>
              <a:t>аналарға өздеріне лайықты тіл табысу жолдарын таңдауға көмектесе алады, мұнда бастысы </a:t>
            </a:r>
            <a:r>
              <a:rPr lang="en-GB" sz="1200" i="0" kern="1200" dirty="0">
                <a:solidFill>
                  <a:schemeClr val="tx1"/>
                </a:solidFill>
                <a:effectLst/>
                <a:latin typeface="+mn-lt"/>
                <a:ea typeface="+mn-ea"/>
                <a:cs typeface="+mn-cs"/>
              </a:rPr>
              <a:t>–</a:t>
            </a:r>
            <a:r>
              <a:rPr lang="kk-KZ" sz="1200" i="0" kern="1200" dirty="0">
                <a:solidFill>
                  <a:schemeClr val="tx1"/>
                </a:solidFill>
                <a:effectLst/>
                <a:latin typeface="+mn-lt"/>
                <a:ea typeface="+mn-ea"/>
                <a:cs typeface="+mn-cs"/>
              </a:rPr>
              <a:t> жай ғана сұрақ қойып құтылу емес, шынайы қызығушылық білдіру.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18</a:t>
            </a:fld>
            <a:endParaRPr lang="ru-RU"/>
          </a:p>
        </p:txBody>
      </p:sp>
    </p:spTree>
    <p:extLst>
      <p:ext uri="{BB962C8B-B14F-4D97-AF65-F5344CB8AC3E}">
        <p14:creationId xmlns:p14="http://schemas.microsoft.com/office/powerpoint/2010/main" val="1998786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ата</a:t>
            </a:r>
            <a:r>
              <a:rPr lang="en-GB" dirty="0"/>
              <a:t>-</a:t>
            </a:r>
            <a:r>
              <a:rPr lang="kk-KZ" dirty="0"/>
              <a:t>аналарға тіпті осы екі тәсіл де («қадағалау мен шектеу» және «сенімге кіру») кейде жасөспірімді қауіптен сақтай алмайтынын айтады. Сондықтан, ата</a:t>
            </a:r>
            <a:r>
              <a:rPr lang="en-GB" dirty="0"/>
              <a:t>-</a:t>
            </a:r>
            <a:r>
              <a:rPr lang="ru-RU" dirty="0" err="1"/>
              <a:t>аналарды</a:t>
            </a:r>
            <a:r>
              <a:rPr lang="ru-RU" dirty="0"/>
              <a:t> </a:t>
            </a:r>
            <a:r>
              <a:rPr lang="ru-RU" dirty="0" err="1"/>
              <a:t>слайдтағы</a:t>
            </a:r>
            <a:r>
              <a:rPr lang="ru-RU" dirty="0"/>
              <a:t> </a:t>
            </a:r>
            <a:r>
              <a:rPr lang="ru-RU" dirty="0" err="1"/>
              <a:t>ақпаратты</a:t>
            </a:r>
            <a:r>
              <a:rPr lang="ru-RU" dirty="0"/>
              <a:t> </a:t>
            </a:r>
            <a:r>
              <a:rPr lang="ru-RU" dirty="0" err="1"/>
              <a:t>пайдалана</a:t>
            </a:r>
            <a:r>
              <a:rPr lang="ru-RU" dirty="0"/>
              <a:t> </a:t>
            </a:r>
            <a:r>
              <a:rPr lang="ru-RU" dirty="0" err="1"/>
              <a:t>отырып</a:t>
            </a:r>
            <a:r>
              <a:rPr lang="ru-RU" dirty="0"/>
              <a:t>, </a:t>
            </a:r>
            <a:r>
              <a:rPr lang="ru-RU" dirty="0" err="1"/>
              <a:t>баланың</a:t>
            </a:r>
            <a:r>
              <a:rPr lang="ru-RU" dirty="0"/>
              <a:t> </a:t>
            </a:r>
            <a:r>
              <a:rPr lang="ru-RU" dirty="0" err="1"/>
              <a:t>мінез</a:t>
            </a:r>
            <a:r>
              <a:rPr lang="en-GB" dirty="0"/>
              <a:t>-</a:t>
            </a:r>
            <a:r>
              <a:rPr lang="kk-KZ" dirty="0"/>
              <a:t>құлқындағы үрейлі белгілермен жне ықтимал жоларымен таныстырады. Балаға көңіл бөлуге, шынайы қызығушылық танытуға, оның мүдделерін құрметтеуге және жас ерекшеліктерін ескеруге көңіл аударады.</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19</a:t>
            </a:fld>
            <a:endParaRPr lang="ru-RU"/>
          </a:p>
        </p:txBody>
      </p:sp>
    </p:spTree>
    <p:extLst>
      <p:ext uri="{BB962C8B-B14F-4D97-AF65-F5344CB8AC3E}">
        <p14:creationId xmlns:p14="http://schemas.microsoft.com/office/powerpoint/2010/main" val="14506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қауіпсіз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мінез</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құлық тақырыбының өзектілігін түсіндіріп,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сұрақтар қояды.</a:t>
            </a:r>
          </a:p>
          <a:p>
            <a:pPr indent="182880"/>
            <a:r>
              <a:rPr lang="kk-KZ" sz="1200" kern="1200" dirty="0">
                <a:solidFill>
                  <a:schemeClr val="tx1"/>
                </a:solidFill>
                <a:effectLst/>
                <a:latin typeface="+mn-lt"/>
                <a:ea typeface="+mn-ea"/>
                <a:cs typeface="+mn-cs"/>
              </a:rPr>
              <a:t>Тақырыптың өзектілігін түсіндіру үшін психолог келесі мәтінді пайдалана алады:</a:t>
            </a:r>
          </a:p>
          <a:p>
            <a:pPr indent="182880"/>
            <a:r>
              <a:rPr lang="kk-KZ" sz="1200" kern="1200" dirty="0">
                <a:solidFill>
                  <a:schemeClr val="tx1"/>
                </a:solidFill>
                <a:effectLst/>
                <a:latin typeface="+mn-lt"/>
                <a:ea typeface="+mn-ea"/>
                <a:cs typeface="+mn-cs"/>
              </a:rPr>
              <a:t>Сіздерде компьютер, ал балада телефон бар ма және ол Ғаламтор желісіне кіре ала ма деп сұрамай</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ақ қояйын. Қалай болғанда да, үйде немесе мектепте немесе достарында арқылы болсын, балаңыз Ғаламторға бәрібір шыға алады. Ал кейде сіздер ол туралы тіпті білмейсіздер. Бұл үнемі соншалық жаман ба?</a:t>
            </a:r>
          </a:p>
          <a:p>
            <a:pPr indent="182880"/>
            <a:r>
              <a:rPr lang="kk-KZ" sz="1200" kern="1200" dirty="0">
                <a:solidFill>
                  <a:schemeClr val="tx1"/>
                </a:solidFill>
                <a:effectLst/>
                <a:latin typeface="+mn-lt"/>
                <a:ea typeface="+mn-ea"/>
                <a:cs typeface="+mn-cs"/>
              </a:rPr>
              <a:t>Ғаламтордың қандай жақсы және жаман жақтары бар екенін, оның балаңызға дос не дұшпан екенін анықтап алайық.</a:t>
            </a:r>
          </a:p>
          <a:p>
            <a:pPr indent="182880"/>
            <a:r>
              <a:rPr lang="kk-KZ" sz="1200" kern="1200" dirty="0">
                <a:solidFill>
                  <a:schemeClr val="tx1"/>
                </a:solidFill>
                <a:effectLst/>
                <a:latin typeface="+mn-lt"/>
                <a:ea typeface="+mn-ea"/>
                <a:cs typeface="+mn-cs"/>
              </a:rPr>
              <a:t>Психолог келесі сұрақтарға жауап алу үшін чатқа жазуды немесе микрофонды қосуды ұсына алады:</a:t>
            </a:r>
            <a:endParaRPr lang="ru-RU" sz="1200" kern="1200" dirty="0">
              <a:solidFill>
                <a:schemeClr val="tx1"/>
              </a:solidFill>
              <a:effectLst/>
              <a:latin typeface="+mn-lt"/>
              <a:ea typeface="+mn-ea"/>
              <a:cs typeface="+mn-cs"/>
            </a:endParaRPr>
          </a:p>
          <a:p>
            <a:pPr marL="171450" lvl="0" indent="182880">
              <a:buFontTx/>
              <a:buChar char="-"/>
            </a:pP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нәрселер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p>
          <a:p>
            <a:pPr marL="171450" lvl="0" indent="182880">
              <a:buFontTx/>
              <a:buChar char="-"/>
            </a:pPr>
            <a:r>
              <a:rPr lang="ru-RU" sz="1200" kern="1200" dirty="0">
                <a:solidFill>
                  <a:schemeClr val="tx1"/>
                </a:solidFill>
                <a:effectLst/>
                <a:latin typeface="+mn-lt"/>
                <a:ea typeface="+mn-ea"/>
                <a:cs typeface="+mn-cs"/>
              </a:rPr>
              <a:t>Бала </a:t>
            </a: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желісінде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кездесуі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p>
          <a:p>
            <a:pPr marL="0" lvl="0" indent="182880">
              <a:buFontTx/>
              <a:buNone/>
            </a:pPr>
            <a:r>
              <a:rPr lang="ru-RU" sz="1200" kern="1200" dirty="0" err="1">
                <a:solidFill>
                  <a:schemeClr val="tx1"/>
                </a:solidFill>
                <a:effectLst/>
                <a:latin typeface="+mn-lt"/>
                <a:ea typeface="+mn-ea"/>
                <a:cs typeface="+mn-cs"/>
              </a:rPr>
              <a:t>Әңгіме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аяғында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 </a:t>
            </a:r>
            <a:r>
              <a:rPr lang="ru-RU" sz="1200" kern="1200" dirty="0" err="1">
                <a:solidFill>
                  <a:schemeClr val="tx1"/>
                </a:solidFill>
                <a:effectLst/>
                <a:latin typeface="+mn-lt"/>
                <a:ea typeface="+mn-ea"/>
                <a:cs typeface="+mn-cs"/>
              </a:rPr>
              <a:t>бойынша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қорытындыланады</a:t>
            </a:r>
            <a:r>
              <a:rPr lang="ru-RU" sz="1200" kern="1200" dirty="0">
                <a:solidFill>
                  <a:schemeClr val="tx1"/>
                </a:solidFill>
                <a:effectLst/>
                <a:latin typeface="+mn-lt"/>
                <a:ea typeface="+mn-ea"/>
                <a:cs typeface="+mn-cs"/>
              </a:rPr>
              <a:t>. </a:t>
            </a:r>
          </a:p>
        </p:txBody>
      </p:sp>
      <p:sp>
        <p:nvSpPr>
          <p:cNvPr id="4" name="Номер слайда 3"/>
          <p:cNvSpPr>
            <a:spLocks noGrp="1"/>
          </p:cNvSpPr>
          <p:nvPr>
            <p:ph type="sldNum" sz="quarter" idx="10"/>
          </p:nvPr>
        </p:nvSpPr>
        <p:spPr/>
        <p:txBody>
          <a:bodyPr/>
          <a:lstStyle/>
          <a:p>
            <a:fld id="{A5CF66CD-149D-4FE7-AA33-4C6AF4A33DEE}" type="slidenum">
              <a:rPr lang="ru-RU" smtClean="0"/>
              <a:t>2</a:t>
            </a:fld>
            <a:endParaRPr lang="ru-RU"/>
          </a:p>
        </p:txBody>
      </p:sp>
    </p:spTree>
    <p:extLst>
      <p:ext uri="{BB962C8B-B14F-4D97-AF65-F5344CB8AC3E}">
        <p14:creationId xmlns:p14="http://schemas.microsoft.com/office/powerpoint/2010/main" val="19039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a:t>
            </a:r>
            <a:r>
              <a:rPr lang="ru-RU" baseline="0" dirty="0"/>
              <a:t> </a:t>
            </a:r>
            <a:r>
              <a:rPr lang="ru-RU" baseline="0" dirty="0" err="1"/>
              <a:t>ата</a:t>
            </a:r>
            <a:r>
              <a:rPr lang="en-GB" baseline="0" dirty="0"/>
              <a:t>-</a:t>
            </a:r>
            <a:r>
              <a:rPr lang="kk-KZ" baseline="0" dirty="0"/>
              <a:t>аналардың Ғаламтордағы қудалау үшін артылатын жауапкершілікке назар аударуын және сол туралы балаларына хабарлауын жеткізеді.</a:t>
            </a:r>
          </a:p>
          <a:p>
            <a:pPr indent="182880"/>
            <a:r>
              <a:rPr lang="kk-KZ" baseline="0" dirty="0"/>
              <a:t>Жағымсыз комментарий қалдыру немесе тіл тигізетін хабарламалар жіберу (егер тіпті бала оларды тіл тигізетін деп санамаса да), жауапкершілікке тартуға, соның ішінде ересектерді жауапкершілікке тартуға алып келуі мүмкін.</a:t>
            </a:r>
          </a:p>
          <a:p>
            <a:pPr indent="182880"/>
            <a:r>
              <a:rPr lang="kk-KZ" baseline="0" dirty="0"/>
              <a:t>Сөйлесу үшін жауапкершілікке тарту мен жазалаудың мысалдарын қысқаша келтіре отырып, төмендегі ақпаратты пайдалануға болады.</a:t>
            </a:r>
          </a:p>
          <a:p>
            <a:pPr indent="182880"/>
            <a:r>
              <a:rPr lang="kk-KZ" baseline="0" dirty="0"/>
              <a:t>Соңғы жылдары қылмыстық заңнама қатаңданып келеді: жала жабу, тіл тигізу, жеке және отбасылық құпияларды жинау мен тарату, жалған ақпарат тарату үшін жазаға тартылуға болады, тізімді жалғастыра берсе, тым ұзақ.</a:t>
            </a:r>
            <a:endParaRPr lang="ru-RU" baseline="0" dirty="0"/>
          </a:p>
          <a:p>
            <a:pPr indent="182880"/>
            <a:r>
              <a:rPr lang="ru-RU" sz="1200" b="1" kern="1200" dirty="0" err="1">
                <a:solidFill>
                  <a:schemeClr val="tx1"/>
                </a:solidFill>
                <a:effectLst/>
                <a:latin typeface="+mn-lt"/>
                <a:ea typeface="+mn-ea"/>
                <a:cs typeface="+mn-cs"/>
              </a:rPr>
              <a:t>Ғаламторда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тіл</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тигізу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қылмыстық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жазаға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тартылатын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әрекет</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болып</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табылады</a:t>
            </a:r>
            <a:r>
              <a:rPr lang="ru-RU" sz="1200" b="1"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Бұқаралық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құралдарын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телекоммуникация </a:t>
            </a:r>
            <a:r>
              <a:rPr lang="ru-RU" sz="1200" kern="1200" dirty="0" err="1">
                <a:solidFill>
                  <a:schemeClr val="tx1"/>
                </a:solidFill>
                <a:effectLst/>
                <a:latin typeface="+mn-lt"/>
                <a:ea typeface="+mn-ea"/>
                <a:cs typeface="+mn-cs"/>
              </a:rPr>
              <a:t>желілері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пайдаланумен</a:t>
            </a:r>
            <a:r>
              <a:rPr lang="ru-RU" sz="1200" kern="1200" dirty="0">
                <a:solidFill>
                  <a:schemeClr val="tx1"/>
                </a:solidFill>
                <a:effectLst/>
                <a:latin typeface="+mn-lt"/>
                <a:ea typeface="+mn-ea"/>
                <a:cs typeface="+mn-cs"/>
              </a:rPr>
              <a:t> жала жабу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тіл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қылмыстық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жауапкершілікке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тарту</a:t>
            </a:r>
            <a:r>
              <a:rPr lang="ru-RU" sz="1200" kern="1200" dirty="0">
                <a:solidFill>
                  <a:schemeClr val="tx1"/>
                </a:solidFill>
                <a:effectLst/>
                <a:latin typeface="+mn-lt"/>
                <a:ea typeface="+mn-ea"/>
                <a:cs typeface="+mn-cs"/>
              </a:rPr>
              <a:t> ҚР </a:t>
            </a:r>
            <a:r>
              <a:rPr lang="ru-RU" sz="1200" kern="1200" dirty="0" err="1">
                <a:solidFill>
                  <a:schemeClr val="tx1"/>
                </a:solidFill>
                <a:effectLst/>
                <a:latin typeface="+mn-lt"/>
                <a:ea typeface="+mn-ea"/>
                <a:cs typeface="+mn-cs"/>
              </a:rPr>
              <a:t>Қылмыстық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Кодексінің</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130, 131 </a:t>
            </a:r>
            <a:r>
              <a:rPr lang="kk-KZ" sz="1200" kern="1200" dirty="0">
                <a:solidFill>
                  <a:schemeClr val="tx1"/>
                </a:solidFill>
                <a:effectLst/>
                <a:latin typeface="+mn-lt"/>
                <a:ea typeface="+mn-ea"/>
                <a:cs typeface="+mn-cs"/>
              </a:rPr>
              <a:t>баптарымен қарастырылған.</a:t>
            </a:r>
          </a:p>
          <a:p>
            <a:pPr indent="182880"/>
            <a:r>
              <a:rPr lang="kk-KZ" sz="1200" kern="1200" dirty="0">
                <a:solidFill>
                  <a:schemeClr val="tx1"/>
                </a:solidFill>
                <a:effectLst/>
                <a:latin typeface="+mn-lt"/>
                <a:ea typeface="+mn-ea"/>
                <a:cs typeface="+mn-cs"/>
              </a:rPr>
              <a:t>Мысалы, Ғаламторды пайдалану арқылы </a:t>
            </a:r>
            <a:r>
              <a:rPr lang="kk-KZ" sz="1200" b="1" kern="1200" dirty="0">
                <a:solidFill>
                  <a:schemeClr val="tx1"/>
                </a:solidFill>
                <a:effectLst/>
                <a:latin typeface="+mn-lt"/>
                <a:ea typeface="+mn-ea"/>
                <a:cs typeface="+mn-cs"/>
              </a:rPr>
              <a:t>жала жабу </a:t>
            </a:r>
            <a:r>
              <a:rPr lang="ru-RU" sz="1200" kern="1200" dirty="0">
                <a:solidFill>
                  <a:schemeClr val="tx1"/>
                </a:solidFill>
                <a:effectLst/>
                <a:latin typeface="+mn-lt"/>
                <a:ea typeface="+mn-ea"/>
                <a:cs typeface="+mn-cs"/>
              </a:rPr>
              <a:t>4 млн. </a:t>
            </a:r>
            <a:r>
              <a:rPr lang="ru-RU" sz="1200" kern="1200" dirty="0" err="1">
                <a:solidFill>
                  <a:schemeClr val="tx1"/>
                </a:solidFill>
                <a:effectLst/>
                <a:latin typeface="+mn-lt"/>
                <a:ea typeface="+mn-ea"/>
                <a:cs typeface="+mn-cs"/>
              </a:rPr>
              <a:t>теңгеге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бостандықты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жазаланады</a:t>
            </a:r>
            <a:r>
              <a:rPr lang="ru-RU" sz="1200" kern="1200" dirty="0">
                <a:solidFill>
                  <a:schemeClr val="tx1"/>
                </a:solidFill>
                <a:effectLst/>
                <a:latin typeface="+mn-lt"/>
                <a:ea typeface="+mn-ea"/>
                <a:cs typeface="+mn-cs"/>
              </a:rPr>
              <a:t> (ҚР ҚК 130 </a:t>
            </a:r>
            <a:r>
              <a:rPr lang="ru-RU" sz="1200" kern="1200" dirty="0" err="1">
                <a:solidFill>
                  <a:schemeClr val="tx1"/>
                </a:solidFill>
                <a:effectLst/>
                <a:latin typeface="+mn-lt"/>
                <a:ea typeface="+mn-ea"/>
                <a:cs typeface="+mn-cs"/>
              </a:rPr>
              <a:t>бабының</a:t>
            </a:r>
            <a:r>
              <a:rPr lang="ru-RU" sz="1200" kern="1200" dirty="0">
                <a:solidFill>
                  <a:schemeClr val="tx1"/>
                </a:solidFill>
                <a:effectLst/>
                <a:latin typeface="+mn-lt"/>
                <a:ea typeface="+mn-ea"/>
                <a:cs typeface="+mn-cs"/>
              </a:rPr>
              <a:t> 2 </a:t>
            </a:r>
            <a:r>
              <a:rPr lang="ru-RU" sz="1200" kern="1200" dirty="0" err="1">
                <a:solidFill>
                  <a:schemeClr val="tx1"/>
                </a:solidFill>
                <a:effectLst/>
                <a:latin typeface="+mn-lt"/>
                <a:ea typeface="+mn-ea"/>
                <a:cs typeface="+mn-cs"/>
              </a:rPr>
              <a:t>тармағы</a:t>
            </a:r>
            <a:r>
              <a:rPr lang="ru-RU" sz="1200" kern="1200" dirty="0">
                <a:solidFill>
                  <a:schemeClr val="tx1"/>
                </a:solidFill>
                <a:effectLst/>
                <a:latin typeface="+mn-lt"/>
                <a:ea typeface="+mn-ea"/>
                <a:cs typeface="+mn-cs"/>
              </a:rPr>
              <a:t>).</a:t>
            </a:r>
          </a:p>
          <a:p>
            <a:pPr indent="182880"/>
            <a:r>
              <a:rPr lang="ru-RU" sz="1200" b="1" kern="1200" dirty="0" err="1">
                <a:solidFill>
                  <a:schemeClr val="tx1"/>
                </a:solidFill>
                <a:effectLst/>
                <a:latin typeface="+mn-lt"/>
                <a:ea typeface="+mn-ea"/>
                <a:cs typeface="+mn-cs"/>
              </a:rPr>
              <a:t>Тіл</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тигізу</a:t>
            </a:r>
            <a:r>
              <a:rPr lang="ru-RU"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200 АЕК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180 </a:t>
            </a:r>
            <a:r>
              <a:rPr lang="ru-RU" sz="1200" kern="1200" dirty="0" err="1">
                <a:solidFill>
                  <a:schemeClr val="tx1"/>
                </a:solidFill>
                <a:effectLst/>
                <a:latin typeface="+mn-lt"/>
                <a:ea typeface="+mn-ea"/>
                <a:cs typeface="+mn-cs"/>
              </a:rPr>
              <a:t>сағатқа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қоғамдық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тартумен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жазаланады</a:t>
            </a:r>
            <a:r>
              <a:rPr lang="ru-RU" sz="1200" kern="1200" dirty="0">
                <a:solidFill>
                  <a:schemeClr val="tx1"/>
                </a:solidFill>
                <a:effectLst/>
                <a:latin typeface="+mn-lt"/>
                <a:ea typeface="+mn-ea"/>
                <a:cs typeface="+mn-cs"/>
              </a:rPr>
              <a:t> (ҚР ҚК 131 бабы).</a:t>
            </a:r>
          </a:p>
          <a:p>
            <a:pPr indent="182880"/>
            <a:r>
              <a:rPr lang="ru-RU" sz="1200" b="1" kern="1200" dirty="0" err="1">
                <a:solidFill>
                  <a:schemeClr val="tx1"/>
                </a:solidFill>
                <a:effectLst/>
                <a:latin typeface="+mn-lt"/>
                <a:ea typeface="+mn-ea"/>
                <a:cs typeface="+mn-cs"/>
              </a:rPr>
              <a:t>Біле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тұра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жалған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ақпарат</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тарату</a:t>
            </a:r>
            <a:r>
              <a:rPr lang="ru-RU" sz="1200" b="1"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5000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кесіледі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2 </a:t>
            </a:r>
            <a:r>
              <a:rPr lang="ru-RU" sz="1200" kern="1200" dirty="0" err="1">
                <a:solidFill>
                  <a:schemeClr val="tx1"/>
                </a:solidFill>
                <a:effectLst/>
                <a:latin typeface="+mn-lt"/>
                <a:ea typeface="+mn-ea"/>
                <a:cs typeface="+mn-cs"/>
              </a:rPr>
              <a:t>жылдан</a:t>
            </a:r>
            <a:r>
              <a:rPr lang="ru-RU" sz="1200" kern="1200" dirty="0">
                <a:solidFill>
                  <a:schemeClr val="tx1"/>
                </a:solidFill>
                <a:effectLst/>
                <a:latin typeface="+mn-lt"/>
                <a:ea typeface="+mn-ea"/>
                <a:cs typeface="+mn-cs"/>
              </a:rPr>
              <a:t> 5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күтіп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a:t>
            </a:r>
            <a:r>
              <a:rPr lang="ru-RU" sz="1200" kern="1200" dirty="0">
                <a:solidFill>
                  <a:schemeClr val="tx1"/>
                </a:solidFill>
                <a:effectLst/>
                <a:latin typeface="+mn-lt"/>
                <a:ea typeface="+mn-ea"/>
                <a:cs typeface="+mn-cs"/>
              </a:rPr>
              <a:t> (ҚР ҚК 274 бабы).</a:t>
            </a: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14 </a:t>
            </a:r>
            <a:r>
              <a:rPr lang="ru-RU" sz="1200" kern="1200" dirty="0" err="1">
                <a:solidFill>
                  <a:schemeClr val="tx1"/>
                </a:solidFill>
                <a:effectLst/>
                <a:latin typeface="+mn-lt"/>
                <a:ea typeface="+mn-ea"/>
                <a:cs typeface="+mn-cs"/>
              </a:rPr>
              <a:t>жасқа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толмаса</a:t>
            </a:r>
            <a:r>
              <a:rPr lang="ru-RU" sz="1200" kern="1200" dirty="0">
                <a:solidFill>
                  <a:schemeClr val="tx1"/>
                </a:solidFill>
                <a:effectLst/>
                <a:latin typeface="+mn-lt"/>
                <a:ea typeface="+mn-ea"/>
                <a:cs typeface="+mn-cs"/>
              </a:rPr>
              <a:t> және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аталғандарға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қатысы</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анасы және бала орналастырылған мемлекеттік мекеме жауапкершілікке тартылады.</a:t>
            </a:r>
            <a:endParaRPr lang="ru-RU"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Әкімшілік</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құқық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бұзушылықтар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туралы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кодекстің</a:t>
            </a:r>
            <a:r>
              <a:rPr lang="ru-RU" sz="1200" b="1" kern="1200" dirty="0">
                <a:solidFill>
                  <a:schemeClr val="tx1"/>
                </a:solidFill>
                <a:effectLst/>
                <a:latin typeface="+mn-lt"/>
                <a:ea typeface="+mn-ea"/>
                <a:cs typeface="+mn-cs"/>
              </a:rPr>
              <a:t> 127 бабы. </a:t>
            </a:r>
            <a:r>
              <a:rPr lang="ru-RU" sz="1200" b="1" kern="1200" dirty="0" err="1">
                <a:solidFill>
                  <a:schemeClr val="tx1"/>
                </a:solidFill>
                <a:effectLst/>
                <a:latin typeface="+mn-lt"/>
                <a:ea typeface="+mn-ea"/>
                <a:cs typeface="+mn-cs"/>
              </a:rPr>
              <a:t>Ата</a:t>
            </a:r>
            <a:r>
              <a:rPr lang="en-GB" sz="1200" b="1" kern="1200" dirty="0">
                <a:solidFill>
                  <a:schemeClr val="tx1"/>
                </a:solidFill>
                <a:effectLst/>
                <a:latin typeface="+mn-lt"/>
                <a:ea typeface="+mn-ea"/>
                <a:cs typeface="+mn-cs"/>
              </a:rPr>
              <a:t>-</a:t>
            </a:r>
            <a:r>
              <a:rPr lang="kk-KZ" sz="1200" b="1" kern="1200" dirty="0">
                <a:solidFill>
                  <a:schemeClr val="tx1"/>
                </a:solidFill>
                <a:effectLst/>
                <a:latin typeface="+mn-lt"/>
                <a:ea typeface="+mn-ea"/>
                <a:cs typeface="+mn-cs"/>
              </a:rPr>
              <a:t>аналардың немесе өзге заңды өкілдердің кәмелетке толмаған балаларды тәрбелеу және оқыту міндеттерін орындамағаны </a:t>
            </a:r>
            <a:r>
              <a:rPr lang="kk-KZ" sz="1200" b="0" kern="1200" dirty="0">
                <a:solidFill>
                  <a:schemeClr val="tx1"/>
                </a:solidFill>
                <a:effectLst/>
                <a:latin typeface="+mn-lt"/>
                <a:ea typeface="+mn-ea"/>
                <a:cs typeface="+mn-cs"/>
              </a:rPr>
              <a:t>үшін</a:t>
            </a:r>
            <a:r>
              <a:rPr lang="kk-KZ"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7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әкімшілік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қолданылғаннан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қайтадан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құқық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бұзушылыққа</a:t>
            </a:r>
            <a:r>
              <a:rPr lang="ru-RU" sz="1200" kern="1200" dirty="0">
                <a:solidFill>
                  <a:schemeClr val="tx1"/>
                </a:solidFill>
                <a:effectLst/>
                <a:latin typeface="+mn-lt"/>
                <a:ea typeface="+mn-ea"/>
                <a:cs typeface="+mn-cs"/>
              </a:rPr>
              <a:t> барса, 20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15 </a:t>
            </a:r>
            <a:r>
              <a:rPr lang="ru-RU" sz="1200" kern="1200" dirty="0" err="1">
                <a:solidFill>
                  <a:schemeClr val="tx1"/>
                </a:solidFill>
                <a:effectLst/>
                <a:latin typeface="+mn-lt"/>
                <a:ea typeface="+mn-ea"/>
                <a:cs typeface="+mn-cs"/>
              </a:rPr>
              <a:t>тәулікке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әкімшілік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қамауға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алынады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анасы жоқ болса немесе мемлекеттік мекемелердің, яғни балалар үйлерінің, кәмелетке толмағандарды бейімдеу орталықтарының қамқорлығына берілсе, кәмелетке толмағандардың әрекеттері үшін мемлекеттік мекемелер жауапқа тартылады.</a:t>
            </a:r>
            <a:endParaRPr lang="ru-RU"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Әкімшілік</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құқық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бұзушылықтар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туралы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кодекстің</a:t>
            </a:r>
            <a:r>
              <a:rPr lang="ru-RU" sz="1200" b="1" kern="1200" dirty="0">
                <a:solidFill>
                  <a:schemeClr val="tx1"/>
                </a:solidFill>
                <a:effectLst/>
                <a:latin typeface="+mn-lt"/>
                <a:ea typeface="+mn-ea"/>
                <a:cs typeface="+mn-cs"/>
              </a:rPr>
              <a:t> 127-1 бабы. </a:t>
            </a:r>
            <a:r>
              <a:rPr lang="ru-RU" sz="1200" b="1" kern="1200" dirty="0" err="1">
                <a:solidFill>
                  <a:schemeClr val="tx1"/>
                </a:solidFill>
                <a:effectLst/>
                <a:latin typeface="+mn-lt"/>
                <a:ea typeface="+mn-ea"/>
                <a:cs typeface="+mn-cs"/>
              </a:rPr>
              <a:t>Кәмелетке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толмағандар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жасаған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кәмелетке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толмағандарға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қатысты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жасалған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заңсыз</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әрекеттерді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хабарламау</a:t>
            </a:r>
            <a:r>
              <a:rPr lang="ru-RU" sz="1200" b="1"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Білім</a:t>
            </a:r>
            <a:r>
              <a:rPr lang="ru-RU" sz="1200" b="0" kern="1200" dirty="0">
                <a:solidFill>
                  <a:schemeClr val="tx1"/>
                </a:solidFill>
                <a:effectLst/>
                <a:latin typeface="+mn-lt"/>
                <a:ea typeface="+mn-ea"/>
                <a:cs typeface="+mn-cs"/>
              </a:rPr>
              <a:t> беру, </a:t>
            </a:r>
            <a:r>
              <a:rPr lang="ru-RU" sz="1200" b="0" kern="1200" dirty="0" err="1">
                <a:solidFill>
                  <a:schemeClr val="tx1"/>
                </a:solidFill>
                <a:effectLst/>
                <a:latin typeface="+mn-lt"/>
                <a:ea typeface="+mn-ea"/>
                <a:cs typeface="+mn-cs"/>
              </a:rPr>
              <a:t>денсаулық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сақтау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халықты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әлеуметтік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қорғау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мекемелерінің</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қызметкерлері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құқық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қорғау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органдарына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кәмелетке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толмағандар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жасаған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соларға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қатысты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жасалған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құрамында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қылмыстық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әкімшілік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құқық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бұзушылық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белгілері</a:t>
            </a:r>
            <a:r>
              <a:rPr lang="ru-RU" sz="1200" b="0" kern="1200" dirty="0">
                <a:solidFill>
                  <a:schemeClr val="tx1"/>
                </a:solidFill>
                <a:effectLst/>
                <a:latin typeface="+mn-lt"/>
                <a:ea typeface="+mn-ea"/>
                <a:cs typeface="+mn-cs"/>
              </a:rPr>
              <a:t> бар, </a:t>
            </a:r>
            <a:r>
              <a:rPr lang="ru-RU" sz="1200" b="0" kern="1200" dirty="0" err="1">
                <a:solidFill>
                  <a:schemeClr val="tx1"/>
                </a:solidFill>
                <a:effectLst/>
                <a:latin typeface="+mn-lt"/>
                <a:ea typeface="+mn-ea"/>
                <a:cs typeface="+mn-cs"/>
              </a:rPr>
              <a:t>мекеме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ішінде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орын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алған</a:t>
            </a:r>
            <a:r>
              <a:rPr lang="ru-RU" sz="1200" b="0" kern="1200" dirty="0">
                <a:solidFill>
                  <a:schemeClr val="tx1"/>
                </a:solidFill>
                <a:effectLst/>
                <a:latin typeface="+mn-lt"/>
                <a:ea typeface="+mn-ea"/>
                <a:cs typeface="+mn-cs"/>
              </a:rPr>
              <a:t> және </a:t>
            </a:r>
            <a:r>
              <a:rPr lang="ru-RU" sz="1200" b="0" kern="1200" dirty="0" err="1">
                <a:solidFill>
                  <a:schemeClr val="tx1"/>
                </a:solidFill>
                <a:effectLst/>
                <a:latin typeface="+mn-lt"/>
                <a:ea typeface="+mn-ea"/>
                <a:cs typeface="+mn-cs"/>
              </a:rPr>
              <a:t>артынша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кәсіби</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қызметке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байланысты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мекемеден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тыс</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мәлім</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болған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егер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аталмыш</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әрекеттерде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қылмыс</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белгілері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болмаса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әрекеттер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туралы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хабарламау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үшін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жеке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тұлғаларға</a:t>
            </a:r>
            <a:r>
              <a:rPr lang="ru-RU" sz="1200" b="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5, </a:t>
            </a:r>
            <a:r>
              <a:rPr lang="ru-RU" sz="1200" kern="1200" dirty="0" err="1">
                <a:solidFill>
                  <a:schemeClr val="tx1"/>
                </a:solidFill>
                <a:effectLst/>
                <a:latin typeface="+mn-lt"/>
                <a:ea typeface="+mn-ea"/>
                <a:cs typeface="+mn-cs"/>
              </a:rPr>
              <a:t>лауазымды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тұлғаларға</a:t>
            </a:r>
            <a:r>
              <a:rPr lang="ru-RU" sz="1200" kern="1200" dirty="0">
                <a:solidFill>
                  <a:schemeClr val="tx1"/>
                </a:solidFill>
                <a:effectLst/>
                <a:latin typeface="+mn-lt"/>
                <a:ea typeface="+mn-ea"/>
                <a:cs typeface="+mn-cs"/>
              </a:rPr>
              <a:t> 10 </a:t>
            </a:r>
            <a:r>
              <a:rPr lang="ru-RU" sz="1200" kern="1200" dirty="0" err="1">
                <a:solidFill>
                  <a:schemeClr val="tx1"/>
                </a:solidFill>
                <a:effectLst/>
                <a:latin typeface="+mn-lt"/>
                <a:ea typeface="+mn-ea"/>
                <a:cs typeface="+mn-cs"/>
              </a:rPr>
              <a:t>айлық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есептік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көрсеткіш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қылмыс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6000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кесіледі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айырылады</a:t>
            </a:r>
            <a:r>
              <a:rPr lang="ru-RU" sz="1200" kern="1200" dirty="0">
                <a:solidFill>
                  <a:schemeClr val="tx1"/>
                </a:solidFill>
                <a:effectLst/>
                <a:latin typeface="+mn-lt"/>
                <a:ea typeface="+mn-ea"/>
                <a:cs typeface="+mn-cs"/>
              </a:rPr>
              <a:t>.</a:t>
            </a:r>
            <a:endParaRPr lang="ru-RU" sz="1200" b="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20</a:t>
            </a:fld>
            <a:endParaRPr lang="ru-RU"/>
          </a:p>
        </p:txBody>
      </p:sp>
    </p:spTree>
    <p:extLst>
      <p:ext uri="{BB962C8B-B14F-4D97-AF65-F5344CB8AC3E}">
        <p14:creationId xmlns:p14="http://schemas.microsoft.com/office/powerpoint/2010/main" val="3338965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слайдтағы</a:t>
            </a:r>
            <a:r>
              <a:rPr lang="ru-RU" dirty="0"/>
              <a:t> </a:t>
            </a:r>
            <a:r>
              <a:rPr lang="ru-RU" dirty="0" err="1"/>
              <a:t>ақпаратты</a:t>
            </a:r>
            <a:r>
              <a:rPr lang="ru-RU" dirty="0"/>
              <a:t> </a:t>
            </a:r>
            <a:r>
              <a:rPr lang="ru-RU" dirty="0" err="1"/>
              <a:t>пайдалана</a:t>
            </a:r>
            <a:r>
              <a:rPr lang="ru-RU" dirty="0"/>
              <a:t> </a:t>
            </a:r>
            <a:r>
              <a:rPr lang="ru-RU" dirty="0" err="1"/>
              <a:t>отырып</a:t>
            </a:r>
            <a:r>
              <a:rPr lang="ru-RU" dirty="0"/>
              <a:t>, </a:t>
            </a:r>
            <a:r>
              <a:rPr lang="ru-RU" dirty="0" err="1"/>
              <a:t>кездесуді</a:t>
            </a:r>
            <a:r>
              <a:rPr lang="ru-RU" dirty="0"/>
              <a:t> </a:t>
            </a:r>
            <a:r>
              <a:rPr lang="ru-RU" dirty="0" err="1"/>
              <a:t>қорытындылайды</a:t>
            </a:r>
            <a:r>
              <a:rPr lang="ru-RU" dirty="0"/>
              <a:t>. </a:t>
            </a:r>
            <a:r>
              <a:rPr lang="ru-RU" dirty="0" err="1"/>
              <a:t>Ол</a:t>
            </a:r>
            <a:r>
              <a:rPr lang="ru-RU" dirty="0"/>
              <a:t> </a:t>
            </a:r>
            <a:r>
              <a:rPr lang="ru-RU" dirty="0" err="1"/>
              <a:t>кездесу</a:t>
            </a:r>
            <a:r>
              <a:rPr lang="ru-RU" dirty="0"/>
              <a:t> </a:t>
            </a:r>
            <a:r>
              <a:rPr lang="ru-RU" dirty="0" err="1"/>
              <a:t>барысында</a:t>
            </a:r>
            <a:r>
              <a:rPr lang="ru-RU" dirty="0"/>
              <a:t> </a:t>
            </a:r>
            <a:r>
              <a:rPr lang="ru-RU" dirty="0" err="1"/>
              <a:t>балаларды</a:t>
            </a:r>
            <a:r>
              <a:rPr lang="ru-RU" dirty="0"/>
              <a:t> </a:t>
            </a:r>
            <a:r>
              <a:rPr lang="ru-RU" dirty="0" err="1"/>
              <a:t>Ғаламтор</a:t>
            </a:r>
            <a:r>
              <a:rPr lang="ru-RU" dirty="0"/>
              <a:t> </a:t>
            </a:r>
            <a:r>
              <a:rPr lang="ru-RU" dirty="0" err="1"/>
              <a:t>кеңістігінде</a:t>
            </a:r>
            <a:r>
              <a:rPr lang="ru-RU" dirty="0"/>
              <a:t> </a:t>
            </a:r>
            <a:r>
              <a:rPr lang="ru-RU" dirty="0" err="1"/>
              <a:t>күтіп</a:t>
            </a:r>
            <a:r>
              <a:rPr lang="ru-RU" dirty="0"/>
              <a:t> </a:t>
            </a:r>
            <a:r>
              <a:rPr lang="ru-RU" dirty="0" err="1"/>
              <a:t>тұрған</a:t>
            </a:r>
            <a:r>
              <a:rPr lang="ru-RU" dirty="0"/>
              <a:t> </a:t>
            </a:r>
            <a:r>
              <a:rPr lang="ru-RU" dirty="0" err="1"/>
              <a:t>қауіптерді</a:t>
            </a:r>
            <a:r>
              <a:rPr lang="ru-RU" dirty="0"/>
              <a:t> </a:t>
            </a:r>
            <a:r>
              <a:rPr lang="ru-RU" dirty="0" err="1"/>
              <a:t>жинақтағанымызға</a:t>
            </a:r>
            <a:r>
              <a:rPr lang="ru-RU" dirty="0"/>
              <a:t>, </a:t>
            </a:r>
            <a:r>
              <a:rPr lang="ru-RU" dirty="0" err="1"/>
              <a:t>қауіпсіздікті</a:t>
            </a:r>
            <a:r>
              <a:rPr lang="ru-RU" dirty="0"/>
              <a:t> </a:t>
            </a:r>
            <a:r>
              <a:rPr lang="ru-RU" dirty="0" err="1"/>
              <a:t>қамтамасыз</a:t>
            </a:r>
            <a:r>
              <a:rPr lang="ru-RU" dirty="0"/>
              <a:t> </a:t>
            </a:r>
            <a:r>
              <a:rPr lang="ru-RU" dirty="0" err="1"/>
              <a:t>етудің</a:t>
            </a:r>
            <a:r>
              <a:rPr lang="ru-RU" dirty="0"/>
              <a:t> </a:t>
            </a:r>
            <a:r>
              <a:rPr lang="ru-RU" dirty="0" err="1"/>
              <a:t>ықтимал</a:t>
            </a:r>
            <a:r>
              <a:rPr lang="ru-RU" dirty="0"/>
              <a:t> </a:t>
            </a:r>
            <a:r>
              <a:rPr lang="ru-RU" dirty="0" err="1"/>
              <a:t>жолдарын</a:t>
            </a:r>
            <a:r>
              <a:rPr lang="ru-RU" dirty="0"/>
              <a:t> </a:t>
            </a:r>
            <a:r>
              <a:rPr lang="ru-RU" dirty="0" err="1"/>
              <a:t>қарастырғанымызға</a:t>
            </a:r>
            <a:r>
              <a:rPr lang="ru-RU" dirty="0"/>
              <a:t>, </a:t>
            </a:r>
            <a:r>
              <a:rPr lang="ru-RU" dirty="0" err="1"/>
              <a:t>кибербуллинг</a:t>
            </a:r>
            <a:r>
              <a:rPr lang="ru-RU" dirty="0"/>
              <a:t> </a:t>
            </a:r>
            <a:r>
              <a:rPr lang="ru-RU" dirty="0" err="1"/>
              <a:t>белгілерімен</a:t>
            </a:r>
            <a:r>
              <a:rPr lang="ru-RU" dirty="0"/>
              <a:t> және </a:t>
            </a:r>
            <a:r>
              <a:rPr lang="ru-RU" dirty="0" err="1"/>
              <a:t>салдарымен</a:t>
            </a:r>
            <a:r>
              <a:rPr lang="ru-RU" dirty="0"/>
              <a:t>, </a:t>
            </a:r>
            <a:r>
              <a:rPr lang="ru-RU" dirty="0" err="1"/>
              <a:t>әрі</a:t>
            </a:r>
            <a:r>
              <a:rPr lang="ru-RU" dirty="0"/>
              <a:t> </a:t>
            </a:r>
            <a:r>
              <a:rPr lang="ru-RU" dirty="0" err="1"/>
              <a:t>қолдау</a:t>
            </a:r>
            <a:r>
              <a:rPr lang="ru-RU" dirty="0"/>
              <a:t> және </a:t>
            </a:r>
            <a:r>
              <a:rPr lang="ru-RU" dirty="0" err="1"/>
              <a:t>көмек</a:t>
            </a:r>
            <a:r>
              <a:rPr lang="ru-RU" dirty="0"/>
              <a:t> </a:t>
            </a:r>
            <a:r>
              <a:rPr lang="ru-RU" dirty="0" err="1"/>
              <a:t>көрсету</a:t>
            </a:r>
            <a:r>
              <a:rPr lang="ru-RU" dirty="0"/>
              <a:t> </a:t>
            </a:r>
            <a:r>
              <a:rPr lang="ru-RU" dirty="0" err="1"/>
              <a:t>жолдарымен</a:t>
            </a:r>
            <a:r>
              <a:rPr lang="ru-RU" dirty="0"/>
              <a:t> </a:t>
            </a:r>
            <a:r>
              <a:rPr lang="ru-RU" dirty="0" err="1"/>
              <a:t>танысқанымызға</a:t>
            </a:r>
            <a:r>
              <a:rPr lang="ru-RU" dirty="0"/>
              <a:t> </a:t>
            </a:r>
            <a:r>
              <a:rPr lang="ru-RU" dirty="0" err="1"/>
              <a:t>назар</a:t>
            </a:r>
            <a:r>
              <a:rPr lang="ru-RU" dirty="0"/>
              <a:t> </a:t>
            </a:r>
            <a:r>
              <a:rPr lang="ru-RU" dirty="0" err="1"/>
              <a:t>аударады</a:t>
            </a:r>
            <a:r>
              <a:rPr lang="ru-RU" dirty="0"/>
              <a:t>.</a:t>
            </a:r>
          </a:p>
          <a:p>
            <a:pPr indent="182880"/>
            <a:r>
              <a:rPr lang="ru-RU" dirty="0" err="1"/>
              <a:t>Жүргізуші</a:t>
            </a:r>
            <a:r>
              <a:rPr lang="ru-RU" dirty="0"/>
              <a:t> </a:t>
            </a:r>
            <a:r>
              <a:rPr lang="ru-RU" dirty="0" err="1"/>
              <a:t>ата</a:t>
            </a:r>
            <a:r>
              <a:rPr lang="en-GB" dirty="0"/>
              <a:t>-</a:t>
            </a:r>
            <a:r>
              <a:rPr lang="ru-RU" dirty="0" err="1"/>
              <a:t>аналар</a:t>
            </a:r>
            <a:r>
              <a:rPr lang="ru-RU" dirty="0"/>
              <a:t> </a:t>
            </a:r>
            <a:r>
              <a:rPr lang="ru-RU" dirty="0" err="1"/>
              <a:t>кездесу</a:t>
            </a:r>
            <a:r>
              <a:rPr lang="ru-RU" dirty="0"/>
              <a:t> </a:t>
            </a:r>
            <a:r>
              <a:rPr lang="ru-RU" dirty="0" err="1"/>
              <a:t>қорытындысы</a:t>
            </a:r>
            <a:r>
              <a:rPr lang="ru-RU" dirty="0"/>
              <a:t> </a:t>
            </a:r>
            <a:r>
              <a:rPr lang="ru-RU" dirty="0" err="1"/>
              <a:t>бойынша</a:t>
            </a:r>
            <a:r>
              <a:rPr lang="ru-RU" dirty="0"/>
              <a:t> «Бала </a:t>
            </a:r>
            <a:r>
              <a:rPr lang="ru-RU" dirty="0" err="1"/>
              <a:t>кибербуллингке</a:t>
            </a:r>
            <a:r>
              <a:rPr lang="ru-RU" dirty="0"/>
              <a:t> тап </a:t>
            </a:r>
            <a:r>
              <a:rPr lang="ru-RU" dirty="0" err="1"/>
              <a:t>болғанда</a:t>
            </a:r>
            <a:r>
              <a:rPr lang="ru-RU" dirty="0"/>
              <a:t> </a:t>
            </a:r>
            <a:r>
              <a:rPr lang="ru-RU" dirty="0" err="1"/>
              <a:t>ата-ана</a:t>
            </a:r>
            <a:r>
              <a:rPr lang="ru-RU" dirty="0"/>
              <a:t> не </a:t>
            </a:r>
            <a:r>
              <a:rPr lang="ru-RU" dirty="0" err="1"/>
              <a:t>істей</a:t>
            </a:r>
            <a:r>
              <a:rPr lang="ru-RU" dirty="0"/>
              <a:t> </a:t>
            </a:r>
            <a:r>
              <a:rPr lang="ru-RU" dirty="0" err="1"/>
              <a:t>алады</a:t>
            </a:r>
            <a:r>
              <a:rPr lang="ru-RU" dirty="0"/>
              <a:t> және </a:t>
            </a:r>
            <a:r>
              <a:rPr lang="ru-RU" dirty="0" err="1"/>
              <a:t>Ғаламтор</a:t>
            </a:r>
            <a:r>
              <a:rPr lang="ru-RU" dirty="0"/>
              <a:t> бала </a:t>
            </a:r>
            <a:r>
              <a:rPr lang="ru-RU" dirty="0" err="1"/>
              <a:t>үшін</a:t>
            </a:r>
            <a:r>
              <a:rPr lang="ru-RU" dirty="0"/>
              <a:t> </a:t>
            </a:r>
            <a:r>
              <a:rPr lang="ru-RU" dirty="0" err="1"/>
              <a:t>қауіпсіз</a:t>
            </a:r>
            <a:r>
              <a:rPr lang="ru-RU" dirty="0"/>
              <a:t> </a:t>
            </a:r>
            <a:r>
              <a:rPr lang="ru-RU" dirty="0" err="1"/>
              <a:t>досқа</a:t>
            </a:r>
            <a:r>
              <a:rPr lang="ru-RU" dirty="0"/>
              <a:t> </a:t>
            </a:r>
            <a:r>
              <a:rPr lang="ru-RU" dirty="0" err="1"/>
              <a:t>айналуы</a:t>
            </a:r>
            <a:r>
              <a:rPr lang="ru-RU" dirty="0"/>
              <a:t> </a:t>
            </a:r>
            <a:r>
              <a:rPr lang="ru-RU" dirty="0" err="1"/>
              <a:t>үшін</a:t>
            </a:r>
            <a:r>
              <a:rPr lang="ru-RU" dirty="0"/>
              <a:t> </a:t>
            </a:r>
            <a:r>
              <a:rPr lang="ru-RU" dirty="0" err="1"/>
              <a:t>өзімізді</a:t>
            </a:r>
            <a:r>
              <a:rPr lang="ru-RU" dirty="0"/>
              <a:t> </a:t>
            </a:r>
            <a:r>
              <a:rPr lang="ru-RU" dirty="0" err="1"/>
              <a:t>қалай</a:t>
            </a:r>
            <a:r>
              <a:rPr lang="ru-RU" dirty="0"/>
              <a:t> </a:t>
            </a:r>
            <a:r>
              <a:rPr lang="ru-RU" dirty="0" err="1"/>
              <a:t>ұстау</a:t>
            </a:r>
            <a:r>
              <a:rPr lang="ru-RU" dirty="0"/>
              <a:t> </a:t>
            </a:r>
            <a:r>
              <a:rPr lang="ru-RU" dirty="0" err="1"/>
              <a:t>керек</a:t>
            </a:r>
            <a:r>
              <a:rPr lang="ru-RU" dirty="0"/>
              <a:t>?» </a:t>
            </a:r>
            <a:r>
              <a:rPr lang="ru-RU" dirty="0" err="1"/>
              <a:t>деген</a:t>
            </a:r>
            <a:r>
              <a:rPr lang="ru-RU" dirty="0"/>
              <a:t> </a:t>
            </a:r>
            <a:r>
              <a:rPr lang="ru-RU" dirty="0" err="1"/>
              <a:t>сұраққа</a:t>
            </a:r>
            <a:r>
              <a:rPr lang="ru-RU" dirty="0"/>
              <a:t> </a:t>
            </a:r>
            <a:r>
              <a:rPr lang="ru-RU" dirty="0" err="1"/>
              <a:t>жауап</a:t>
            </a:r>
            <a:r>
              <a:rPr lang="ru-RU" dirty="0"/>
              <a:t> </a:t>
            </a:r>
            <a:r>
              <a:rPr lang="ru-RU" dirty="0" err="1"/>
              <a:t>таба</a:t>
            </a:r>
            <a:r>
              <a:rPr lang="ru-RU" dirty="0"/>
              <a:t> </a:t>
            </a:r>
            <a:r>
              <a:rPr lang="ru-RU" dirty="0" err="1"/>
              <a:t>алғанынан</a:t>
            </a:r>
            <a:r>
              <a:rPr lang="ru-RU" dirty="0"/>
              <a:t> </a:t>
            </a:r>
            <a:r>
              <a:rPr lang="ru-RU" dirty="0" err="1"/>
              <a:t>үмітті</a:t>
            </a:r>
            <a:r>
              <a:rPr lang="ru-RU" dirty="0"/>
              <a:t> </a:t>
            </a:r>
            <a:r>
              <a:rPr lang="ru-RU" dirty="0" err="1"/>
              <a:t>екенін</a:t>
            </a:r>
            <a:r>
              <a:rPr lang="ru-RU" dirty="0"/>
              <a:t> </a:t>
            </a:r>
            <a:r>
              <a:rPr lang="ru-RU" dirty="0" err="1"/>
              <a:t>жеткізеді</a:t>
            </a:r>
            <a:r>
              <a:rPr lang="ru-RU" dirty="0"/>
              <a:t>.</a:t>
            </a:r>
          </a:p>
        </p:txBody>
      </p:sp>
      <p:sp>
        <p:nvSpPr>
          <p:cNvPr id="4" name="Номер слайда 3"/>
          <p:cNvSpPr>
            <a:spLocks noGrp="1"/>
          </p:cNvSpPr>
          <p:nvPr>
            <p:ph type="sldNum" sz="quarter" idx="10"/>
          </p:nvPr>
        </p:nvSpPr>
        <p:spPr/>
        <p:txBody>
          <a:bodyPr/>
          <a:lstStyle/>
          <a:p>
            <a:fld id="{A5CF66CD-149D-4FE7-AA33-4C6AF4A33DEE}" type="slidenum">
              <a:rPr lang="ru-RU" smtClean="0"/>
              <a:t>21</a:t>
            </a:fld>
            <a:endParaRPr lang="ru-RU"/>
          </a:p>
        </p:txBody>
      </p:sp>
    </p:spTree>
    <p:extLst>
      <p:ext uri="{BB962C8B-B14F-4D97-AF65-F5344CB8AC3E}">
        <p14:creationId xmlns:p14="http://schemas.microsoft.com/office/powerpoint/2010/main" val="3893912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Кездесу</a:t>
            </a:r>
            <a:r>
              <a:rPr lang="ru-RU" dirty="0"/>
              <a:t> </a:t>
            </a:r>
            <a:r>
              <a:rPr lang="ru-RU" dirty="0" err="1"/>
              <a:t>аяқталған</a:t>
            </a:r>
            <a:r>
              <a:rPr lang="ru-RU" dirty="0"/>
              <a:t> </a:t>
            </a:r>
            <a:r>
              <a:rPr lang="ru-RU" dirty="0" err="1"/>
              <a:t>соң</a:t>
            </a:r>
            <a:r>
              <a:rPr lang="ru-RU" dirty="0"/>
              <a:t>, психолог </a:t>
            </a:r>
            <a:r>
              <a:rPr lang="ru-RU" dirty="0" err="1"/>
              <a:t>ата</a:t>
            </a:r>
            <a:r>
              <a:rPr lang="en-GB" dirty="0"/>
              <a:t>-</a:t>
            </a:r>
            <a:r>
              <a:rPr lang="kk-KZ" dirty="0"/>
              <a:t>аналардан кездесуден қандай пайдалы мәлімет алғанан жазуды немесе микрофонға айтуды өтінеді</a:t>
            </a:r>
            <a:r>
              <a:rPr lang="ru-RU" dirty="0"/>
              <a:t>. </a:t>
            </a:r>
            <a:r>
              <a:rPr lang="ru-RU" dirty="0" err="1"/>
              <a:t>Олардың</a:t>
            </a:r>
            <a:r>
              <a:rPr lang="ru-RU" dirty="0"/>
              <a:t> </a:t>
            </a:r>
            <a:r>
              <a:rPr lang="ru-RU" dirty="0" err="1"/>
              <a:t>қатарында</a:t>
            </a:r>
            <a:r>
              <a:rPr lang="ru-RU" dirty="0"/>
              <a:t> </a:t>
            </a:r>
            <a:r>
              <a:rPr lang="ru-RU" dirty="0" err="1"/>
              <a:t>білім</a:t>
            </a:r>
            <a:r>
              <a:rPr lang="ru-RU" dirty="0"/>
              <a:t>, </a:t>
            </a:r>
            <a:r>
              <a:rPr lang="ru-RU" dirty="0" err="1"/>
              <a:t>дағдылар</a:t>
            </a:r>
            <a:r>
              <a:rPr lang="ru-RU" dirty="0"/>
              <a:t>, </a:t>
            </a:r>
            <a:r>
              <a:rPr lang="ru-RU" dirty="0" err="1"/>
              <a:t>әлденені</a:t>
            </a:r>
            <a:r>
              <a:rPr lang="ru-RU" dirty="0"/>
              <a:t> </a:t>
            </a:r>
            <a:r>
              <a:rPr lang="ru-RU" dirty="0" err="1"/>
              <a:t>түсіну</a:t>
            </a:r>
            <a:r>
              <a:rPr lang="ru-RU" dirty="0"/>
              <a:t> </a:t>
            </a:r>
            <a:r>
              <a:rPr lang="ru-RU" dirty="0" err="1"/>
              <a:t>немесе</a:t>
            </a:r>
            <a:r>
              <a:rPr lang="ru-RU" dirty="0"/>
              <a:t> </a:t>
            </a:r>
            <a:r>
              <a:rPr lang="ru-RU" dirty="0" err="1"/>
              <a:t>пікірталас</a:t>
            </a:r>
            <a:r>
              <a:rPr lang="ru-RU" dirty="0"/>
              <a:t> </a:t>
            </a:r>
            <a:r>
              <a:rPr lang="ru-RU" dirty="0" err="1"/>
              <a:t>барысында</a:t>
            </a:r>
            <a:r>
              <a:rPr lang="ru-RU" dirty="0"/>
              <a:t> </a:t>
            </a:r>
            <a:r>
              <a:rPr lang="ru-RU" dirty="0" err="1"/>
              <a:t>туындаған</a:t>
            </a:r>
            <a:r>
              <a:rPr lang="ru-RU" dirty="0"/>
              <a:t> </a:t>
            </a:r>
            <a:r>
              <a:rPr lang="ru-RU" dirty="0" err="1"/>
              <a:t>сезімдер</a:t>
            </a:r>
            <a:r>
              <a:rPr lang="ru-RU" dirty="0"/>
              <a:t> </a:t>
            </a:r>
            <a:r>
              <a:rPr lang="ru-RU" dirty="0" err="1"/>
              <a:t>болуы</a:t>
            </a:r>
            <a:r>
              <a:rPr lang="ru-RU" dirty="0"/>
              <a:t> </a:t>
            </a:r>
            <a:r>
              <a:rPr lang="ru-RU" dirty="0" err="1"/>
              <a:t>мүмкін</a:t>
            </a:r>
            <a:r>
              <a:rPr lang="ru-RU" dirty="0"/>
              <a:t>. </a:t>
            </a:r>
            <a:r>
              <a:rPr lang="ru-RU" dirty="0" err="1"/>
              <a:t>Түйіндейді</a:t>
            </a:r>
            <a:r>
              <a:rPr lang="ru-RU" dirty="0"/>
              <a:t>. </a:t>
            </a:r>
            <a:r>
              <a:rPr lang="ru-RU" dirty="0" err="1"/>
              <a:t>Уақыт</a:t>
            </a:r>
            <a:r>
              <a:rPr lang="ru-RU" dirty="0"/>
              <a:t> </a:t>
            </a:r>
            <a:r>
              <a:rPr lang="ru-RU" dirty="0" err="1"/>
              <a:t>бөлгенлеріне</a:t>
            </a:r>
            <a:r>
              <a:rPr lang="ru-RU" dirty="0"/>
              <a:t> </a:t>
            </a:r>
            <a:r>
              <a:rPr lang="ru-RU" dirty="0" err="1"/>
              <a:t>алғыс</a:t>
            </a:r>
            <a:r>
              <a:rPr lang="ru-RU" dirty="0"/>
              <a:t> </a:t>
            </a:r>
            <a:r>
              <a:rPr lang="ru-RU" dirty="0" err="1"/>
              <a:t>айтады</a:t>
            </a:r>
            <a:r>
              <a:rPr lang="ru-RU" dirty="0"/>
              <a:t> </a:t>
            </a:r>
            <a:r>
              <a:rPr lang="ru-RU" dirty="0" err="1"/>
              <a:t>және</a:t>
            </a:r>
            <a:r>
              <a:rPr lang="ru-RU" dirty="0"/>
              <a:t> </a:t>
            </a:r>
            <a:r>
              <a:rPr lang="ru-RU" dirty="0" err="1"/>
              <a:t>балаларымен</a:t>
            </a:r>
            <a:r>
              <a:rPr lang="ru-RU" dirty="0"/>
              <a:t> тек </a:t>
            </a:r>
            <a:r>
              <a:rPr lang="ru-RU" dirty="0" err="1"/>
              <a:t>Ғаламтор</a:t>
            </a:r>
            <a:r>
              <a:rPr lang="ru-RU" dirty="0"/>
              <a:t> </a:t>
            </a:r>
            <a:r>
              <a:rPr lang="ru-RU" dirty="0" err="1"/>
              <a:t>желісінде</a:t>
            </a:r>
            <a:r>
              <a:rPr lang="ru-RU" dirty="0"/>
              <a:t> </a:t>
            </a:r>
            <a:r>
              <a:rPr lang="ru-RU" dirty="0" err="1"/>
              <a:t>ғана</a:t>
            </a:r>
            <a:r>
              <a:rPr lang="ru-RU" dirty="0"/>
              <a:t> </a:t>
            </a:r>
            <a:r>
              <a:rPr lang="ru-RU" dirty="0" err="1"/>
              <a:t>емес</a:t>
            </a:r>
            <a:r>
              <a:rPr lang="ru-RU" dirty="0"/>
              <a:t>, </a:t>
            </a:r>
            <a:r>
              <a:rPr lang="ru-RU" dirty="0" err="1"/>
              <a:t>әрдайым</a:t>
            </a:r>
            <a:r>
              <a:rPr lang="ru-RU" dirty="0"/>
              <a:t> </a:t>
            </a:r>
            <a:r>
              <a:rPr lang="ru-RU" dirty="0" err="1"/>
              <a:t>жақсы</a:t>
            </a:r>
            <a:r>
              <a:rPr lang="ru-RU" dirty="0"/>
              <a:t> </a:t>
            </a:r>
            <a:r>
              <a:rPr lang="ru-RU" dirty="0" err="1"/>
              <a:t>және</a:t>
            </a:r>
            <a:r>
              <a:rPr lang="ru-RU" dirty="0"/>
              <a:t> </a:t>
            </a:r>
            <a:r>
              <a:rPr lang="ru-RU" dirty="0" err="1"/>
              <a:t>қауіпсіз</a:t>
            </a:r>
            <a:r>
              <a:rPr lang="ru-RU" dirty="0"/>
              <a:t> </a:t>
            </a:r>
            <a:r>
              <a:rPr lang="ru-RU" dirty="0" err="1"/>
              <a:t>қарым</a:t>
            </a:r>
            <a:r>
              <a:rPr lang="en-GB" dirty="0"/>
              <a:t>-</a:t>
            </a:r>
            <a:r>
              <a:rPr lang="kk-KZ" dirty="0"/>
              <a:t>қатынаста болуын тілейді. Қорытындылай келе психолог кейін туындауы мүмкін сұрақтар қою үшін және көмек алуға жүгіну үшін өзінің байланыс мәліметтерін береді.</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22</a:t>
            </a:fld>
            <a:endParaRPr lang="ru-RU"/>
          </a:p>
        </p:txBody>
      </p:sp>
    </p:spTree>
    <p:extLst>
      <p:ext uri="{BB962C8B-B14F-4D97-AF65-F5344CB8AC3E}">
        <p14:creationId xmlns:p14="http://schemas.microsoft.com/office/powerpoint/2010/main" val="3939600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қосымша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психологымен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колледж </a:t>
            </a:r>
            <a:r>
              <a:rPr lang="ru-RU" sz="1200" kern="1200" dirty="0" err="1">
                <a:solidFill>
                  <a:schemeClr val="tx1"/>
                </a:solidFill>
                <a:effectLst/>
                <a:latin typeface="+mn-lt"/>
                <a:ea typeface="+mn-ea"/>
                <a:cs typeface="+mn-cs"/>
              </a:rPr>
              <a:t>психологымен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хабарласыңыздар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23</a:t>
            </a:fld>
            <a:endParaRPr lang="ru-RU"/>
          </a:p>
        </p:txBody>
      </p:sp>
    </p:spTree>
    <p:extLst>
      <p:ext uri="{BB962C8B-B14F-4D97-AF65-F5344CB8AC3E}">
        <p14:creationId xmlns:p14="http://schemas.microsoft.com/office/powerpoint/2010/main" val="317996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алдыңғы</a:t>
            </a:r>
            <a:r>
              <a:rPr lang="ru-RU" sz="1200" kern="1200" dirty="0">
                <a:solidFill>
                  <a:schemeClr val="tx1"/>
                </a:solidFill>
                <a:effectLst/>
                <a:latin typeface="+mn-lt"/>
                <a:ea typeface="+mn-ea"/>
                <a:cs typeface="+mn-cs"/>
              </a:rPr>
              <a:t> слайда </a:t>
            </a:r>
            <a:r>
              <a:rPr lang="ru-RU" sz="1200" kern="1200" dirty="0" err="1">
                <a:solidFill>
                  <a:schemeClr val="tx1"/>
                </a:solidFill>
                <a:effectLst/>
                <a:latin typeface="+mn-lt"/>
                <a:ea typeface="+mn-ea"/>
                <a:cs typeface="+mn-cs"/>
              </a:rPr>
              <a:t>көрсетілген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қорытынды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ұйымдастырады</a:t>
            </a:r>
            <a:r>
              <a:rPr lang="ru-RU" sz="1200" kern="1200" dirty="0">
                <a:solidFill>
                  <a:schemeClr val="tx1"/>
                </a:solidFill>
                <a:effectLst/>
                <a:latin typeface="+mn-lt"/>
                <a:ea typeface="+mn-ea"/>
                <a:cs typeface="+mn-cs"/>
              </a:rPr>
              <a:t>.</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балаларының немен айналысатынын бақылауда ұстай алмайтынын түсіндіру, әрі Ғаламтор көмекші дос та, дұшпан да бола алатыны туралы ойды жеткізу керек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бастысы, бір рөл аяқталып, екіншісі қай кезде басталатынын түсіну керек.</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3</a:t>
            </a:fld>
            <a:endParaRPr lang="ru-RU"/>
          </a:p>
        </p:txBody>
      </p:sp>
    </p:spTree>
    <p:extLst>
      <p:ext uri="{BB962C8B-B14F-4D97-AF65-F5344CB8AC3E}">
        <p14:creationId xmlns:p14="http://schemas.microsoft.com/office/powerpoint/2010/main" val="26366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төндіретін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қауіптермен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Ғаламторға тәуелділік, сонымен бірге, слайда көрсетілген тұстарды түсіндіре отырып, жасөспірімдік жаста тәуелдідіктің қалыптасу ерекшеліктерімен таныстырады.</a:t>
            </a: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жеткілікті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дәрежеде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орнықты</a:t>
            </a:r>
            <a:r>
              <a:rPr lang="ru-RU" sz="1200" kern="1200" dirty="0">
                <a:solidFill>
                  <a:schemeClr val="tx1"/>
                </a:solidFill>
                <a:effectLst/>
                <a:latin typeface="+mn-lt"/>
                <a:ea typeface="+mn-ea"/>
                <a:cs typeface="+mn-cs"/>
              </a:rPr>
              <a:t> емес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бала қатты қызығып кетіп, шынайы өмірмен байланысын үзіп алуы мүмкін.</a:t>
            </a:r>
          </a:p>
          <a:p>
            <a:pPr indent="182880"/>
            <a:r>
              <a:rPr lang="kk-KZ" sz="1200" kern="1200" dirty="0">
                <a:solidFill>
                  <a:schemeClr val="tx1"/>
                </a:solidFill>
                <a:effectLst/>
                <a:latin typeface="+mn-lt"/>
                <a:ea typeface="+mn-ea"/>
                <a:cs typeface="+mn-cs"/>
              </a:rPr>
              <a:t>Балаларымыздың тәжірибесі жоқ, оларға орынды шешімдер қабылдау қиын </a:t>
            </a:r>
            <a:r>
              <a:rPr lang="en-GB"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т</a:t>
            </a:r>
            <a:r>
              <a:rPr lang="kk-KZ" sz="1200" kern="1200" dirty="0">
                <a:solidFill>
                  <a:schemeClr val="tx1"/>
                </a:solidFill>
                <a:effectLst/>
                <a:latin typeface="+mn-lt"/>
                <a:ea typeface="+mn-ea"/>
                <a:cs typeface="+mn-cs"/>
              </a:rPr>
              <a:t>әжірибенің жоқтығы Ғаламторда қарым</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қатынас шекарасын белгілеуге мүмкіндік бермейді. Бала оңай әрекеттерге және пайдаға жылдам беріле кетеді.</a:t>
            </a:r>
            <a:endParaRPr lang="ru-RU" sz="1200" kern="1200" dirty="0">
              <a:solidFill>
                <a:schemeClr val="tx1"/>
              </a:solidFill>
              <a:effectLst/>
              <a:latin typeface="+mn-lt"/>
              <a:ea typeface="+mn-ea"/>
              <a:cs typeface="+mn-cs"/>
            </a:endParaRP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dirty="0" err="1"/>
              <a:t>Виртуалды</a:t>
            </a:r>
            <a:r>
              <a:rPr lang="ru-RU" sz="1200" dirty="0"/>
              <a:t> </a:t>
            </a:r>
            <a:r>
              <a:rPr lang="ru-RU" sz="1200" dirty="0" err="1"/>
              <a:t>әлем</a:t>
            </a:r>
            <a:r>
              <a:rPr lang="ru-RU" sz="1200" dirty="0"/>
              <a:t> </a:t>
            </a:r>
            <a:r>
              <a:rPr lang="ru-RU" sz="1200" dirty="0" err="1"/>
              <a:t>шынайы</a:t>
            </a:r>
            <a:r>
              <a:rPr lang="ru-RU" sz="1200" dirty="0"/>
              <a:t> </a:t>
            </a:r>
            <a:r>
              <a:rPr lang="ru-RU" sz="1200" dirty="0" err="1"/>
              <a:t>өмірде</a:t>
            </a:r>
            <a:r>
              <a:rPr lang="ru-RU" sz="1200" dirty="0"/>
              <a:t> </a:t>
            </a:r>
            <a:r>
              <a:rPr lang="ru-RU" sz="1200" dirty="0" err="1"/>
              <a:t>жетіспейтіннің</a:t>
            </a:r>
            <a:r>
              <a:rPr lang="ru-RU" sz="1200" dirty="0"/>
              <a:t> </a:t>
            </a:r>
            <a:r>
              <a:rPr lang="ru-RU" sz="1200" dirty="0" err="1"/>
              <a:t>бәрін</a:t>
            </a:r>
            <a:r>
              <a:rPr lang="ru-RU" sz="1200" dirty="0"/>
              <a:t> </a:t>
            </a:r>
            <a:r>
              <a:rPr lang="ru-RU" sz="1200" dirty="0" err="1"/>
              <a:t>береді</a:t>
            </a:r>
            <a:r>
              <a:rPr lang="ru-RU" sz="1200" dirty="0"/>
              <a:t> </a:t>
            </a:r>
            <a:r>
              <a:rPr lang="en-GB" sz="1200" dirty="0"/>
              <a:t>–</a:t>
            </a:r>
            <a:r>
              <a:rPr lang="kk-KZ" sz="1200" dirty="0"/>
              <a:t> ата</a:t>
            </a:r>
            <a:r>
              <a:rPr lang="en-GB" sz="1200" dirty="0"/>
              <a:t>-</a:t>
            </a:r>
            <a:r>
              <a:rPr lang="kk-KZ" sz="1200" dirty="0"/>
              <a:t>аналар балаларына көп тыйым салады, ал балалар соның барлығын басқа жерден іздеуге кіріседі. Ғаламторда бәріне оңай қол жеткізуге болады.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4</a:t>
            </a:fld>
            <a:endParaRPr lang="ru-RU"/>
          </a:p>
        </p:txBody>
      </p:sp>
    </p:spTree>
    <p:extLst>
      <p:ext uri="{BB962C8B-B14F-4D97-AF65-F5344CB8AC3E}">
        <p14:creationId xmlns:p14="http://schemas.microsoft.com/office/powerpoint/2010/main" val="73282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слайда берілген </a:t>
            </a:r>
            <a:r>
              <a:rPr lang="ru-RU" sz="1200" kern="1200" dirty="0">
                <a:solidFill>
                  <a:schemeClr val="tx1"/>
                </a:solidFill>
                <a:effectLst/>
                <a:latin typeface="+mn-lt"/>
                <a:ea typeface="+mn-ea"/>
                <a:cs typeface="+mn-cs"/>
              </a:rPr>
              <a:t>чек-</a:t>
            </a:r>
            <a:r>
              <a:rPr lang="ru-RU" sz="1200" kern="1200" dirty="0" err="1">
                <a:solidFill>
                  <a:schemeClr val="tx1"/>
                </a:solidFill>
                <a:effectLst/>
                <a:latin typeface="+mn-lt"/>
                <a:ea typeface="+mn-ea"/>
                <a:cs typeface="+mn-cs"/>
              </a:rPr>
              <a:t>листі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оқып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Ғаламторға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тәуелділік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белгілерімен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Аталмыш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шыққан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жақтаудағы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мәтінді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тұрғанын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түйіндейді</a:t>
            </a:r>
            <a:r>
              <a:rPr lang="ru-RU" sz="1200" kern="1200" dirty="0">
                <a:solidFill>
                  <a:schemeClr val="tx1"/>
                </a:solidFill>
                <a:effectLst/>
                <a:latin typeface="+mn-lt"/>
                <a:ea typeface="+mn-ea"/>
                <a:cs typeface="+mn-cs"/>
              </a:rPr>
              <a:t>.</a:t>
            </a:r>
            <a:endParaRPr lang="kk-KZ" sz="1200" kern="1200" dirty="0">
              <a:solidFill>
                <a:schemeClr val="tx1"/>
              </a:solidFill>
              <a:effectLst/>
              <a:latin typeface="+mn-lt"/>
              <a:ea typeface="+mn-ea"/>
              <a:cs typeface="+mn-cs"/>
            </a:endParaRPr>
          </a:p>
          <a:p>
            <a:pPr indent="182880"/>
            <a:r>
              <a:rPr lang="ru-RU" sz="1200" b="0" dirty="0" err="1">
                <a:solidFill>
                  <a:srgbClr val="00B0F0"/>
                </a:solidFill>
              </a:rPr>
              <a:t>Балаңызда</a:t>
            </a:r>
            <a:r>
              <a:rPr lang="ru-RU" sz="1200" b="0" dirty="0">
                <a:solidFill>
                  <a:srgbClr val="00B0F0"/>
                </a:solidFill>
              </a:rPr>
              <a:t> </a:t>
            </a:r>
            <a:r>
              <a:rPr lang="ru-RU" sz="1200" b="0" dirty="0" err="1">
                <a:solidFill>
                  <a:srgbClr val="00B0F0"/>
                </a:solidFill>
              </a:rPr>
              <a:t>тәуелділік</a:t>
            </a:r>
            <a:r>
              <a:rPr lang="ru-RU" sz="1200" b="0" dirty="0">
                <a:solidFill>
                  <a:srgbClr val="00B0F0"/>
                </a:solidFill>
              </a:rPr>
              <a:t> </a:t>
            </a:r>
            <a:r>
              <a:rPr lang="ru-RU" sz="1200" b="0" dirty="0" err="1">
                <a:solidFill>
                  <a:srgbClr val="00B0F0"/>
                </a:solidFill>
              </a:rPr>
              <a:t>қалыптаса</a:t>
            </a:r>
            <a:r>
              <a:rPr lang="ru-RU" sz="1200" b="0" dirty="0">
                <a:solidFill>
                  <a:srgbClr val="00B0F0"/>
                </a:solidFill>
              </a:rPr>
              <a:t> </a:t>
            </a:r>
            <a:r>
              <a:rPr lang="ru-RU" sz="1200" b="0" dirty="0" err="1">
                <a:solidFill>
                  <a:srgbClr val="00B0F0"/>
                </a:solidFill>
              </a:rPr>
              <a:t>бастағанын</a:t>
            </a:r>
            <a:r>
              <a:rPr lang="ru-RU" sz="1200" b="0" dirty="0">
                <a:solidFill>
                  <a:srgbClr val="00B0F0"/>
                </a:solidFill>
              </a:rPr>
              <a:t> </a:t>
            </a:r>
            <a:r>
              <a:rPr lang="ru-RU" sz="1200" b="0" dirty="0" err="1">
                <a:solidFill>
                  <a:srgbClr val="00B0F0"/>
                </a:solidFill>
              </a:rPr>
              <a:t>қалай</a:t>
            </a:r>
            <a:r>
              <a:rPr lang="ru-RU" sz="1200" b="0" dirty="0">
                <a:solidFill>
                  <a:srgbClr val="00B0F0"/>
                </a:solidFill>
              </a:rPr>
              <a:t> </a:t>
            </a:r>
            <a:r>
              <a:rPr lang="ru-RU" sz="1200" b="0" dirty="0" err="1">
                <a:solidFill>
                  <a:srgbClr val="00B0F0"/>
                </a:solidFill>
              </a:rPr>
              <a:t>білуге</a:t>
            </a:r>
            <a:r>
              <a:rPr lang="ru-RU" sz="1200" b="0" dirty="0">
                <a:solidFill>
                  <a:srgbClr val="00B0F0"/>
                </a:solidFill>
              </a:rPr>
              <a:t> </a:t>
            </a:r>
            <a:r>
              <a:rPr lang="ru-RU" sz="1200" b="0" dirty="0" err="1">
                <a:solidFill>
                  <a:srgbClr val="00B0F0"/>
                </a:solidFill>
              </a:rPr>
              <a:t>болады</a:t>
            </a:r>
            <a:r>
              <a:rPr lang="ru-RU" sz="1200" b="0" dirty="0">
                <a:solidFill>
                  <a:srgbClr val="00B0F0"/>
                </a:solidFill>
              </a:rPr>
              <a:t>?</a:t>
            </a:r>
          </a:p>
          <a:p>
            <a:pPr indent="182880"/>
            <a:r>
              <a:rPr lang="ru-RU" sz="1200" b="0" kern="1200" dirty="0" err="1">
                <a:solidFill>
                  <a:srgbClr val="00B0F0"/>
                </a:solidFill>
                <a:effectLst/>
                <a:latin typeface="+mn-lt"/>
                <a:ea typeface="+mn-ea"/>
                <a:cs typeface="+mn-cs"/>
              </a:rPr>
              <a:t>Төменде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келтірілгендерге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қарап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иә</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немесе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жоқ</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деп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жауап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беріп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көріңіздер</a:t>
            </a:r>
            <a:r>
              <a:rPr lang="ru-RU" sz="1200" b="0" kern="1200" dirty="0">
                <a:solidFill>
                  <a:srgbClr val="00B0F0"/>
                </a:solidFill>
                <a:effectLst/>
                <a:latin typeface="+mn-lt"/>
                <a:ea typeface="+mn-ea"/>
                <a:cs typeface="+mn-cs"/>
              </a:rPr>
              <a:t>:</a:t>
            </a:r>
            <a:endParaRPr lang="kk-KZ" sz="1200" kern="1200" dirty="0">
              <a:solidFill>
                <a:schemeClr val="tx1"/>
              </a:solidFill>
              <a:effectLst/>
              <a:latin typeface="+mn-lt"/>
              <a:ea typeface="+mn-ea"/>
              <a:cs typeface="+mn-cs"/>
            </a:endParaRPr>
          </a:p>
          <a:p>
            <a:pPr marL="628650" lvl="1" indent="-171450">
              <a:lnSpc>
                <a:spcPct val="100000"/>
              </a:lnSpc>
              <a:spcBef>
                <a:spcPts val="200"/>
              </a:spcBef>
              <a:spcAft>
                <a:spcPts val="200"/>
              </a:spcAft>
              <a:buFont typeface="Arial" panose="020B0604020202020204" pitchFamily="34" charset="0"/>
              <a:buChar char="•"/>
            </a:pPr>
            <a:r>
              <a:rPr lang="ru-RU" dirty="0" err="1"/>
              <a:t>компьютердің</a:t>
            </a:r>
            <a:r>
              <a:rPr lang="ru-RU" dirty="0"/>
              <a:t> </a:t>
            </a:r>
            <a:r>
              <a:rPr lang="ru-RU" dirty="0" err="1"/>
              <a:t>жанында</a:t>
            </a:r>
            <a:r>
              <a:rPr lang="ru-RU" dirty="0"/>
              <a:t> </a:t>
            </a:r>
            <a:r>
              <a:rPr lang="ru-RU" dirty="0" err="1"/>
              <a:t>тамақтанады</a:t>
            </a:r>
            <a:r>
              <a:rPr lang="ru-RU" dirty="0"/>
              <a:t>, </a:t>
            </a:r>
            <a:r>
              <a:rPr lang="ru-RU" dirty="0" err="1"/>
              <a:t>шай</a:t>
            </a:r>
            <a:r>
              <a:rPr lang="ru-RU" dirty="0"/>
              <a:t> </a:t>
            </a:r>
            <a:r>
              <a:rPr lang="ru-RU" dirty="0" err="1"/>
              <a:t>ішеді</a:t>
            </a:r>
            <a:r>
              <a:rPr lang="ru-RU" dirty="0"/>
              <a:t>, </a:t>
            </a:r>
            <a:r>
              <a:rPr lang="ru-RU" dirty="0" err="1"/>
              <a:t>сабағын</a:t>
            </a:r>
            <a:r>
              <a:rPr lang="ru-RU" dirty="0"/>
              <a:t> </a:t>
            </a:r>
            <a:r>
              <a:rPr lang="ru-RU" dirty="0" err="1"/>
              <a:t>оқиды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компьютердің</a:t>
            </a:r>
            <a:r>
              <a:rPr lang="ru-RU" dirty="0"/>
              <a:t> </a:t>
            </a:r>
            <a:r>
              <a:rPr lang="ru-RU" dirty="0" err="1"/>
              <a:t>жанында</a:t>
            </a:r>
            <a:r>
              <a:rPr lang="ru-RU" dirty="0"/>
              <a:t> кем </a:t>
            </a:r>
            <a:r>
              <a:rPr lang="ru-RU" dirty="0" err="1"/>
              <a:t>дегенде</a:t>
            </a:r>
            <a:r>
              <a:rPr lang="ru-RU" dirty="0"/>
              <a:t> </a:t>
            </a:r>
            <a:r>
              <a:rPr lang="ru-RU" dirty="0" err="1"/>
              <a:t>бір</a:t>
            </a:r>
            <a:r>
              <a:rPr lang="ru-RU" dirty="0"/>
              <a:t> </a:t>
            </a:r>
            <a:r>
              <a:rPr lang="ru-RU" dirty="0" err="1"/>
              <a:t>түн</a:t>
            </a:r>
            <a:r>
              <a:rPr lang="ru-RU" dirty="0"/>
              <a:t> </a:t>
            </a:r>
            <a:r>
              <a:rPr lang="ru-RU" dirty="0" err="1"/>
              <a:t>өткізді</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сабақтан</a:t>
            </a:r>
            <a:r>
              <a:rPr lang="ru-RU" dirty="0"/>
              <a:t> </a:t>
            </a:r>
            <a:r>
              <a:rPr lang="ru-RU" dirty="0" err="1"/>
              <a:t>қалды</a:t>
            </a:r>
            <a:r>
              <a:rPr lang="ru-RU" dirty="0"/>
              <a:t> – </a:t>
            </a:r>
            <a:r>
              <a:rPr lang="ru-RU" dirty="0" err="1"/>
              <a:t>компьютердің</a:t>
            </a:r>
            <a:r>
              <a:rPr lang="ru-RU" dirty="0"/>
              <a:t> </a:t>
            </a:r>
            <a:r>
              <a:rPr lang="ru-RU" dirty="0" err="1"/>
              <a:t>алдында</a:t>
            </a:r>
            <a:r>
              <a:rPr lang="ru-RU" dirty="0"/>
              <a:t> </a:t>
            </a:r>
            <a:r>
              <a:rPr lang="ru-RU" dirty="0" err="1"/>
              <a:t>отырды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үйге</a:t>
            </a:r>
            <a:r>
              <a:rPr lang="ru-RU" dirty="0"/>
              <a:t> </a:t>
            </a:r>
            <a:r>
              <a:rPr lang="ru-RU" dirty="0" err="1"/>
              <a:t>келе</a:t>
            </a:r>
            <a:r>
              <a:rPr lang="ru-RU" dirty="0"/>
              <a:t> сала </a:t>
            </a:r>
            <a:r>
              <a:rPr lang="ru-RU" dirty="0" err="1"/>
              <a:t>бірден</a:t>
            </a:r>
            <a:r>
              <a:rPr lang="ru-RU" dirty="0"/>
              <a:t> </a:t>
            </a:r>
            <a:r>
              <a:rPr lang="ru-RU" dirty="0" err="1"/>
              <a:t>компьютердің</a:t>
            </a:r>
            <a:r>
              <a:rPr lang="ru-RU" dirty="0"/>
              <a:t> </a:t>
            </a:r>
            <a:r>
              <a:rPr lang="ru-RU" dirty="0" err="1"/>
              <a:t>алдына</a:t>
            </a:r>
            <a:r>
              <a:rPr lang="ru-RU" dirty="0"/>
              <a:t> </a:t>
            </a:r>
            <a:r>
              <a:rPr lang="ru-RU" dirty="0" err="1"/>
              <a:t>отырады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тамақ</a:t>
            </a:r>
            <a:r>
              <a:rPr lang="ru-RU" dirty="0"/>
              <a:t> </a:t>
            </a:r>
            <a:r>
              <a:rPr lang="ru-RU" dirty="0" err="1"/>
              <a:t>ішуді</a:t>
            </a:r>
            <a:r>
              <a:rPr lang="ru-RU" dirty="0"/>
              <a:t>, </a:t>
            </a:r>
            <a:r>
              <a:rPr lang="ru-RU" dirty="0" err="1"/>
              <a:t>тісін</a:t>
            </a:r>
            <a:r>
              <a:rPr lang="ru-RU" dirty="0"/>
              <a:t> </a:t>
            </a:r>
            <a:r>
              <a:rPr lang="ru-RU" dirty="0" err="1"/>
              <a:t>тазалауды</a:t>
            </a:r>
            <a:r>
              <a:rPr lang="ru-RU" dirty="0"/>
              <a:t> </a:t>
            </a:r>
            <a:r>
              <a:rPr lang="ru-RU" dirty="0" err="1"/>
              <a:t>ұмытып</a:t>
            </a:r>
            <a:r>
              <a:rPr lang="ru-RU" dirty="0"/>
              <a:t> </a:t>
            </a:r>
            <a:r>
              <a:rPr lang="ru-RU" dirty="0" err="1"/>
              <a:t>кетті</a:t>
            </a:r>
            <a:r>
              <a:rPr lang="ru-RU" dirty="0"/>
              <a:t> (</a:t>
            </a:r>
            <a:r>
              <a:rPr lang="ru-RU" dirty="0" err="1"/>
              <a:t>бұрын</a:t>
            </a:r>
            <a:r>
              <a:rPr lang="ru-RU" dirty="0"/>
              <a:t> </a:t>
            </a:r>
            <a:r>
              <a:rPr lang="ru-RU" dirty="0" err="1"/>
              <a:t>ондай</a:t>
            </a:r>
            <a:r>
              <a:rPr lang="ru-RU" dirty="0"/>
              <a:t> </a:t>
            </a:r>
            <a:r>
              <a:rPr lang="ru-RU" dirty="0" err="1"/>
              <a:t>ештеңе</a:t>
            </a:r>
            <a:r>
              <a:rPr lang="ru-RU" dirty="0"/>
              <a:t> </a:t>
            </a:r>
            <a:r>
              <a:rPr lang="ru-RU" dirty="0" err="1"/>
              <a:t>байқалмаған</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егер</a:t>
            </a:r>
            <a:r>
              <a:rPr lang="ru-RU" dirty="0"/>
              <a:t> компьютер </a:t>
            </a:r>
            <a:r>
              <a:rPr lang="ru-RU" dirty="0" err="1"/>
              <a:t>бұзылып</a:t>
            </a:r>
            <a:r>
              <a:rPr lang="ru-RU" dirty="0"/>
              <a:t> </a:t>
            </a:r>
            <a:r>
              <a:rPr lang="ru-RU" dirty="0" err="1"/>
              <a:t>қалса</a:t>
            </a:r>
            <a:r>
              <a:rPr lang="ru-RU" dirty="0"/>
              <a:t>, </a:t>
            </a:r>
            <a:r>
              <a:rPr lang="ru-RU" dirty="0" err="1"/>
              <a:t>көңіл</a:t>
            </a:r>
            <a:r>
              <a:rPr lang="en-GB" dirty="0"/>
              <a:t>-</a:t>
            </a:r>
            <a:r>
              <a:rPr lang="kk-KZ" dirty="0"/>
              <a:t>күйі нашар, ашушаң болып кетеді</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компьютердің</a:t>
            </a:r>
            <a:r>
              <a:rPr lang="ru-RU" dirty="0"/>
              <a:t> </a:t>
            </a:r>
            <a:r>
              <a:rPr lang="ru-RU" dirty="0" err="1"/>
              <a:t>алдына</a:t>
            </a:r>
            <a:r>
              <a:rPr lang="ru-RU" dirty="0"/>
              <a:t> </a:t>
            </a:r>
            <a:r>
              <a:rPr lang="ru-RU" dirty="0" err="1"/>
              <a:t>отыруға</a:t>
            </a:r>
            <a:r>
              <a:rPr lang="ru-RU" dirty="0"/>
              <a:t> </a:t>
            </a:r>
            <a:r>
              <a:rPr lang="ru-RU" dirty="0" err="1"/>
              <a:t>тыйым</a:t>
            </a:r>
            <a:r>
              <a:rPr lang="ru-RU" dirty="0"/>
              <a:t> </a:t>
            </a:r>
            <a:r>
              <a:rPr lang="ru-RU" dirty="0" err="1"/>
              <a:t>салса</a:t>
            </a:r>
            <a:r>
              <a:rPr lang="ru-RU" dirty="0"/>
              <a:t>, </a:t>
            </a:r>
            <a:r>
              <a:rPr lang="ru-RU" dirty="0" err="1"/>
              <a:t>жанжалдасады</a:t>
            </a:r>
            <a:r>
              <a:rPr lang="ru-RU" dirty="0"/>
              <a:t>, </a:t>
            </a:r>
            <a:r>
              <a:rPr lang="ru-RU" dirty="0" err="1"/>
              <a:t>қоқан</a:t>
            </a:r>
            <a:r>
              <a:rPr lang="en-GB" dirty="0"/>
              <a:t>-</a:t>
            </a:r>
            <a:r>
              <a:rPr lang="kk-KZ" dirty="0"/>
              <a:t>лоқы көрсетеді, бопсалайды</a:t>
            </a:r>
            <a:r>
              <a:rPr lang="ru-RU" dirty="0"/>
              <a:t>.</a:t>
            </a:r>
          </a:p>
          <a:p>
            <a:pPr lvl="0"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аталғандардың</a:t>
            </a:r>
            <a:r>
              <a:rPr lang="ru-RU" sz="1200" kern="1200" dirty="0">
                <a:solidFill>
                  <a:schemeClr val="tx1"/>
                </a:solidFill>
                <a:effectLst/>
                <a:latin typeface="+mn-lt"/>
                <a:ea typeface="+mn-ea"/>
                <a:cs typeface="+mn-cs"/>
              </a:rPr>
              <a:t> кем </a:t>
            </a:r>
            <a:r>
              <a:rPr lang="ru-RU" sz="1200" kern="1200" dirty="0" err="1">
                <a:solidFill>
                  <a:schemeClr val="tx1"/>
                </a:solidFill>
                <a:effectLst/>
                <a:latin typeface="+mn-lt"/>
                <a:ea typeface="+mn-ea"/>
                <a:cs typeface="+mn-cs"/>
              </a:rPr>
              <a:t>дегенде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kk-KZ" sz="1200" kern="1200" dirty="0">
                <a:solidFill>
                  <a:schemeClr val="tx1"/>
                </a:solidFill>
                <a:effectLst/>
                <a:latin typeface="+mn-lt"/>
                <a:ea typeface="+mn-ea"/>
                <a:cs typeface="+mn-cs"/>
              </a:rPr>
              <a:t>, бұл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тәуелділіктің бастамасы. Осындай белгілер көбейген сайын тәуелділік те күштірек бола түседі. Егер барлық белгілер көрініс берсе, дереу психолог көмегіне жүгіну керек.</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5</a:t>
            </a:fld>
            <a:endParaRPr lang="ru-RU"/>
          </a:p>
        </p:txBody>
      </p:sp>
    </p:spTree>
    <p:extLst>
      <p:ext uri="{BB962C8B-B14F-4D97-AF65-F5344CB8AC3E}">
        <p14:creationId xmlns:p14="http://schemas.microsoft.com/office/powerpoint/2010/main" val="265170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Психолог </a:t>
            </a:r>
            <a:r>
              <a:rPr lang="ru-RU" sz="1200" dirty="0"/>
              <a:t>https://covid-19.mentalcenter.kz </a:t>
            </a:r>
            <a:r>
              <a:rPr lang="ru-RU" sz="1200" dirty="0" err="1"/>
              <a:t>сайтындағы</a:t>
            </a:r>
            <a:r>
              <a:rPr lang="ru-RU" sz="1200" dirty="0"/>
              <a:t> </a:t>
            </a:r>
            <a:r>
              <a:rPr lang="ru-RU" sz="1200" dirty="0" err="1"/>
              <a:t>психологиялық</a:t>
            </a:r>
            <a:r>
              <a:rPr lang="ru-RU" sz="1200" dirty="0"/>
              <a:t> </a:t>
            </a:r>
            <a:r>
              <a:rPr lang="ru-RU" sz="1200" dirty="0" err="1"/>
              <a:t>көмек</a:t>
            </a:r>
            <a:r>
              <a:rPr lang="ru-RU" sz="1200" dirty="0"/>
              <a:t> </a:t>
            </a:r>
            <a:r>
              <a:rPr lang="ru-RU" sz="1200" dirty="0" err="1"/>
              <a:t>көрсету</a:t>
            </a:r>
            <a:r>
              <a:rPr lang="ru-RU" sz="1200" dirty="0"/>
              <a:t> </a:t>
            </a:r>
            <a:r>
              <a:rPr lang="ru-RU" sz="1200" dirty="0" err="1"/>
              <a:t>қызметтеріне</a:t>
            </a:r>
            <a:r>
              <a:rPr lang="ru-RU" sz="1200" dirty="0"/>
              <a:t> </a:t>
            </a:r>
            <a:r>
              <a:rPr lang="ru-RU" sz="1200" dirty="0" err="1"/>
              <a:t>жұгінуді</a:t>
            </a:r>
            <a:r>
              <a:rPr lang="ru-RU" sz="1200" dirty="0"/>
              <a:t> </a:t>
            </a:r>
            <a:r>
              <a:rPr lang="ru-RU" sz="1200" dirty="0" err="1"/>
              <a:t>ұсынады</a:t>
            </a:r>
            <a:r>
              <a:rPr lang="ru-RU" sz="1200" dirty="0"/>
              <a:t>. </a:t>
            </a:r>
            <a:r>
              <a:rPr lang="ru-RU" dirty="0"/>
              <a:t> </a:t>
            </a:r>
            <a:endParaRPr lang="ru-RU" sz="1200" dirty="0"/>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dirty="0" err="1"/>
              <a:t>Қажет</a:t>
            </a:r>
            <a:r>
              <a:rPr lang="ru-RU" sz="1200" dirty="0"/>
              <a:t> </a:t>
            </a:r>
            <a:r>
              <a:rPr lang="ru-RU" sz="1200" dirty="0" err="1"/>
              <a:t>болса</a:t>
            </a:r>
            <a:r>
              <a:rPr lang="ru-RU" sz="1200" dirty="0"/>
              <a:t>, психолог </a:t>
            </a:r>
            <a:r>
              <a:rPr lang="ru-RU" sz="1200" dirty="0" err="1"/>
              <a:t>консультацияға</a:t>
            </a:r>
            <a:r>
              <a:rPr lang="ru-RU" sz="1200" dirty="0"/>
              <a:t> </a:t>
            </a:r>
            <a:r>
              <a:rPr lang="ru-RU" sz="1200" dirty="0" err="1"/>
              <a:t>қалай</a:t>
            </a:r>
            <a:r>
              <a:rPr lang="ru-RU" sz="1200" dirty="0"/>
              <a:t> </a:t>
            </a:r>
            <a:r>
              <a:rPr lang="ru-RU" sz="1200" dirty="0" err="1"/>
              <a:t>жазылуға</a:t>
            </a:r>
            <a:r>
              <a:rPr lang="ru-RU" sz="1200" dirty="0"/>
              <a:t> </a:t>
            </a:r>
            <a:r>
              <a:rPr lang="ru-RU" sz="1200" dirty="0" err="1"/>
              <a:t>болатыны</a:t>
            </a:r>
            <a:r>
              <a:rPr lang="ru-RU" sz="1200" dirty="0"/>
              <a:t> </a:t>
            </a:r>
            <a:r>
              <a:rPr lang="ru-RU" sz="1200" dirty="0" err="1"/>
              <a:t>туралы</a:t>
            </a:r>
            <a:r>
              <a:rPr lang="ru-RU" sz="1200" dirty="0"/>
              <a:t> да </a:t>
            </a:r>
            <a:r>
              <a:rPr lang="ru-RU" sz="1200" dirty="0" err="1"/>
              <a:t>айтып</a:t>
            </a:r>
            <a:r>
              <a:rPr lang="ru-RU" sz="1200" dirty="0"/>
              <a:t> </a:t>
            </a:r>
            <a:r>
              <a:rPr lang="ru-RU" sz="1200" dirty="0" err="1"/>
              <a:t>береді</a:t>
            </a:r>
            <a:r>
              <a:rPr lang="ru-RU" sz="1200" dirty="0"/>
              <a:t>.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6</a:t>
            </a:fld>
            <a:endParaRPr lang="ru-RU"/>
          </a:p>
        </p:txBody>
      </p:sp>
    </p:spTree>
    <p:extLst>
      <p:ext uri="{BB962C8B-B14F-4D97-AF65-F5344CB8AC3E}">
        <p14:creationId xmlns:p14="http://schemas.microsoft.com/office/powerpoint/2010/main" val="318514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Ғаламтордағы</a:t>
            </a:r>
            <a:r>
              <a:rPr lang="ru-RU" dirty="0"/>
              <a:t> </a:t>
            </a:r>
            <a:r>
              <a:rPr lang="ru-RU" dirty="0" err="1"/>
              <a:t>келесі</a:t>
            </a:r>
            <a:r>
              <a:rPr lang="ru-RU" dirty="0"/>
              <a:t> </a:t>
            </a:r>
            <a:r>
              <a:rPr lang="ru-RU" dirty="0" err="1"/>
              <a:t>қауіппен</a:t>
            </a:r>
            <a:r>
              <a:rPr lang="ru-RU" dirty="0"/>
              <a:t> </a:t>
            </a:r>
            <a:r>
              <a:rPr lang="ru-RU" dirty="0" err="1"/>
              <a:t>танысуды</a:t>
            </a:r>
            <a:r>
              <a:rPr lang="ru-RU" dirty="0"/>
              <a:t> </a:t>
            </a:r>
            <a:r>
              <a:rPr lang="ru-RU" dirty="0" err="1"/>
              <a:t>ұсынады</a:t>
            </a:r>
            <a:r>
              <a:rPr lang="ru-RU" dirty="0"/>
              <a:t>.</a:t>
            </a:r>
          </a:p>
          <a:p>
            <a:pPr indent="182880"/>
            <a:r>
              <a:rPr lang="ru-RU" dirty="0" err="1"/>
              <a:t>Оның</a:t>
            </a:r>
            <a:r>
              <a:rPr lang="ru-RU" dirty="0"/>
              <a:t> </a:t>
            </a:r>
            <a:r>
              <a:rPr lang="ru-RU" dirty="0" err="1"/>
              <a:t>қазір</a:t>
            </a:r>
            <a:r>
              <a:rPr lang="ru-RU" dirty="0"/>
              <a:t> </a:t>
            </a:r>
            <a:r>
              <a:rPr lang="ru-RU" dirty="0" err="1"/>
              <a:t>жасөспірімдер</a:t>
            </a:r>
            <a:r>
              <a:rPr lang="ru-RU" dirty="0"/>
              <a:t> мен </a:t>
            </a:r>
            <a:r>
              <a:rPr lang="ru-RU" dirty="0" err="1"/>
              <a:t>ересектер</a:t>
            </a:r>
            <a:r>
              <a:rPr lang="ru-RU" dirty="0"/>
              <a:t> </a:t>
            </a:r>
            <a:r>
              <a:rPr lang="ru-RU" dirty="0" err="1"/>
              <a:t>қашықтан</a:t>
            </a:r>
            <a:r>
              <a:rPr lang="ru-RU" dirty="0"/>
              <a:t> </a:t>
            </a:r>
            <a:r>
              <a:rPr lang="ru-RU" dirty="0" err="1"/>
              <a:t>араласуға</a:t>
            </a:r>
            <a:r>
              <a:rPr lang="ru-RU" dirty="0"/>
              <a:t> </a:t>
            </a:r>
            <a:r>
              <a:rPr lang="ru-RU" dirty="0" err="1"/>
              <a:t>мәжбүр</a:t>
            </a:r>
            <a:r>
              <a:rPr lang="ru-RU" dirty="0"/>
              <a:t> </a:t>
            </a:r>
            <a:r>
              <a:rPr lang="ru-RU" dirty="0" err="1"/>
              <a:t>кезде</a:t>
            </a:r>
            <a:r>
              <a:rPr lang="ru-RU" dirty="0"/>
              <a:t>, ал </a:t>
            </a:r>
            <a:r>
              <a:rPr lang="ru-RU" dirty="0" err="1"/>
              <a:t>мессенджерлер</a:t>
            </a:r>
            <a:r>
              <a:rPr lang="ru-RU" dirty="0"/>
              <a:t> мен </a:t>
            </a:r>
            <a:r>
              <a:rPr lang="ru-RU" dirty="0" err="1"/>
              <a:t>әлеуметтік</a:t>
            </a:r>
            <a:r>
              <a:rPr lang="ru-RU" dirty="0"/>
              <a:t> </a:t>
            </a:r>
            <a:r>
              <a:rPr lang="ru-RU" dirty="0" err="1"/>
              <a:t>желілер</a:t>
            </a:r>
            <a:r>
              <a:rPr lang="ru-RU" dirty="0"/>
              <a:t> </a:t>
            </a:r>
            <a:r>
              <a:rPr lang="ru-RU" dirty="0" err="1"/>
              <a:t>жалғыз</a:t>
            </a:r>
            <a:r>
              <a:rPr lang="ru-RU" dirty="0"/>
              <a:t> </a:t>
            </a:r>
            <a:r>
              <a:rPr lang="ru-RU" dirty="0" err="1"/>
              <a:t>дерлік</a:t>
            </a:r>
            <a:r>
              <a:rPr lang="ru-RU" dirty="0"/>
              <a:t> </a:t>
            </a:r>
            <a:r>
              <a:rPr lang="ru-RU" dirty="0" err="1"/>
              <a:t>қарым</a:t>
            </a:r>
            <a:r>
              <a:rPr lang="en-GB" dirty="0"/>
              <a:t>-</a:t>
            </a:r>
            <a:r>
              <a:rPr lang="kk-KZ" dirty="0"/>
              <a:t>қатынас көзіне айналған уақытта</a:t>
            </a:r>
            <a:r>
              <a:rPr lang="ru-RU" dirty="0"/>
              <a:t> </a:t>
            </a:r>
            <a:r>
              <a:rPr lang="ru-RU" dirty="0" err="1"/>
              <a:t>өте</a:t>
            </a:r>
            <a:r>
              <a:rPr lang="ru-RU" dirty="0"/>
              <a:t> </a:t>
            </a:r>
            <a:r>
              <a:rPr lang="ru-RU" dirty="0" err="1"/>
              <a:t>өзекті</a:t>
            </a:r>
            <a:r>
              <a:rPr lang="ru-RU" dirty="0"/>
              <a:t> </a:t>
            </a:r>
            <a:r>
              <a:rPr lang="ru-RU" dirty="0" err="1"/>
              <a:t>екені</a:t>
            </a:r>
            <a:r>
              <a:rPr lang="ru-RU" dirty="0"/>
              <a:t> </a:t>
            </a:r>
            <a:r>
              <a:rPr lang="ru-RU" dirty="0" err="1"/>
              <a:t>туралы</a:t>
            </a:r>
            <a:r>
              <a:rPr lang="ru-RU" dirty="0"/>
              <a:t> </a:t>
            </a:r>
            <a:r>
              <a:rPr lang="ru-RU" dirty="0" err="1"/>
              <a:t>айтады</a:t>
            </a:r>
            <a:r>
              <a:rPr lang="ru-RU" dirty="0"/>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dirty="0" err="1"/>
              <a:t>Ғаламтор</a:t>
            </a:r>
            <a:r>
              <a:rPr lang="ru-RU" dirty="0"/>
              <a:t> </a:t>
            </a:r>
            <a:r>
              <a:rPr lang="ru-RU" dirty="0" err="1"/>
              <a:t>технологияларының</a:t>
            </a:r>
            <a:r>
              <a:rPr lang="ru-RU" dirty="0"/>
              <a:t> </a:t>
            </a:r>
            <a:r>
              <a:rPr lang="ru-RU" dirty="0" err="1"/>
              <a:t>көмегімен</a:t>
            </a:r>
            <a:r>
              <a:rPr lang="ru-RU" dirty="0"/>
              <a:t> </a:t>
            </a:r>
            <a:r>
              <a:rPr lang="ru-RU" dirty="0" err="1"/>
              <a:t>жүзеге</a:t>
            </a:r>
            <a:r>
              <a:rPr lang="ru-RU" dirty="0"/>
              <a:t> </a:t>
            </a:r>
            <a:r>
              <a:rPr lang="ru-RU" dirty="0" err="1"/>
              <a:t>асырылатын</a:t>
            </a:r>
            <a:r>
              <a:rPr lang="ru-RU" dirty="0"/>
              <a:t> және </a:t>
            </a:r>
            <a:r>
              <a:rPr lang="ru-RU" sz="1200" dirty="0" err="1">
                <a:latin typeface="Arial" panose="020B0604020202020204" pitchFamily="34" charset="0"/>
                <a:cs typeface="Arial" panose="020B0604020202020204" pitchFamily="34" charset="0"/>
              </a:rPr>
              <a:t>тіл</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тигізу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бопсалау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қоқан</a:t>
            </a:r>
            <a:r>
              <a:rPr lang="en-GB" sz="1200" dirty="0">
                <a:latin typeface="Arial" panose="020B0604020202020204" pitchFamily="34" charset="0"/>
                <a:cs typeface="Arial" panose="020B0604020202020204" pitchFamily="34" charset="0"/>
              </a:rPr>
              <a:t>-</a:t>
            </a:r>
            <a:r>
              <a:rPr lang="kk-KZ" sz="1200" dirty="0">
                <a:latin typeface="Arial" panose="020B0604020202020204" pitchFamily="34" charset="0"/>
                <a:cs typeface="Arial" panose="020B0604020202020204" pitchFamily="34" charset="0"/>
              </a:rPr>
              <a:t>лоқы көрсету, жала жабу, алымсақтық түрінде көрініс беретін қудалау әдісі «кибербуллинг» ұғымымен қысқаша таныстырады. Ішінара қысқа мысалдар келтіреді: мысалы, оның бір түрі </a:t>
            </a:r>
            <a:r>
              <a:rPr lang="ru-RU" sz="1200" b="1" dirty="0"/>
              <a:t>ТРОЛЛИНГ, </a:t>
            </a:r>
            <a:r>
              <a:rPr lang="ru-RU" sz="1200" b="0" dirty="0" err="1"/>
              <a:t>яғни</a:t>
            </a:r>
            <a:r>
              <a:rPr lang="ru-RU" sz="1200" b="0" dirty="0"/>
              <a:t> </a:t>
            </a:r>
            <a:r>
              <a:rPr lang="ru-RU" sz="1200" b="0" kern="1200" dirty="0" err="1">
                <a:solidFill>
                  <a:prstClr val="white"/>
                </a:solidFill>
                <a:latin typeface="+mn-lt"/>
                <a:ea typeface="+mn-ea"/>
                <a:cs typeface="+mn-cs"/>
              </a:rPr>
              <a:t>құрбанды</a:t>
            </a:r>
            <a:r>
              <a:rPr lang="ru-RU" sz="1200" b="0" kern="1200" dirty="0">
                <a:solidFill>
                  <a:prstClr val="white"/>
                </a:solidFill>
                <a:latin typeface="+mn-lt"/>
                <a:ea typeface="+mn-ea"/>
                <a:cs typeface="+mn-cs"/>
              </a:rPr>
              <a:t> </a:t>
            </a:r>
            <a:r>
              <a:rPr lang="ru-RU" sz="1200" b="0" kern="1200" dirty="0" err="1">
                <a:solidFill>
                  <a:prstClr val="white"/>
                </a:solidFill>
                <a:latin typeface="+mn-lt"/>
                <a:ea typeface="+mn-ea"/>
                <a:cs typeface="+mn-cs"/>
              </a:rPr>
              <a:t>келемеждеу</a:t>
            </a:r>
            <a:r>
              <a:rPr lang="ru-RU" sz="1200" b="0" kern="1200" dirty="0">
                <a:solidFill>
                  <a:prstClr val="white"/>
                </a:solidFill>
                <a:latin typeface="+mn-lt"/>
                <a:ea typeface="+mn-ea"/>
                <a:cs typeface="+mn-cs"/>
              </a:rPr>
              <a:t> </a:t>
            </a:r>
            <a:r>
              <a:rPr lang="ru-RU" sz="1200" b="0" kern="1200" dirty="0" err="1">
                <a:solidFill>
                  <a:prstClr val="white"/>
                </a:solidFill>
                <a:latin typeface="+mn-lt"/>
                <a:ea typeface="+mn-ea"/>
                <a:cs typeface="+mn-cs"/>
              </a:rPr>
              <a:t>мақсатымен</a:t>
            </a:r>
            <a:r>
              <a:rPr lang="ru-RU" sz="1200" b="0" kern="1200" dirty="0">
                <a:solidFill>
                  <a:prstClr val="white"/>
                </a:solidFill>
                <a:latin typeface="+mn-lt"/>
                <a:ea typeface="+mn-ea"/>
                <a:cs typeface="+mn-cs"/>
              </a:rPr>
              <a:t> веб</a:t>
            </a:r>
            <a:r>
              <a:rPr lang="en-GB" sz="1200" b="0" kern="1200" dirty="0">
                <a:solidFill>
                  <a:prstClr val="white"/>
                </a:solidFill>
                <a:latin typeface="+mn-lt"/>
                <a:ea typeface="+mn-ea"/>
                <a:cs typeface="+mn-cs"/>
              </a:rPr>
              <a:t>-</a:t>
            </a:r>
            <a:r>
              <a:rPr lang="kk-KZ" sz="1200" b="0" kern="1200" dirty="0">
                <a:solidFill>
                  <a:prstClr val="white"/>
                </a:solidFill>
                <a:latin typeface="+mn-lt"/>
                <a:ea typeface="+mn-ea"/>
                <a:cs typeface="+mn-cs"/>
              </a:rPr>
              <a:t>сайттарда, әлеуметтік желілердің парақшаларында агрессияға толы ақпарат жариялау немесе тіпті </a:t>
            </a:r>
            <a:r>
              <a:rPr lang="ru-RU" sz="1200" kern="1200" dirty="0" err="1"/>
              <a:t>баланы</a:t>
            </a:r>
            <a:r>
              <a:rPr lang="ru-RU" sz="1200" kern="1200" dirty="0"/>
              <a:t> </a:t>
            </a:r>
            <a:r>
              <a:rPr lang="ru-RU" sz="1200" kern="1200" dirty="0" err="1"/>
              <a:t>жай</a:t>
            </a:r>
            <a:r>
              <a:rPr lang="ru-RU" sz="1200" kern="1200" dirty="0"/>
              <a:t> </a:t>
            </a:r>
            <a:r>
              <a:rPr lang="ru-RU" sz="1200" kern="1200" dirty="0" err="1"/>
              <a:t>ғана</a:t>
            </a:r>
            <a:r>
              <a:rPr lang="ru-RU" sz="1200" kern="1200" dirty="0"/>
              <a:t> </a:t>
            </a:r>
            <a:r>
              <a:rPr lang="ru-RU" sz="1200" kern="1200" dirty="0" err="1"/>
              <a:t>барлық</a:t>
            </a:r>
            <a:r>
              <a:rPr lang="ru-RU" sz="1200" kern="1200" dirty="0"/>
              <a:t> </a:t>
            </a:r>
            <a:r>
              <a:rPr lang="ru-RU" sz="1200" kern="1200" dirty="0" err="1"/>
              <a:t>ортақ</a:t>
            </a:r>
            <a:r>
              <a:rPr lang="ru-RU" sz="1200" kern="1200" dirty="0"/>
              <a:t> онлайн</a:t>
            </a:r>
            <a:r>
              <a:rPr lang="en-GB" sz="1200" kern="1200" dirty="0"/>
              <a:t>-</a:t>
            </a:r>
            <a:r>
              <a:rPr lang="kk-KZ" sz="1200" kern="1200" dirty="0"/>
              <a:t>әңгімелерден </a:t>
            </a:r>
            <a:r>
              <a:rPr lang="kk-KZ" sz="1200" b="1" kern="1200" dirty="0"/>
              <a:t>ШЫҒАРЫП ТАСТАУ. </a:t>
            </a:r>
            <a:r>
              <a:rPr lang="kk-KZ" sz="1200" b="0" kern="1200" dirty="0"/>
              <a:t>Мұндай жағдайда балаларға ерекше қолдау көрсету керек және мәселенің орынды шешімін табу қажет.</a:t>
            </a:r>
            <a:r>
              <a:rPr lang="kk-KZ" sz="1200" b="1" kern="1200" dirty="0"/>
              <a:t>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7</a:t>
            </a:fld>
            <a:endParaRPr lang="ru-RU"/>
          </a:p>
        </p:txBody>
      </p:sp>
    </p:spTree>
    <p:extLst>
      <p:ext uri="{BB962C8B-B14F-4D97-AF65-F5344CB8AC3E}">
        <p14:creationId xmlns:p14="http://schemas.microsoft.com/office/powerpoint/2010/main" val="21845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басты</a:t>
            </a:r>
            <a:r>
              <a:rPr lang="ru-RU" dirty="0"/>
              <a:t> </a:t>
            </a:r>
            <a:r>
              <a:rPr lang="ru-RU" dirty="0" err="1"/>
              <a:t>мәселе</a:t>
            </a:r>
            <a:r>
              <a:rPr lang="ru-RU" dirty="0"/>
              <a:t> </a:t>
            </a:r>
            <a:r>
              <a:rPr lang="ru-RU" dirty="0" err="1"/>
              <a:t>балалардың</a:t>
            </a:r>
            <a:r>
              <a:rPr lang="ru-RU" dirty="0"/>
              <a:t> </a:t>
            </a:r>
            <a:r>
              <a:rPr lang="ru-RU" dirty="0" err="1"/>
              <a:t>шамамен</a:t>
            </a:r>
            <a:r>
              <a:rPr lang="ru-RU" dirty="0"/>
              <a:t> 20% </a:t>
            </a:r>
            <a:r>
              <a:rPr lang="ru-RU" dirty="0" err="1"/>
              <a:t>ғана</a:t>
            </a:r>
            <a:r>
              <a:rPr lang="ru-RU" dirty="0"/>
              <a:t> </a:t>
            </a:r>
            <a:r>
              <a:rPr lang="ru-RU" dirty="0" err="1"/>
              <a:t>ересектерге</a:t>
            </a:r>
            <a:r>
              <a:rPr lang="ru-RU" dirty="0"/>
              <a:t> </a:t>
            </a:r>
            <a:r>
              <a:rPr lang="ru-RU" dirty="0" err="1"/>
              <a:t>түрлі</a:t>
            </a:r>
            <a:r>
              <a:rPr lang="ru-RU" dirty="0"/>
              <a:t> </a:t>
            </a:r>
            <a:r>
              <a:rPr lang="ru-RU" dirty="0" err="1"/>
              <a:t>қудалау</a:t>
            </a:r>
            <a:r>
              <a:rPr lang="ru-RU" dirty="0"/>
              <a:t> </a:t>
            </a:r>
            <a:r>
              <a:rPr lang="ru-RU" dirty="0" err="1"/>
              <a:t>немесе</a:t>
            </a:r>
            <a:r>
              <a:rPr lang="ru-RU" dirty="0"/>
              <a:t> </a:t>
            </a:r>
            <a:r>
              <a:rPr lang="ru-RU" dirty="0" err="1"/>
              <a:t>буллинг</a:t>
            </a:r>
            <a:r>
              <a:rPr lang="ru-RU" dirty="0"/>
              <a:t> </a:t>
            </a:r>
            <a:r>
              <a:rPr lang="ru-RU" dirty="0" err="1"/>
              <a:t>туралы</a:t>
            </a:r>
            <a:r>
              <a:rPr lang="ru-RU" dirty="0"/>
              <a:t> </a:t>
            </a:r>
            <a:r>
              <a:rPr lang="ru-RU" dirty="0" err="1"/>
              <a:t>айта</a:t>
            </a:r>
            <a:r>
              <a:rPr lang="ru-RU" dirty="0"/>
              <a:t> </a:t>
            </a:r>
            <a:r>
              <a:rPr lang="ru-RU" dirty="0" err="1"/>
              <a:t>алатынында</a:t>
            </a:r>
            <a:r>
              <a:rPr lang="ru-RU" dirty="0"/>
              <a:t> </a:t>
            </a:r>
            <a:r>
              <a:rPr lang="ru-RU" dirty="0" err="1"/>
              <a:t>екенін</a:t>
            </a:r>
            <a:r>
              <a:rPr lang="ru-RU" dirty="0"/>
              <a:t> және </a:t>
            </a:r>
            <a:r>
              <a:rPr lang="ru-RU" dirty="0" err="1"/>
              <a:t>осының</a:t>
            </a:r>
            <a:r>
              <a:rPr lang="ru-RU" dirty="0"/>
              <a:t> </a:t>
            </a:r>
            <a:r>
              <a:rPr lang="ru-RU" dirty="0" err="1"/>
              <a:t>салдарынан</a:t>
            </a:r>
            <a:r>
              <a:rPr lang="ru-RU" dirty="0"/>
              <a:t> </a:t>
            </a:r>
            <a:r>
              <a:rPr lang="ru-RU" dirty="0" err="1"/>
              <a:t>ауыр</a:t>
            </a:r>
            <a:r>
              <a:rPr lang="ru-RU" dirty="0"/>
              <a:t> </a:t>
            </a:r>
            <a:r>
              <a:rPr lang="ru-RU" dirty="0" err="1"/>
              <a:t>психологиялық</a:t>
            </a:r>
            <a:r>
              <a:rPr lang="ru-RU" dirty="0"/>
              <a:t> </a:t>
            </a:r>
            <a:r>
              <a:rPr lang="ru-RU" dirty="0" err="1"/>
              <a:t>зақым</a:t>
            </a:r>
            <a:r>
              <a:rPr lang="ru-RU" dirty="0"/>
              <a:t> </a:t>
            </a:r>
            <a:r>
              <a:rPr lang="ru-RU" dirty="0" err="1"/>
              <a:t>келіп</a:t>
            </a:r>
            <a:r>
              <a:rPr lang="ru-RU" dirty="0"/>
              <a:t>, </a:t>
            </a:r>
            <a:r>
              <a:rPr lang="ru-RU" dirty="0" err="1"/>
              <a:t>артынша</a:t>
            </a:r>
            <a:r>
              <a:rPr lang="ru-RU" dirty="0"/>
              <a:t> депрессия, </a:t>
            </a:r>
            <a:r>
              <a:rPr lang="ru-RU" dirty="0" err="1"/>
              <a:t>шектен</a:t>
            </a:r>
            <a:r>
              <a:rPr lang="ru-RU" dirty="0"/>
              <a:t> </a:t>
            </a:r>
            <a:r>
              <a:rPr lang="ru-RU" dirty="0" err="1"/>
              <a:t>тыс</a:t>
            </a:r>
            <a:r>
              <a:rPr lang="ru-RU" dirty="0"/>
              <a:t> агрессия </a:t>
            </a:r>
            <a:r>
              <a:rPr lang="ru-RU" dirty="0" err="1"/>
              <a:t>немесе</a:t>
            </a:r>
            <a:r>
              <a:rPr lang="ru-RU" dirty="0"/>
              <a:t> </a:t>
            </a:r>
            <a:r>
              <a:rPr lang="ru-RU" dirty="0" err="1"/>
              <a:t>керісінше</a:t>
            </a:r>
            <a:r>
              <a:rPr lang="ru-RU" dirty="0"/>
              <a:t> </a:t>
            </a:r>
            <a:r>
              <a:rPr lang="ru-RU" dirty="0" err="1"/>
              <a:t>тұйықтық</a:t>
            </a:r>
            <a:r>
              <a:rPr lang="ru-RU" dirty="0"/>
              <a:t> және </a:t>
            </a:r>
            <a:r>
              <a:rPr lang="ru-RU" dirty="0" err="1"/>
              <a:t>тіпті</a:t>
            </a:r>
            <a:r>
              <a:rPr lang="ru-RU" dirty="0"/>
              <a:t> суицид </a:t>
            </a:r>
            <a:r>
              <a:rPr lang="ru-RU" dirty="0" err="1"/>
              <a:t>орын</a:t>
            </a:r>
            <a:r>
              <a:rPr lang="ru-RU" dirty="0"/>
              <a:t> </a:t>
            </a:r>
            <a:r>
              <a:rPr lang="ru-RU" dirty="0" err="1"/>
              <a:t>алатынында</a:t>
            </a:r>
            <a:r>
              <a:rPr lang="ru-RU" dirty="0"/>
              <a:t> </a:t>
            </a:r>
            <a:r>
              <a:rPr lang="ru-RU" dirty="0" err="1"/>
              <a:t>екенін</a:t>
            </a:r>
            <a:r>
              <a:rPr lang="ru-RU" dirty="0"/>
              <a:t> </a:t>
            </a:r>
            <a:r>
              <a:rPr lang="ru-RU" dirty="0" err="1"/>
              <a:t>айтады</a:t>
            </a:r>
            <a:r>
              <a:rPr lang="ru-RU" dirty="0"/>
              <a:t>. Психолог </a:t>
            </a:r>
            <a:r>
              <a:rPr lang="ru-RU" dirty="0" err="1"/>
              <a:t>статистикалық</a:t>
            </a:r>
            <a:r>
              <a:rPr lang="ru-RU" dirty="0"/>
              <a:t> </a:t>
            </a:r>
            <a:r>
              <a:rPr lang="ru-RU" dirty="0" err="1"/>
              <a:t>мәліметтерді</a:t>
            </a:r>
            <a:r>
              <a:rPr lang="ru-RU" dirty="0"/>
              <a:t> </a:t>
            </a:r>
            <a:r>
              <a:rPr lang="ru-RU" dirty="0" err="1"/>
              <a:t>келтіреді</a:t>
            </a:r>
            <a:r>
              <a:rPr lang="ru-RU" dirty="0"/>
              <a:t>: </a:t>
            </a:r>
            <a:r>
              <a:rPr lang="ru-RU" dirty="0" err="1"/>
              <a:t>кибербуллинг</a:t>
            </a:r>
            <a:r>
              <a:rPr lang="ru-RU" dirty="0"/>
              <a:t> </a:t>
            </a:r>
            <a:r>
              <a:rPr lang="ru-RU" dirty="0" err="1"/>
              <a:t>мәселесін</a:t>
            </a:r>
            <a:r>
              <a:rPr lang="ru-RU" dirty="0"/>
              <a:t> </a:t>
            </a:r>
            <a:r>
              <a:rPr lang="ru-RU" dirty="0" err="1"/>
              <a:t>шешу</a:t>
            </a:r>
            <a:r>
              <a:rPr lang="ru-RU" dirty="0"/>
              <a:t> </a:t>
            </a:r>
            <a:r>
              <a:rPr lang="ru-RU" dirty="0" err="1"/>
              <a:t>үшін</a:t>
            </a:r>
            <a:r>
              <a:rPr lang="ru-RU" dirty="0"/>
              <a:t> </a:t>
            </a:r>
            <a:r>
              <a:rPr lang="ru-RU" dirty="0" err="1"/>
              <a:t>ересектердің</a:t>
            </a:r>
            <a:r>
              <a:rPr lang="ru-RU" dirty="0"/>
              <a:t> </a:t>
            </a:r>
            <a:r>
              <a:rPr lang="ru-RU" baseline="0" dirty="0"/>
              <a:t>58% </a:t>
            </a:r>
            <a:r>
              <a:rPr lang="ru-RU" baseline="0" dirty="0" err="1"/>
              <a:t>жағдайда</a:t>
            </a:r>
            <a:r>
              <a:rPr lang="ru-RU" baseline="0" dirty="0"/>
              <a:t> </a:t>
            </a:r>
            <a:r>
              <a:rPr lang="ru-RU" baseline="0" dirty="0" err="1"/>
              <a:t>араласуына</a:t>
            </a:r>
            <a:r>
              <a:rPr lang="ru-RU" baseline="0" dirty="0"/>
              <a:t> тура </a:t>
            </a:r>
            <a:r>
              <a:rPr lang="ru-RU" baseline="0" dirty="0" err="1"/>
              <a:t>келген</a:t>
            </a:r>
            <a:r>
              <a:rPr lang="ru-RU" baseline="0" dirty="0"/>
              <a:t> және </a:t>
            </a:r>
            <a:r>
              <a:rPr lang="ru-RU" baseline="0" dirty="0" err="1"/>
              <a:t>ата</a:t>
            </a:r>
            <a:r>
              <a:rPr lang="en-GB" baseline="0" dirty="0"/>
              <a:t>-</a:t>
            </a:r>
            <a:r>
              <a:rPr lang="kk-KZ" baseline="0" dirty="0"/>
              <a:t>аналардың шамамен </a:t>
            </a:r>
            <a:r>
              <a:rPr lang="ru-RU" baseline="0" dirty="0"/>
              <a:t>26% </a:t>
            </a:r>
            <a:r>
              <a:rPr lang="ru-RU" baseline="0" dirty="0" err="1"/>
              <a:t>осындай</a:t>
            </a:r>
            <a:r>
              <a:rPr lang="ru-RU" baseline="0" dirty="0"/>
              <a:t> </a:t>
            </a:r>
            <a:r>
              <a:rPr lang="ru-RU" baseline="0" dirty="0" err="1"/>
              <a:t>зорлық</a:t>
            </a:r>
            <a:r>
              <a:rPr lang="en-GB" baseline="0" dirty="0"/>
              <a:t>-</a:t>
            </a:r>
            <a:r>
              <a:rPr lang="kk-KZ" baseline="0" dirty="0"/>
              <a:t>зомбылық пен қудалау туралы олар орын алғаннан әлдеқайда кеш білген. Осыған орай кибербуллинг салдарын жою үшін көбірек уақыт пен көңіл бөлу қажет болған. Ата</a:t>
            </a:r>
            <a:r>
              <a:rPr lang="en-GB" baseline="0" dirty="0"/>
              <a:t>-</a:t>
            </a:r>
            <a:r>
              <a:rPr lang="kk-KZ" baseline="0" dirty="0"/>
              <a:t>аналарды балаларына көбірек көңіл бөлуге шақырады.</a:t>
            </a:r>
            <a:endParaRPr lang="ru-RU" dirty="0"/>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8</a:t>
            </a:fld>
            <a:endParaRPr lang="ru-RU"/>
          </a:p>
        </p:txBody>
      </p:sp>
    </p:spTree>
    <p:extLst>
      <p:ext uri="{BB962C8B-B14F-4D97-AF65-F5344CB8AC3E}">
        <p14:creationId xmlns:p14="http://schemas.microsoft.com/office/powerpoint/2010/main" val="206102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ата</a:t>
            </a:r>
            <a:r>
              <a:rPr lang="en-GB" dirty="0"/>
              <a:t>-</a:t>
            </a:r>
            <a:r>
              <a:rPr lang="kk-KZ" dirty="0"/>
              <a:t>аналарды қудалауға түсу белгілерімен және баланың көңіл</a:t>
            </a:r>
            <a:r>
              <a:rPr lang="en-GB" dirty="0"/>
              <a:t>-</a:t>
            </a:r>
            <a:r>
              <a:rPr lang="kk-KZ" dirty="0"/>
              <a:t>күйіндегі өзгерістер себебін анықтау тәсілдерімен таныстырады. Мысалы, бала телефонды сирек қолдана бастады, әлеуметтік желілердегі парақшаларын бұғаттап тастады немесе өшіріп тастады, ата</a:t>
            </a:r>
            <a:r>
              <a:rPr lang="en-GB" dirty="0"/>
              <a:t>-</a:t>
            </a:r>
            <a:r>
              <a:rPr lang="kk-KZ" dirty="0"/>
              <a:t>ана әлеуметтік желіден баласына қатысты тіл тигізетін сөздері көрді немесе бала өзінің сыныптастары немесе достары туралы жағымсыз сөздер айтады, оларға қатысты өшпенділік пен долылық танытады. Бұл ретте айта кету маңызды, бала құрбан рөлінде де, агрессор (қудалауды жүзеге асырушы) рөлінде әрекет ете алады, ал ата</a:t>
            </a:r>
            <a:r>
              <a:rPr lang="en-GB" dirty="0"/>
              <a:t>-</a:t>
            </a:r>
            <a:r>
              <a:rPr lang="kk-KZ" dirty="0"/>
              <a:t>ана көбінесе бұл туралы тіпті білмеуі немесе ойына да келмеуі мүмкін. Естеріңізге саламыз, үйдегі жасөсіпірімдер мен жасөспірімдік ортадағы жасөспірімдер мүлдем әртүрлі жасөспірімдер болуы мүмкін.</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9</a:t>
            </a:fld>
            <a:endParaRPr lang="ru-RU"/>
          </a:p>
        </p:txBody>
      </p:sp>
    </p:spTree>
    <p:extLst>
      <p:ext uri="{BB962C8B-B14F-4D97-AF65-F5344CB8AC3E}">
        <p14:creationId xmlns:p14="http://schemas.microsoft.com/office/powerpoint/2010/main" val="55517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F5CE47-09C7-49F9-AE11-7F76808AE88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709ED933-7C3D-4814-BB1A-BA0E9AF32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02744819-77D9-477F-880D-F44F42BCBB45}"/>
              </a:ext>
            </a:extLst>
          </p:cNvPr>
          <p:cNvSpPr>
            <a:spLocks noGrp="1"/>
          </p:cNvSpPr>
          <p:nvPr>
            <p:ph type="dt" sz="half" idx="10"/>
          </p:nvPr>
        </p:nvSpPr>
        <p:spPr/>
        <p:txBody>
          <a:bodyPr/>
          <a:lstStyle/>
          <a:p>
            <a:fld id="{2ABE2D47-12CE-4AA3-868B-845C3106D8A7}" type="datetimeFigureOut">
              <a:rPr lang="ru-RU" smtClean="0"/>
              <a:t>02.12.2020</a:t>
            </a:fld>
            <a:endParaRPr lang="ru-RU"/>
          </a:p>
        </p:txBody>
      </p:sp>
      <p:sp>
        <p:nvSpPr>
          <p:cNvPr id="5" name="Нижний колонтитул 4">
            <a:extLst>
              <a:ext uri="{FF2B5EF4-FFF2-40B4-BE49-F238E27FC236}">
                <a16:creationId xmlns:a16="http://schemas.microsoft.com/office/drawing/2014/main" xmlns="" id="{6B62B0FA-F765-42D8-977A-E9E23DD995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AB26648-1E61-4994-BA53-0EE2324164C6}"/>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84998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B69844-0F7B-4AA9-AD08-2684E597A20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6B1AC99B-AC75-400B-BFF9-69BE2F6BD9A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F36F991-3F66-4714-B69D-3C2C1B249BE5}"/>
              </a:ext>
            </a:extLst>
          </p:cNvPr>
          <p:cNvSpPr>
            <a:spLocks noGrp="1"/>
          </p:cNvSpPr>
          <p:nvPr>
            <p:ph type="dt" sz="half" idx="10"/>
          </p:nvPr>
        </p:nvSpPr>
        <p:spPr/>
        <p:txBody>
          <a:bodyPr/>
          <a:lstStyle/>
          <a:p>
            <a:fld id="{2ABE2D47-12CE-4AA3-868B-845C3106D8A7}" type="datetimeFigureOut">
              <a:rPr lang="ru-RU" smtClean="0"/>
              <a:t>02.12.2020</a:t>
            </a:fld>
            <a:endParaRPr lang="ru-RU"/>
          </a:p>
        </p:txBody>
      </p:sp>
      <p:sp>
        <p:nvSpPr>
          <p:cNvPr id="5" name="Нижний колонтитул 4">
            <a:extLst>
              <a:ext uri="{FF2B5EF4-FFF2-40B4-BE49-F238E27FC236}">
                <a16:creationId xmlns:a16="http://schemas.microsoft.com/office/drawing/2014/main" xmlns="" id="{C3C21561-CA41-4660-905A-6E7112FFD4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577DE21-8DA6-4B81-AFC8-3C7E1C3E8F1F}"/>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2026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9EE2377-F0B4-430C-AED4-17955D1BBB3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58B99760-47E7-4B9C-9297-86B14EB3F02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6D49B9C-0022-4A61-A7DA-7350A7BE594E}"/>
              </a:ext>
            </a:extLst>
          </p:cNvPr>
          <p:cNvSpPr>
            <a:spLocks noGrp="1"/>
          </p:cNvSpPr>
          <p:nvPr>
            <p:ph type="dt" sz="half" idx="10"/>
          </p:nvPr>
        </p:nvSpPr>
        <p:spPr/>
        <p:txBody>
          <a:bodyPr/>
          <a:lstStyle/>
          <a:p>
            <a:fld id="{2ABE2D47-12CE-4AA3-868B-845C3106D8A7}" type="datetimeFigureOut">
              <a:rPr lang="ru-RU" smtClean="0"/>
              <a:t>02.12.2020</a:t>
            </a:fld>
            <a:endParaRPr lang="ru-RU"/>
          </a:p>
        </p:txBody>
      </p:sp>
      <p:sp>
        <p:nvSpPr>
          <p:cNvPr id="5" name="Нижний колонтитул 4">
            <a:extLst>
              <a:ext uri="{FF2B5EF4-FFF2-40B4-BE49-F238E27FC236}">
                <a16:creationId xmlns:a16="http://schemas.microsoft.com/office/drawing/2014/main" xmlns="" id="{6CF574A4-3093-474C-8EF0-EBE89187FCA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1C38F1F-2C66-467C-B449-62C6F9FC3F27}"/>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64040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FA0DFB-CEDD-47FF-AA23-62CFE8026EC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303B0C8-50FF-4ACF-94C4-B667CD547C0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A32F50A-1F31-4858-9298-87DAE861961B}"/>
              </a:ext>
            </a:extLst>
          </p:cNvPr>
          <p:cNvSpPr>
            <a:spLocks noGrp="1"/>
          </p:cNvSpPr>
          <p:nvPr>
            <p:ph type="dt" sz="half" idx="10"/>
          </p:nvPr>
        </p:nvSpPr>
        <p:spPr/>
        <p:txBody>
          <a:bodyPr/>
          <a:lstStyle/>
          <a:p>
            <a:fld id="{2ABE2D47-12CE-4AA3-868B-845C3106D8A7}" type="datetimeFigureOut">
              <a:rPr lang="ru-RU" smtClean="0"/>
              <a:t>02.12.2020</a:t>
            </a:fld>
            <a:endParaRPr lang="ru-RU"/>
          </a:p>
        </p:txBody>
      </p:sp>
      <p:sp>
        <p:nvSpPr>
          <p:cNvPr id="5" name="Нижний колонтитул 4">
            <a:extLst>
              <a:ext uri="{FF2B5EF4-FFF2-40B4-BE49-F238E27FC236}">
                <a16:creationId xmlns:a16="http://schemas.microsoft.com/office/drawing/2014/main" xmlns="" id="{864E4DE0-D470-497F-ABBB-6BA6CABEC40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632D2D9-D291-4374-978F-06C5DD2F832C}"/>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59783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B6D43B-626B-4051-B96A-012012BC2B8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93CCF46F-4856-4562-A0A4-68D636467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0EBEE6CB-81DA-4268-85DE-4640ACC2F7A7}"/>
              </a:ext>
            </a:extLst>
          </p:cNvPr>
          <p:cNvSpPr>
            <a:spLocks noGrp="1"/>
          </p:cNvSpPr>
          <p:nvPr>
            <p:ph type="dt" sz="half" idx="10"/>
          </p:nvPr>
        </p:nvSpPr>
        <p:spPr/>
        <p:txBody>
          <a:bodyPr/>
          <a:lstStyle/>
          <a:p>
            <a:fld id="{2ABE2D47-12CE-4AA3-868B-845C3106D8A7}" type="datetimeFigureOut">
              <a:rPr lang="ru-RU" smtClean="0"/>
              <a:t>02.12.2020</a:t>
            </a:fld>
            <a:endParaRPr lang="ru-RU"/>
          </a:p>
        </p:txBody>
      </p:sp>
      <p:sp>
        <p:nvSpPr>
          <p:cNvPr id="5" name="Нижний колонтитул 4">
            <a:extLst>
              <a:ext uri="{FF2B5EF4-FFF2-40B4-BE49-F238E27FC236}">
                <a16:creationId xmlns:a16="http://schemas.microsoft.com/office/drawing/2014/main" xmlns="" id="{8A2FD44F-401F-48BD-AD4F-284E553DBB7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F2A58A3-A9D3-4070-9EBF-D5BBA20F658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64567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D4049C-6582-4682-AC80-F5C3AD3809F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C8A52216-6245-4F9B-84B8-0954778CA7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F64A9214-92CF-48CC-9B18-A32896E9AC5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D123D0E6-A13C-4AD0-9D38-6FEE9B276813}"/>
              </a:ext>
            </a:extLst>
          </p:cNvPr>
          <p:cNvSpPr>
            <a:spLocks noGrp="1"/>
          </p:cNvSpPr>
          <p:nvPr>
            <p:ph type="dt" sz="half" idx="10"/>
          </p:nvPr>
        </p:nvSpPr>
        <p:spPr/>
        <p:txBody>
          <a:bodyPr/>
          <a:lstStyle/>
          <a:p>
            <a:fld id="{2ABE2D47-12CE-4AA3-868B-845C3106D8A7}" type="datetimeFigureOut">
              <a:rPr lang="ru-RU" smtClean="0"/>
              <a:t>02.12.2020</a:t>
            </a:fld>
            <a:endParaRPr lang="ru-RU"/>
          </a:p>
        </p:txBody>
      </p:sp>
      <p:sp>
        <p:nvSpPr>
          <p:cNvPr id="6" name="Нижний колонтитул 5">
            <a:extLst>
              <a:ext uri="{FF2B5EF4-FFF2-40B4-BE49-F238E27FC236}">
                <a16:creationId xmlns:a16="http://schemas.microsoft.com/office/drawing/2014/main" xmlns="" id="{2C8FC4F3-9778-4CEE-ACCE-438E66C79D5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7D6787A-9244-4594-9716-B855852906CD}"/>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82265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7741D1-878A-49D5-BEC9-FA603E759F7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0A93BE32-CC28-4EBF-A108-468FCA801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6EFD6621-2822-44D2-AE94-376DABF5823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27E1E592-226B-45D1-8690-284FBBCFD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6D296613-12C5-47D1-BE62-44D1D0DB043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8193B8FA-52E8-4918-B25E-F13485B5C57C}"/>
              </a:ext>
            </a:extLst>
          </p:cNvPr>
          <p:cNvSpPr>
            <a:spLocks noGrp="1"/>
          </p:cNvSpPr>
          <p:nvPr>
            <p:ph type="dt" sz="half" idx="10"/>
          </p:nvPr>
        </p:nvSpPr>
        <p:spPr/>
        <p:txBody>
          <a:bodyPr/>
          <a:lstStyle/>
          <a:p>
            <a:fld id="{2ABE2D47-12CE-4AA3-868B-845C3106D8A7}" type="datetimeFigureOut">
              <a:rPr lang="ru-RU" smtClean="0"/>
              <a:t>02.12.2020</a:t>
            </a:fld>
            <a:endParaRPr lang="ru-RU"/>
          </a:p>
        </p:txBody>
      </p:sp>
      <p:sp>
        <p:nvSpPr>
          <p:cNvPr id="8" name="Нижний колонтитул 7">
            <a:extLst>
              <a:ext uri="{FF2B5EF4-FFF2-40B4-BE49-F238E27FC236}">
                <a16:creationId xmlns:a16="http://schemas.microsoft.com/office/drawing/2014/main" xmlns="" id="{DCD2490D-6046-4ADB-BBA6-11D83742A58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7FF3970C-38F5-4772-B3A3-54406B567715}"/>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4400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FAA1692-C4BB-468E-9CF2-526F307E689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D725B3F1-E864-42CC-8783-58C9FB2573D2}"/>
              </a:ext>
            </a:extLst>
          </p:cNvPr>
          <p:cNvSpPr>
            <a:spLocks noGrp="1"/>
          </p:cNvSpPr>
          <p:nvPr>
            <p:ph type="dt" sz="half" idx="10"/>
          </p:nvPr>
        </p:nvSpPr>
        <p:spPr/>
        <p:txBody>
          <a:bodyPr/>
          <a:lstStyle/>
          <a:p>
            <a:fld id="{2ABE2D47-12CE-4AA3-868B-845C3106D8A7}" type="datetimeFigureOut">
              <a:rPr lang="ru-RU" smtClean="0"/>
              <a:t>02.12.2020</a:t>
            </a:fld>
            <a:endParaRPr lang="ru-RU"/>
          </a:p>
        </p:txBody>
      </p:sp>
      <p:sp>
        <p:nvSpPr>
          <p:cNvPr id="4" name="Нижний колонтитул 3">
            <a:extLst>
              <a:ext uri="{FF2B5EF4-FFF2-40B4-BE49-F238E27FC236}">
                <a16:creationId xmlns:a16="http://schemas.microsoft.com/office/drawing/2014/main" xmlns="" id="{BF1F3B41-8106-4E16-B5F6-843E77D1156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8B28644F-F509-47B9-BBE6-F6599FCB126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283577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FB5A6ED7-5041-4EA4-AE6B-3D5B3B515BB5}"/>
              </a:ext>
            </a:extLst>
          </p:cNvPr>
          <p:cNvSpPr>
            <a:spLocks noGrp="1"/>
          </p:cNvSpPr>
          <p:nvPr>
            <p:ph type="dt" sz="half" idx="10"/>
          </p:nvPr>
        </p:nvSpPr>
        <p:spPr/>
        <p:txBody>
          <a:bodyPr/>
          <a:lstStyle/>
          <a:p>
            <a:fld id="{2ABE2D47-12CE-4AA3-868B-845C3106D8A7}" type="datetimeFigureOut">
              <a:rPr lang="ru-RU" smtClean="0"/>
              <a:t>02.12.2020</a:t>
            </a:fld>
            <a:endParaRPr lang="ru-RU"/>
          </a:p>
        </p:txBody>
      </p:sp>
      <p:sp>
        <p:nvSpPr>
          <p:cNvPr id="3" name="Нижний колонтитул 2">
            <a:extLst>
              <a:ext uri="{FF2B5EF4-FFF2-40B4-BE49-F238E27FC236}">
                <a16:creationId xmlns:a16="http://schemas.microsoft.com/office/drawing/2014/main" xmlns="" id="{733F605A-57CA-4BE0-A05B-4FAB2C1F1A5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8E008241-A1FA-49FA-8446-641D91DCA010}"/>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41918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34E68C-01C1-4E1C-8BC2-87D2D588ED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D6121352-3C65-45D9-8F87-65E99C664F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C1D98952-6292-4E12-9F13-D4B03C202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7C21688E-B1C5-4318-B68E-D0B0A589D1CF}"/>
              </a:ext>
            </a:extLst>
          </p:cNvPr>
          <p:cNvSpPr>
            <a:spLocks noGrp="1"/>
          </p:cNvSpPr>
          <p:nvPr>
            <p:ph type="dt" sz="half" idx="10"/>
          </p:nvPr>
        </p:nvSpPr>
        <p:spPr/>
        <p:txBody>
          <a:bodyPr/>
          <a:lstStyle/>
          <a:p>
            <a:fld id="{2ABE2D47-12CE-4AA3-868B-845C3106D8A7}" type="datetimeFigureOut">
              <a:rPr lang="ru-RU" smtClean="0"/>
              <a:t>02.12.2020</a:t>
            </a:fld>
            <a:endParaRPr lang="ru-RU"/>
          </a:p>
        </p:txBody>
      </p:sp>
      <p:sp>
        <p:nvSpPr>
          <p:cNvPr id="6" name="Нижний колонтитул 5">
            <a:extLst>
              <a:ext uri="{FF2B5EF4-FFF2-40B4-BE49-F238E27FC236}">
                <a16:creationId xmlns:a16="http://schemas.microsoft.com/office/drawing/2014/main" xmlns="" id="{4D8D4775-D5C3-46C3-9696-2FDC27C1E60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0B6E3CA-736E-4A55-ABA9-59403FF96681}"/>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2357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3A4D645-74AF-4CBA-9BE2-0C9F382E63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802B05BF-9089-46D0-B53F-F5B66950D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D1EF9AB8-1105-47BE-8C66-DDAED3AFC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3680F94-2F01-48AE-96F9-0972B8B3AE51}"/>
              </a:ext>
            </a:extLst>
          </p:cNvPr>
          <p:cNvSpPr>
            <a:spLocks noGrp="1"/>
          </p:cNvSpPr>
          <p:nvPr>
            <p:ph type="dt" sz="half" idx="10"/>
          </p:nvPr>
        </p:nvSpPr>
        <p:spPr/>
        <p:txBody>
          <a:bodyPr/>
          <a:lstStyle/>
          <a:p>
            <a:fld id="{2ABE2D47-12CE-4AA3-868B-845C3106D8A7}" type="datetimeFigureOut">
              <a:rPr lang="ru-RU" smtClean="0"/>
              <a:t>02.12.2020</a:t>
            </a:fld>
            <a:endParaRPr lang="ru-RU"/>
          </a:p>
        </p:txBody>
      </p:sp>
      <p:sp>
        <p:nvSpPr>
          <p:cNvPr id="6" name="Нижний колонтитул 5">
            <a:extLst>
              <a:ext uri="{FF2B5EF4-FFF2-40B4-BE49-F238E27FC236}">
                <a16:creationId xmlns:a16="http://schemas.microsoft.com/office/drawing/2014/main" xmlns="" id="{7A5F006E-5BD7-4C81-B157-0F6F051BCF1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2908B0F-7F93-409E-B2D1-C4A6920E5C2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1777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D1AB5B-F250-4298-AAF4-A36278C72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9A89726F-E7D5-46FE-B499-90A65C771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0983956-F145-44C7-A2CC-39297688D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E2D47-12CE-4AA3-868B-845C3106D8A7}" type="datetimeFigureOut">
              <a:rPr lang="ru-RU" smtClean="0"/>
              <a:t>02.12.2020</a:t>
            </a:fld>
            <a:endParaRPr lang="ru-RU"/>
          </a:p>
        </p:txBody>
      </p:sp>
      <p:sp>
        <p:nvSpPr>
          <p:cNvPr id="5" name="Нижний колонтитул 4">
            <a:extLst>
              <a:ext uri="{FF2B5EF4-FFF2-40B4-BE49-F238E27FC236}">
                <a16:creationId xmlns:a16="http://schemas.microsoft.com/office/drawing/2014/main" xmlns="" id="{5DB282A1-FA7C-44DE-AB10-A399DB778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343DCE79-0131-4763-9BA2-32640AB43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EE79F-CDC9-45A3-9B96-8DCC79B90D80}" type="slidenum">
              <a:rPr lang="ru-RU" smtClean="0"/>
              <a:t>‹#›</a:t>
            </a:fld>
            <a:endParaRPr lang="ru-RU"/>
          </a:p>
        </p:txBody>
      </p:sp>
    </p:spTree>
    <p:extLst>
      <p:ext uri="{BB962C8B-B14F-4D97-AF65-F5344CB8AC3E}">
        <p14:creationId xmlns:p14="http://schemas.microsoft.com/office/powerpoint/2010/main" val="406175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hyperlink" Target="https://covid-19.mentalcenter.kz/" TargetMode="External"/><Relationship Id="rId7" Type="http://schemas.openxmlformats.org/officeDocument/2006/relationships/hyperlink" Target="https://covid-19.mentalcenter.kz/r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21406" y="225251"/>
            <a:ext cx="8325751" cy="1340768"/>
          </a:xfrm>
        </p:spPr>
        <p:txBody>
          <a:bodyPr>
            <a:normAutofit/>
          </a:bodyPr>
          <a:lstStyle/>
          <a:p>
            <a:pPr algn="ctr"/>
            <a:r>
              <a:rPr lang="ru-RU" b="1" dirty="0" err="1">
                <a:solidFill>
                  <a:srgbClr val="0070C0"/>
                </a:solidFill>
                <a:latin typeface="+mn-lt"/>
              </a:rPr>
              <a:t>Балалардың</a:t>
            </a:r>
            <a:r>
              <a:rPr lang="ru-RU" b="1" dirty="0">
                <a:solidFill>
                  <a:srgbClr val="0070C0"/>
                </a:solidFill>
                <a:latin typeface="+mn-lt"/>
              </a:rPr>
              <a:t> </a:t>
            </a:r>
            <a:r>
              <a:rPr lang="ru-RU" b="1" dirty="0" err="1">
                <a:solidFill>
                  <a:srgbClr val="0070C0"/>
                </a:solidFill>
                <a:latin typeface="+mn-lt"/>
              </a:rPr>
              <a:t>ғаламтор</a:t>
            </a:r>
            <a:r>
              <a:rPr lang="ru-RU" b="1" dirty="0">
                <a:solidFill>
                  <a:srgbClr val="0070C0"/>
                </a:solidFill>
                <a:latin typeface="+mn-lt"/>
              </a:rPr>
              <a:t> </a:t>
            </a:r>
            <a:r>
              <a:rPr lang="ru-RU" b="1" dirty="0" err="1">
                <a:solidFill>
                  <a:srgbClr val="0070C0"/>
                </a:solidFill>
                <a:latin typeface="+mn-lt"/>
              </a:rPr>
              <a:t>желісіндегі</a:t>
            </a:r>
            <a:r>
              <a:rPr lang="ru-RU" b="1" dirty="0">
                <a:solidFill>
                  <a:srgbClr val="0070C0"/>
                </a:solidFill>
                <a:latin typeface="+mn-lt"/>
              </a:rPr>
              <a:t> </a:t>
            </a:r>
            <a:r>
              <a:rPr lang="ru-RU" b="1" dirty="0" err="1">
                <a:solidFill>
                  <a:srgbClr val="0070C0"/>
                </a:solidFill>
                <a:latin typeface="+mn-lt"/>
              </a:rPr>
              <a:t>қауіпсіз</a:t>
            </a:r>
            <a:r>
              <a:rPr lang="ru-RU" b="1" dirty="0">
                <a:solidFill>
                  <a:srgbClr val="0070C0"/>
                </a:solidFill>
                <a:latin typeface="+mn-lt"/>
              </a:rPr>
              <a:t> </a:t>
            </a:r>
            <a:r>
              <a:rPr lang="ru-RU" b="1" dirty="0" err="1">
                <a:solidFill>
                  <a:srgbClr val="0070C0"/>
                </a:solidFill>
                <a:latin typeface="+mn-lt"/>
              </a:rPr>
              <a:t>мінез-құлқы</a:t>
            </a:r>
            <a:r>
              <a:rPr lang="ru-RU" b="1" dirty="0">
                <a:solidFill>
                  <a:srgbClr val="0070C0"/>
                </a:solidFill>
                <a:latin typeface="+mn-lt"/>
              </a:rPr>
              <a:t> </a:t>
            </a:r>
          </a:p>
        </p:txBody>
      </p:sp>
      <p:sp>
        <p:nvSpPr>
          <p:cNvPr id="5" name="Заголовок 3">
            <a:extLst>
              <a:ext uri="{FF2B5EF4-FFF2-40B4-BE49-F238E27FC236}">
                <a16:creationId xmlns:a16="http://schemas.microsoft.com/office/drawing/2014/main" xmlns="" id="{E391F122-B5CD-41E9-B829-460F4BAB6C54}"/>
              </a:ext>
            </a:extLst>
          </p:cNvPr>
          <p:cNvSpPr txBox="1">
            <a:spLocks/>
          </p:cNvSpPr>
          <p:nvPr/>
        </p:nvSpPr>
        <p:spPr>
          <a:xfrm>
            <a:off x="2416453" y="5731635"/>
            <a:ext cx="7632848" cy="77816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b="1" dirty="0" err="1">
                <a:solidFill>
                  <a:srgbClr val="C00000"/>
                </a:solidFill>
                <a:latin typeface="+mn-lt"/>
              </a:rPr>
              <a:t>Психологтың</a:t>
            </a:r>
            <a:r>
              <a:rPr lang="ru-RU" altLang="ru-RU" b="1" dirty="0">
                <a:solidFill>
                  <a:srgbClr val="C00000"/>
                </a:solidFill>
                <a:latin typeface="+mn-lt"/>
              </a:rPr>
              <a:t> </a:t>
            </a:r>
            <a:r>
              <a:rPr lang="ru-RU" altLang="ru-RU" b="1" dirty="0" err="1">
                <a:solidFill>
                  <a:srgbClr val="C00000"/>
                </a:solidFill>
                <a:latin typeface="+mn-lt"/>
              </a:rPr>
              <a:t>ата</a:t>
            </a:r>
            <a:r>
              <a:rPr lang="en-GB" altLang="ru-RU" b="1" dirty="0">
                <a:solidFill>
                  <a:srgbClr val="C00000"/>
                </a:solidFill>
                <a:latin typeface="+mn-lt"/>
              </a:rPr>
              <a:t>-</a:t>
            </a:r>
            <a:r>
              <a:rPr lang="kk-KZ" altLang="ru-RU" b="1" dirty="0">
                <a:solidFill>
                  <a:srgbClr val="C00000"/>
                </a:solidFill>
                <a:latin typeface="+mn-lt"/>
              </a:rPr>
              <a:t>аналармен кездесуі</a:t>
            </a:r>
            <a:endParaRPr lang="ru-RU" altLang="ru-RU" b="1" dirty="0">
              <a:solidFill>
                <a:srgbClr val="C00000"/>
              </a:solidFill>
              <a:latin typeface="+mn-lt"/>
            </a:endParaRPr>
          </a:p>
        </p:txBody>
      </p:sp>
      <p:pic>
        <p:nvPicPr>
          <p:cNvPr id="3" name="Picture 2" descr="A picture containing person, computer, sitting, indoor&#10;&#10;Description automatically generated">
            <a:extLst>
              <a:ext uri="{FF2B5EF4-FFF2-40B4-BE49-F238E27FC236}">
                <a16:creationId xmlns:a16="http://schemas.microsoft.com/office/drawing/2014/main" xmlns="" id="{55B6F41F-3B63-4D6D-8D14-F929B7217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303" y="1956177"/>
            <a:ext cx="5801958" cy="3492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743" y="487910"/>
            <a:ext cx="8054577" cy="2171700"/>
          </a:xfrm>
        </p:spPr>
        <p:txBody>
          <a:bodyPr>
            <a:normAutofit/>
          </a:bodyPr>
          <a:lstStyle/>
          <a:p>
            <a:pPr algn="ctr"/>
            <a:r>
              <a:rPr lang="ru-RU" b="1" dirty="0" err="1">
                <a:solidFill>
                  <a:srgbClr val="00B0F0"/>
                </a:solidFill>
                <a:latin typeface="+mn-lt"/>
              </a:rPr>
              <a:t>Балаңыз</a:t>
            </a:r>
            <a:r>
              <a:rPr lang="ru-RU" b="1" dirty="0">
                <a:solidFill>
                  <a:srgbClr val="00B0F0"/>
                </a:solidFill>
                <a:latin typeface="+mn-lt"/>
              </a:rPr>
              <a:t> </a:t>
            </a:r>
            <a:r>
              <a:rPr lang="ru-RU" b="1" dirty="0" err="1">
                <a:solidFill>
                  <a:srgbClr val="00B0F0"/>
                </a:solidFill>
                <a:latin typeface="+mn-lt"/>
              </a:rPr>
              <a:t>Ғаламтормен</a:t>
            </a:r>
            <a:r>
              <a:rPr lang="ru-RU" b="1" dirty="0">
                <a:solidFill>
                  <a:srgbClr val="00B0F0"/>
                </a:solidFill>
                <a:latin typeface="+mn-lt"/>
              </a:rPr>
              <a:t> </a:t>
            </a:r>
            <a:r>
              <a:rPr lang="ru-RU" b="1" dirty="0" err="1">
                <a:solidFill>
                  <a:srgbClr val="00B0F0"/>
                </a:solidFill>
                <a:latin typeface="+mn-lt"/>
              </a:rPr>
              <a:t>достаса</a:t>
            </a:r>
            <a:r>
              <a:rPr lang="ru-RU" b="1" dirty="0">
                <a:solidFill>
                  <a:srgbClr val="00B0F0"/>
                </a:solidFill>
                <a:latin typeface="+mn-lt"/>
              </a:rPr>
              <a:t> </a:t>
            </a:r>
            <a:r>
              <a:rPr lang="ru-RU" b="1" dirty="0" err="1">
                <a:solidFill>
                  <a:srgbClr val="00B0F0"/>
                </a:solidFill>
                <a:latin typeface="+mn-lt"/>
              </a:rPr>
              <a:t>бастағанда</a:t>
            </a:r>
            <a:r>
              <a:rPr lang="ru-RU" b="1" dirty="0">
                <a:solidFill>
                  <a:srgbClr val="00B0F0"/>
                </a:solidFill>
                <a:latin typeface="+mn-lt"/>
              </a:rPr>
              <a:t> </a:t>
            </a:r>
            <a:r>
              <a:rPr lang="ru-RU" b="1" dirty="0" err="1">
                <a:solidFill>
                  <a:srgbClr val="00B0F0"/>
                </a:solidFill>
                <a:latin typeface="+mn-lt"/>
              </a:rPr>
              <a:t>сіздің</a:t>
            </a:r>
            <a:r>
              <a:rPr lang="ru-RU" b="1" dirty="0">
                <a:solidFill>
                  <a:srgbClr val="00B0F0"/>
                </a:solidFill>
                <a:latin typeface="+mn-lt"/>
              </a:rPr>
              <a:t> </a:t>
            </a:r>
            <a:r>
              <a:rPr lang="ru-RU" b="1" dirty="0" err="1">
                <a:solidFill>
                  <a:srgbClr val="00B0F0"/>
                </a:solidFill>
                <a:latin typeface="+mn-lt"/>
              </a:rPr>
              <a:t>ата</a:t>
            </a:r>
            <a:r>
              <a:rPr lang="en-GB" b="1" dirty="0">
                <a:solidFill>
                  <a:srgbClr val="00B0F0"/>
                </a:solidFill>
                <a:latin typeface="+mn-lt"/>
              </a:rPr>
              <a:t>-</a:t>
            </a:r>
            <a:r>
              <a:rPr lang="kk-KZ" b="1" dirty="0">
                <a:solidFill>
                  <a:srgbClr val="00B0F0"/>
                </a:solidFill>
                <a:latin typeface="+mn-lt"/>
              </a:rPr>
              <a:t>ана ретіндегі рөліңіз қандай</a:t>
            </a:r>
            <a:r>
              <a:rPr lang="ru-RU" b="1" dirty="0">
                <a:solidFill>
                  <a:srgbClr val="00B0F0"/>
                </a:solidFill>
                <a:latin typeface="+mn-lt"/>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505" y="612959"/>
            <a:ext cx="1927780" cy="192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 picture containing person, indoor, person, holding&#10;&#10;Description automatically generated">
            <a:extLst>
              <a:ext uri="{FF2B5EF4-FFF2-40B4-BE49-F238E27FC236}">
                <a16:creationId xmlns:a16="http://schemas.microsoft.com/office/drawing/2014/main" xmlns="" id="{F331F3B3-45A3-45C3-B52A-7EEEA973A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048" y="3849283"/>
            <a:ext cx="5448772" cy="2659610"/>
          </a:xfrm>
          <a:prstGeom prst="rect">
            <a:avLst/>
          </a:prstGeom>
        </p:spPr>
      </p:pic>
      <p:pic>
        <p:nvPicPr>
          <p:cNvPr id="10" name="Picture 9" descr="A picture containing person, child, boy, young&#10;&#10;Description automatically generated">
            <a:extLst>
              <a:ext uri="{FF2B5EF4-FFF2-40B4-BE49-F238E27FC236}">
                <a16:creationId xmlns:a16="http://schemas.microsoft.com/office/drawing/2014/main" xmlns="" id="{BD24E706-C6B7-4F2E-91C4-173645B94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730" y="3606626"/>
            <a:ext cx="4369214" cy="31449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02204" y="545081"/>
            <a:ext cx="5508848" cy="1143000"/>
          </a:xfrm>
        </p:spPr>
        <p:txBody>
          <a:bodyPr>
            <a:normAutofit fontScale="90000"/>
          </a:bodyPr>
          <a:lstStyle/>
          <a:p>
            <a:r>
              <a:rPr lang="ru-RU" b="1" dirty="0" err="1">
                <a:solidFill>
                  <a:srgbClr val="00B0F0"/>
                </a:solidFill>
                <a:latin typeface="+mn-lt"/>
              </a:rPr>
              <a:t>Сұраққа</a:t>
            </a:r>
            <a:r>
              <a:rPr lang="ru-RU" b="1" dirty="0">
                <a:solidFill>
                  <a:srgbClr val="00B0F0"/>
                </a:solidFill>
                <a:latin typeface="+mn-lt"/>
              </a:rPr>
              <a:t> </a:t>
            </a:r>
            <a:r>
              <a:rPr lang="ru-RU" b="1" dirty="0" err="1">
                <a:solidFill>
                  <a:srgbClr val="00B0F0"/>
                </a:solidFill>
                <a:latin typeface="+mn-lt"/>
              </a:rPr>
              <a:t>жауап</a:t>
            </a:r>
            <a:r>
              <a:rPr lang="ru-RU" b="1" dirty="0">
                <a:solidFill>
                  <a:srgbClr val="00B0F0"/>
                </a:solidFill>
                <a:latin typeface="+mn-lt"/>
              </a:rPr>
              <a:t> </a:t>
            </a:r>
            <a:r>
              <a:rPr lang="ru-RU" b="1" dirty="0" err="1">
                <a:solidFill>
                  <a:srgbClr val="00B0F0"/>
                </a:solidFill>
                <a:latin typeface="+mn-lt"/>
              </a:rPr>
              <a:t>беріңіздер</a:t>
            </a:r>
            <a:r>
              <a:rPr lang="ru-RU" b="1" dirty="0">
                <a:solidFill>
                  <a:srgbClr val="00B0F0"/>
                </a:solidFill>
                <a:latin typeface="+mn-lt"/>
              </a:rPr>
              <a:t>:</a:t>
            </a:r>
          </a:p>
        </p:txBody>
      </p:sp>
      <p:sp>
        <p:nvSpPr>
          <p:cNvPr id="4" name="Объект 3"/>
          <p:cNvSpPr>
            <a:spLocks noGrp="1"/>
          </p:cNvSpPr>
          <p:nvPr>
            <p:ph idx="1"/>
          </p:nvPr>
        </p:nvSpPr>
        <p:spPr>
          <a:xfrm>
            <a:off x="718134" y="2906789"/>
            <a:ext cx="10574706" cy="2263130"/>
          </a:xfrm>
        </p:spPr>
        <p:txBody>
          <a:bodyPr>
            <a:normAutofit/>
          </a:bodyPr>
          <a:lstStyle/>
          <a:p>
            <a:pPr marL="0" indent="0" algn="ctr">
              <a:buNone/>
            </a:pPr>
            <a:r>
              <a:rPr lang="ru-RU" sz="4800" b="1" dirty="0" err="1">
                <a:solidFill>
                  <a:srgbClr val="002060"/>
                </a:solidFill>
              </a:rPr>
              <a:t>Балаңызға</a:t>
            </a:r>
            <a:r>
              <a:rPr lang="ru-RU" sz="4800" b="1" dirty="0">
                <a:solidFill>
                  <a:srgbClr val="002060"/>
                </a:solidFill>
              </a:rPr>
              <a:t> </a:t>
            </a:r>
            <a:r>
              <a:rPr lang="ru-RU" sz="4800" b="1" dirty="0" err="1">
                <a:solidFill>
                  <a:srgbClr val="002060"/>
                </a:solidFill>
              </a:rPr>
              <a:t>алғаш</a:t>
            </a:r>
            <a:r>
              <a:rPr lang="ru-RU" sz="4800" b="1" dirty="0">
                <a:solidFill>
                  <a:srgbClr val="002060"/>
                </a:solidFill>
              </a:rPr>
              <a:t> </a:t>
            </a:r>
            <a:r>
              <a:rPr lang="ru-RU" sz="4800" b="1" dirty="0" err="1">
                <a:solidFill>
                  <a:srgbClr val="002060"/>
                </a:solidFill>
              </a:rPr>
              <a:t>рет</a:t>
            </a:r>
            <a:r>
              <a:rPr lang="ru-RU" sz="4800" b="1" dirty="0">
                <a:solidFill>
                  <a:srgbClr val="002060"/>
                </a:solidFill>
              </a:rPr>
              <a:t> коньки </a:t>
            </a:r>
            <a:r>
              <a:rPr lang="ru-RU" sz="4800" b="1" dirty="0" err="1">
                <a:solidFill>
                  <a:srgbClr val="002060"/>
                </a:solidFill>
              </a:rPr>
              <a:t>немесе</a:t>
            </a:r>
            <a:r>
              <a:rPr lang="ru-RU" sz="4800" b="1" dirty="0">
                <a:solidFill>
                  <a:srgbClr val="002060"/>
                </a:solidFill>
              </a:rPr>
              <a:t> велосипед </a:t>
            </a:r>
            <a:r>
              <a:rPr lang="ru-RU" sz="4800" b="1" dirty="0" err="1">
                <a:solidFill>
                  <a:srgbClr val="002060"/>
                </a:solidFill>
              </a:rPr>
              <a:t>бергенде</a:t>
            </a:r>
            <a:r>
              <a:rPr lang="ru-RU" sz="4800" b="1" dirty="0">
                <a:solidFill>
                  <a:srgbClr val="002060"/>
                </a:solidFill>
              </a:rPr>
              <a:t> не </a:t>
            </a:r>
            <a:r>
              <a:rPr lang="ru-RU" sz="4800" b="1" dirty="0" err="1">
                <a:solidFill>
                  <a:srgbClr val="002060"/>
                </a:solidFill>
              </a:rPr>
              <a:t>істейсіз</a:t>
            </a:r>
            <a:r>
              <a:rPr lang="ru-RU" sz="4800" b="1" dirty="0">
                <a:solidFill>
                  <a:srgbClr val="002060"/>
                </a:solidFill>
              </a:rPr>
              <a:t>? </a:t>
            </a:r>
          </a:p>
        </p:txBody>
      </p:sp>
      <p:pic>
        <p:nvPicPr>
          <p:cNvPr id="307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783">
                        <a14:foregroundMark x1="4457" y1="26340" x2="20109" y2="18472"/>
                        <a14:foregroundMark x1="29783" y1="13569" x2="48804" y2="2623"/>
                        <a14:foregroundMark x1="55761" y1="25086" x2="71630" y2="18472"/>
                        <a14:foregroundMark x1="81304" y1="27480" x2="97391" y2="23489"/>
                      </a14:backgroundRemoval>
                    </a14:imgEffect>
                  </a14:imgLayer>
                </a14:imgProps>
              </a:ext>
              <a:ext uri="{28A0092B-C50C-407E-A947-70E740481C1C}">
                <a14:useLocalDpi xmlns:a14="http://schemas.microsoft.com/office/drawing/2010/main" val="0"/>
              </a:ext>
            </a:extLst>
          </a:blip>
          <a:srcRect/>
          <a:stretch>
            <a:fillRect/>
          </a:stretch>
        </p:blipFill>
        <p:spPr bwMode="auto">
          <a:xfrm>
            <a:off x="540310" y="456872"/>
            <a:ext cx="1384114" cy="131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 person sitting at a table in front of a window&#10;&#10;Description automatically generated">
            <a:extLst>
              <a:ext uri="{FF2B5EF4-FFF2-40B4-BE49-F238E27FC236}">
                <a16:creationId xmlns:a16="http://schemas.microsoft.com/office/drawing/2014/main" xmlns="" id="{EE0A906B-DA9A-4DDE-A8B1-D46309C8E8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052" y="-12132"/>
            <a:ext cx="4480948" cy="2591025"/>
          </a:xfrm>
          <a:prstGeom prst="rect">
            <a:avLst/>
          </a:prstGeom>
        </p:spPr>
      </p:pic>
    </p:spTree>
    <p:extLst>
      <p:ext uri="{BB962C8B-B14F-4D97-AF65-F5344CB8AC3E}">
        <p14:creationId xmlns:p14="http://schemas.microsoft.com/office/powerpoint/2010/main" val="2002043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 y="3829040"/>
            <a:ext cx="10081260" cy="1938992"/>
          </a:xfrm>
          <a:prstGeom prst="rect">
            <a:avLst/>
          </a:prstGeom>
          <a:ln w="28575">
            <a:solidFill>
              <a:srgbClr val="0070C0"/>
            </a:solidFill>
          </a:ln>
        </p:spPr>
        <p:txBody>
          <a:bodyPr wrap="square">
            <a:spAutoFit/>
          </a:bodyPr>
          <a:lstStyle/>
          <a:p>
            <a:pPr algn="ctr"/>
            <a:r>
              <a:rPr lang="ru-RU" sz="4000" b="1" dirty="0">
                <a:solidFill>
                  <a:srgbClr val="0070C0"/>
                </a:solidFill>
              </a:rPr>
              <a:t>АТА</a:t>
            </a:r>
            <a:r>
              <a:rPr lang="en-GB" sz="4000" b="1" dirty="0">
                <a:solidFill>
                  <a:srgbClr val="0070C0"/>
                </a:solidFill>
              </a:rPr>
              <a:t>-</a:t>
            </a:r>
            <a:r>
              <a:rPr lang="kk-KZ" sz="4000" b="1" dirty="0">
                <a:solidFill>
                  <a:srgbClr val="0070C0"/>
                </a:solidFill>
              </a:rPr>
              <a:t>АНА РЕТІНДЕГІ БІЗДІҢ МІНДЕТІМІЗ </a:t>
            </a:r>
            <a:r>
              <a:rPr lang="ru-RU" sz="4000" b="1" dirty="0">
                <a:solidFill>
                  <a:srgbClr val="0070C0"/>
                </a:solidFill>
              </a:rPr>
              <a:t>– </a:t>
            </a:r>
          </a:p>
          <a:p>
            <a:pPr algn="ctr"/>
            <a:r>
              <a:rPr lang="ru-RU" sz="4000" b="1" dirty="0">
                <a:solidFill>
                  <a:srgbClr val="0070C0"/>
                </a:solidFill>
              </a:rPr>
              <a:t>ҒАЛАМТОР РЕСУРСТАРЫН ҚАУІПСІЗ ПАЙДАЛАНУДЫ ҮЙРЕТУ</a:t>
            </a:r>
          </a:p>
        </p:txBody>
      </p:sp>
      <p:pic>
        <p:nvPicPr>
          <p:cNvPr id="8" name="Picture 7" descr="A picture containing person, computer, indoor, computer&#10;&#10;Description automatically generated">
            <a:extLst>
              <a:ext uri="{FF2B5EF4-FFF2-40B4-BE49-F238E27FC236}">
                <a16:creationId xmlns:a16="http://schemas.microsoft.com/office/drawing/2014/main" xmlns="" id="{81ADD8E5-8271-4724-9CA6-2BE736433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258" y="26978"/>
            <a:ext cx="4355092" cy="3223260"/>
          </a:xfrm>
          <a:prstGeom prst="rect">
            <a:avLst/>
          </a:prstGeom>
        </p:spPr>
      </p:pic>
    </p:spTree>
    <p:extLst>
      <p:ext uri="{BB962C8B-B14F-4D97-AF65-F5344CB8AC3E}">
        <p14:creationId xmlns:p14="http://schemas.microsoft.com/office/powerpoint/2010/main" val="16609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57038"/>
            <a:ext cx="7908400" cy="960344"/>
          </a:xfrm>
        </p:spPr>
        <p:txBody>
          <a:bodyPr>
            <a:noAutofit/>
          </a:bodyPr>
          <a:lstStyle/>
          <a:p>
            <a:pPr algn="ctr"/>
            <a:r>
              <a:rPr lang="ru-RU" b="1" dirty="0" err="1">
                <a:solidFill>
                  <a:srgbClr val="00B0F0"/>
                </a:solidFill>
                <a:latin typeface="+mn-lt"/>
              </a:rPr>
              <a:t>Ата</a:t>
            </a:r>
            <a:r>
              <a:rPr lang="en-GB" b="1" dirty="0">
                <a:solidFill>
                  <a:srgbClr val="00B0F0"/>
                </a:solidFill>
                <a:latin typeface="+mn-lt"/>
              </a:rPr>
              <a:t>-</a:t>
            </a:r>
            <a:r>
              <a:rPr lang="kk-KZ" b="1" dirty="0">
                <a:solidFill>
                  <a:srgbClr val="00B0F0"/>
                </a:solidFill>
                <a:latin typeface="+mn-lt"/>
              </a:rPr>
              <a:t>аналарға не істеу керек</a:t>
            </a:r>
            <a:r>
              <a:rPr lang="ru-RU" b="1" dirty="0">
                <a:solidFill>
                  <a:srgbClr val="00B0F0"/>
                </a:solidFill>
                <a:latin typeface="+mn-lt"/>
              </a:rPr>
              <a:t>?</a:t>
            </a:r>
          </a:p>
        </p:txBody>
      </p:sp>
      <p:sp>
        <p:nvSpPr>
          <p:cNvPr id="6" name="Текст 5"/>
          <p:cNvSpPr>
            <a:spLocks noGrp="1"/>
          </p:cNvSpPr>
          <p:nvPr>
            <p:ph type="body" idx="1"/>
          </p:nvPr>
        </p:nvSpPr>
        <p:spPr>
          <a:xfrm>
            <a:off x="547213" y="1475301"/>
            <a:ext cx="4611568" cy="1152128"/>
          </a:xfrm>
        </p:spPr>
        <p:txBody>
          <a:bodyPr anchor="t">
            <a:noAutofit/>
          </a:bodyPr>
          <a:lstStyle/>
          <a:p>
            <a:pPr algn="ctr">
              <a:lnSpc>
                <a:spcPct val="100000"/>
              </a:lnSpc>
              <a:spcBef>
                <a:spcPts val="0"/>
              </a:spcBef>
            </a:pPr>
            <a:r>
              <a:rPr lang="ru-RU" sz="2800" dirty="0">
                <a:solidFill>
                  <a:srgbClr val="0070C0"/>
                </a:solidFill>
              </a:rPr>
              <a:t>ТӘСІЛ № 1: </a:t>
            </a:r>
          </a:p>
          <a:p>
            <a:pPr algn="ctr">
              <a:lnSpc>
                <a:spcPct val="100000"/>
              </a:lnSpc>
              <a:spcBef>
                <a:spcPts val="0"/>
              </a:spcBef>
            </a:pPr>
            <a:r>
              <a:rPr lang="ru-RU" sz="2800" dirty="0" err="1">
                <a:solidFill>
                  <a:srgbClr val="0070C0"/>
                </a:solidFill>
              </a:rPr>
              <a:t>Қатаң</a:t>
            </a:r>
            <a:r>
              <a:rPr lang="ru-RU" sz="2800" dirty="0">
                <a:solidFill>
                  <a:srgbClr val="0070C0"/>
                </a:solidFill>
              </a:rPr>
              <a:t> </a:t>
            </a:r>
            <a:r>
              <a:rPr lang="ru-RU" sz="2800" dirty="0" err="1">
                <a:solidFill>
                  <a:srgbClr val="0070C0"/>
                </a:solidFill>
              </a:rPr>
              <a:t>қадағалау</a:t>
            </a:r>
            <a:r>
              <a:rPr lang="ru-RU" sz="2800" dirty="0">
                <a:solidFill>
                  <a:srgbClr val="0070C0"/>
                </a:solidFill>
              </a:rPr>
              <a:t> және </a:t>
            </a:r>
            <a:r>
              <a:rPr lang="ru-RU" sz="2800" dirty="0" err="1">
                <a:solidFill>
                  <a:srgbClr val="0070C0"/>
                </a:solidFill>
              </a:rPr>
              <a:t>шектеу</a:t>
            </a:r>
            <a:endParaRPr lang="ru-RU" sz="2800" dirty="0">
              <a:solidFill>
                <a:srgbClr val="0070C0"/>
              </a:solidFill>
            </a:endParaRPr>
          </a:p>
        </p:txBody>
      </p:sp>
      <p:sp>
        <p:nvSpPr>
          <p:cNvPr id="7" name="Объект 6"/>
          <p:cNvSpPr>
            <a:spLocks noGrp="1"/>
          </p:cNvSpPr>
          <p:nvPr>
            <p:ph sz="half" idx="2"/>
          </p:nvPr>
        </p:nvSpPr>
        <p:spPr>
          <a:xfrm>
            <a:off x="390051" y="3085348"/>
            <a:ext cx="5705949" cy="3344027"/>
          </a:xfrm>
        </p:spPr>
        <p:txBody>
          <a:bodyPr>
            <a:normAutofit/>
          </a:bodyPr>
          <a:lstStyle/>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Өкінішке</a:t>
            </a:r>
            <a:r>
              <a:rPr lang="ru-RU" sz="2400" dirty="0"/>
              <a:t> </a:t>
            </a:r>
            <a:r>
              <a:rPr lang="ru-RU" sz="2400" dirty="0" err="1"/>
              <a:t>орай</a:t>
            </a:r>
            <a:r>
              <a:rPr lang="ru-RU" sz="2400" dirty="0"/>
              <a:t>, </a:t>
            </a:r>
            <a:r>
              <a:rPr lang="ru-RU" sz="2400" dirty="0" err="1"/>
              <a:t>бұл</a:t>
            </a:r>
            <a:r>
              <a:rPr lang="ru-RU" sz="2400" dirty="0"/>
              <a:t> </a:t>
            </a:r>
            <a:r>
              <a:rPr lang="ru-RU" sz="2400" dirty="0" err="1"/>
              <a:t>тәсіл</a:t>
            </a:r>
            <a:r>
              <a:rPr lang="ru-RU" sz="2400" dirty="0"/>
              <a:t> </a:t>
            </a:r>
            <a:r>
              <a:rPr lang="ru-RU" sz="2400" dirty="0" err="1"/>
              <a:t>балаңыздың</a:t>
            </a:r>
            <a:r>
              <a:rPr lang="ru-RU" sz="2400" dirty="0"/>
              <a:t> </a:t>
            </a:r>
            <a:r>
              <a:rPr lang="ru-RU" sz="2400" dirty="0" err="1"/>
              <a:t>ашуын</a:t>
            </a:r>
            <a:r>
              <a:rPr lang="ru-RU" sz="2400" dirty="0"/>
              <a:t> және </a:t>
            </a:r>
            <a:r>
              <a:rPr lang="ru-RU" sz="2400" dirty="0" err="1"/>
              <a:t>наразылығын</a:t>
            </a:r>
            <a:r>
              <a:rPr lang="ru-RU" sz="2400" dirty="0"/>
              <a:t> </a:t>
            </a:r>
            <a:r>
              <a:rPr lang="ru-RU" sz="2400" dirty="0" err="1"/>
              <a:t>тудыруы</a:t>
            </a:r>
            <a:r>
              <a:rPr lang="ru-RU" sz="2400" dirty="0"/>
              <a:t> </a:t>
            </a:r>
            <a:r>
              <a:rPr lang="ru-RU" sz="2400" dirty="0" err="1"/>
              <a:t>мүмкін</a:t>
            </a:r>
            <a:r>
              <a:rPr lang="ru-RU" sz="2400" dirty="0"/>
              <a:t>. </a:t>
            </a:r>
            <a:r>
              <a:rPr lang="ru-RU" sz="2400" dirty="0" err="1"/>
              <a:t>Өздеріңіз</a:t>
            </a:r>
            <a:r>
              <a:rPr lang="ru-RU" sz="2400" dirty="0"/>
              <a:t> </a:t>
            </a:r>
            <a:r>
              <a:rPr lang="ru-RU" sz="2400" dirty="0" err="1"/>
              <a:t>білесіздер</a:t>
            </a:r>
            <a:r>
              <a:rPr lang="ru-RU" sz="2400" dirty="0"/>
              <a:t>, </a:t>
            </a:r>
            <a:r>
              <a:rPr lang="ru-RU" sz="2400" dirty="0" err="1"/>
              <a:t>тыйым</a:t>
            </a:r>
            <a:r>
              <a:rPr lang="ru-RU" sz="2400" dirty="0"/>
              <a:t> </a:t>
            </a:r>
            <a:r>
              <a:rPr lang="ru-RU" sz="2400" dirty="0" err="1"/>
              <a:t>салынған</a:t>
            </a:r>
            <a:r>
              <a:rPr lang="ru-RU" sz="2400" dirty="0"/>
              <a:t> </a:t>
            </a:r>
            <a:r>
              <a:rPr lang="ru-RU" sz="2400" dirty="0" err="1"/>
              <a:t>жеміс</a:t>
            </a:r>
            <a:r>
              <a:rPr lang="ru-RU" sz="2400" dirty="0"/>
              <a:t> </a:t>
            </a:r>
            <a:r>
              <a:rPr lang="ru-RU" sz="2400" dirty="0" err="1"/>
              <a:t>тәтті</a:t>
            </a:r>
            <a:r>
              <a:rPr lang="ru-RU" sz="2400" dirty="0"/>
              <a:t> </a:t>
            </a:r>
            <a:r>
              <a:rPr lang="ru-RU" sz="2400" dirty="0" err="1"/>
              <a:t>көрінеді</a:t>
            </a:r>
            <a:r>
              <a:rPr lang="ru-RU" sz="2400" dirty="0"/>
              <a:t>. </a:t>
            </a:r>
          </a:p>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Үйде</a:t>
            </a:r>
            <a:r>
              <a:rPr lang="ru-RU" sz="2400" dirty="0"/>
              <a:t> </a:t>
            </a:r>
            <a:r>
              <a:rPr lang="ru-RU" sz="2400" dirty="0" err="1"/>
              <a:t>Ғаламторға</a:t>
            </a:r>
            <a:r>
              <a:rPr lang="ru-RU" sz="2400" dirty="0"/>
              <a:t> </a:t>
            </a:r>
            <a:r>
              <a:rPr lang="ru-RU" sz="2400" dirty="0" err="1"/>
              <a:t>еркін</a:t>
            </a:r>
            <a:r>
              <a:rPr lang="ru-RU" sz="2400" dirty="0"/>
              <a:t> </a:t>
            </a:r>
            <a:r>
              <a:rPr lang="ru-RU" sz="2400" dirty="0" err="1"/>
              <a:t>кіру</a:t>
            </a:r>
            <a:r>
              <a:rPr lang="ru-RU" sz="2400" dirty="0"/>
              <a:t> </a:t>
            </a:r>
            <a:r>
              <a:rPr lang="ru-RU" sz="2400" dirty="0" err="1"/>
              <a:t>мүмкіндігінен</a:t>
            </a:r>
            <a:r>
              <a:rPr lang="ru-RU" sz="2400" dirty="0"/>
              <a:t> </a:t>
            </a:r>
            <a:r>
              <a:rPr lang="ru-RU" sz="2400" dirty="0" err="1"/>
              <a:t>айырылған</a:t>
            </a:r>
            <a:r>
              <a:rPr lang="ru-RU" sz="2400" dirty="0"/>
              <a:t> бала </a:t>
            </a:r>
            <a:r>
              <a:rPr lang="ru-RU" sz="2400" dirty="0" err="1"/>
              <a:t>қадағалау</a:t>
            </a:r>
            <a:r>
              <a:rPr lang="ru-RU" sz="2400" dirty="0"/>
              <a:t> мен </a:t>
            </a:r>
            <a:r>
              <a:rPr lang="ru-RU" sz="2400" dirty="0" err="1"/>
              <a:t>тыйымды</a:t>
            </a:r>
            <a:r>
              <a:rPr lang="ru-RU" sz="2400" dirty="0"/>
              <a:t> </a:t>
            </a:r>
            <a:r>
              <a:rPr lang="ru-RU" sz="2400" dirty="0" err="1"/>
              <a:t>айналып</a:t>
            </a:r>
            <a:r>
              <a:rPr lang="ru-RU" sz="2400" dirty="0"/>
              <a:t> </a:t>
            </a:r>
            <a:r>
              <a:rPr lang="ru-RU" sz="2400" dirty="0" err="1"/>
              <a:t>өту</a:t>
            </a:r>
            <a:r>
              <a:rPr lang="ru-RU" sz="2400" dirty="0"/>
              <a:t> </a:t>
            </a:r>
            <a:r>
              <a:rPr lang="ru-RU" sz="2400" dirty="0" err="1"/>
              <a:t>үшін</a:t>
            </a:r>
            <a:r>
              <a:rPr lang="ru-RU" sz="2400" dirty="0"/>
              <a:t> </a:t>
            </a:r>
            <a:r>
              <a:rPr lang="ru-RU" sz="2400" dirty="0" err="1"/>
              <a:t>басқа</a:t>
            </a:r>
            <a:r>
              <a:rPr lang="ru-RU" sz="2400" dirty="0"/>
              <a:t> </a:t>
            </a:r>
            <a:r>
              <a:rPr lang="ru-RU" sz="2400" dirty="0" err="1"/>
              <a:t>мүмкіндіктер</a:t>
            </a:r>
            <a:r>
              <a:rPr lang="ru-RU" sz="2400" dirty="0"/>
              <a:t> </a:t>
            </a:r>
            <a:r>
              <a:rPr lang="ru-RU" sz="2400" dirty="0" err="1"/>
              <a:t>тауып</a:t>
            </a:r>
            <a:r>
              <a:rPr lang="ru-RU" sz="2400" dirty="0"/>
              <a:t> </a:t>
            </a:r>
            <a:r>
              <a:rPr lang="ru-RU" sz="2400" dirty="0" err="1"/>
              <a:t>алуы</a:t>
            </a:r>
            <a:r>
              <a:rPr lang="ru-RU" sz="2400" dirty="0"/>
              <a:t> </a:t>
            </a:r>
            <a:r>
              <a:rPr lang="ru-RU" sz="2400" dirty="0" err="1"/>
              <a:t>ықтимал</a:t>
            </a:r>
            <a:r>
              <a:rPr lang="ru-RU" sz="2400" dirty="0"/>
              <a:t>.</a:t>
            </a:r>
          </a:p>
        </p:txBody>
      </p:sp>
      <p:sp>
        <p:nvSpPr>
          <p:cNvPr id="8" name="Текст 7"/>
          <p:cNvSpPr>
            <a:spLocks noGrp="1"/>
          </p:cNvSpPr>
          <p:nvPr>
            <p:ph type="body" sz="quarter" idx="3"/>
          </p:nvPr>
        </p:nvSpPr>
        <p:spPr>
          <a:xfrm>
            <a:off x="6327647" y="1094478"/>
            <a:ext cx="4752496" cy="1913773"/>
          </a:xfrm>
        </p:spPr>
        <p:txBody>
          <a:bodyPr>
            <a:noAutofit/>
          </a:bodyPr>
          <a:lstStyle/>
          <a:p>
            <a:pPr algn="ctr">
              <a:lnSpc>
                <a:spcPct val="100000"/>
              </a:lnSpc>
              <a:spcBef>
                <a:spcPts val="0"/>
              </a:spcBef>
            </a:pPr>
            <a:r>
              <a:rPr lang="ru-RU" sz="2800" dirty="0">
                <a:solidFill>
                  <a:srgbClr val="0070C0"/>
                </a:solidFill>
              </a:rPr>
              <a:t>ТӘСІЛ № 2:  </a:t>
            </a:r>
          </a:p>
          <a:p>
            <a:pPr algn="ctr">
              <a:lnSpc>
                <a:spcPct val="100000"/>
              </a:lnSpc>
              <a:spcBef>
                <a:spcPts val="0"/>
              </a:spcBef>
            </a:pPr>
            <a:r>
              <a:rPr lang="ru-RU" sz="2800" dirty="0" err="1">
                <a:solidFill>
                  <a:srgbClr val="0070C0"/>
                </a:solidFill>
              </a:rPr>
              <a:t>Баланың</a:t>
            </a:r>
            <a:r>
              <a:rPr lang="ru-RU" sz="2800" dirty="0">
                <a:solidFill>
                  <a:srgbClr val="0070C0"/>
                </a:solidFill>
              </a:rPr>
              <a:t> </a:t>
            </a:r>
            <a:r>
              <a:rPr lang="ru-RU" sz="2800" dirty="0" err="1">
                <a:solidFill>
                  <a:srgbClr val="0070C0"/>
                </a:solidFill>
              </a:rPr>
              <a:t>сеніміне</a:t>
            </a:r>
            <a:r>
              <a:rPr lang="ru-RU" sz="2800" dirty="0">
                <a:solidFill>
                  <a:srgbClr val="0070C0"/>
                </a:solidFill>
              </a:rPr>
              <a:t> </a:t>
            </a:r>
            <a:r>
              <a:rPr lang="ru-RU" sz="2800" dirty="0" err="1">
                <a:solidFill>
                  <a:srgbClr val="0070C0"/>
                </a:solidFill>
              </a:rPr>
              <a:t>кіру</a:t>
            </a:r>
            <a:r>
              <a:rPr lang="ru-RU" sz="2800" dirty="0">
                <a:solidFill>
                  <a:srgbClr val="0070C0"/>
                </a:solidFill>
              </a:rPr>
              <a:t> және </a:t>
            </a:r>
            <a:r>
              <a:rPr lang="ru-RU" sz="2800" dirty="0" err="1">
                <a:solidFill>
                  <a:srgbClr val="0070C0"/>
                </a:solidFill>
              </a:rPr>
              <a:t>оның</a:t>
            </a:r>
            <a:r>
              <a:rPr lang="ru-RU" sz="2800" dirty="0">
                <a:solidFill>
                  <a:srgbClr val="0070C0"/>
                </a:solidFill>
              </a:rPr>
              <a:t> </a:t>
            </a:r>
            <a:r>
              <a:rPr lang="ru-RU" sz="2800" dirty="0" err="1">
                <a:solidFill>
                  <a:srgbClr val="0070C0"/>
                </a:solidFill>
              </a:rPr>
              <a:t>Ғаламтордағы</a:t>
            </a:r>
            <a:r>
              <a:rPr lang="ru-RU" sz="2800" dirty="0">
                <a:solidFill>
                  <a:srgbClr val="0070C0"/>
                </a:solidFill>
              </a:rPr>
              <a:t> </a:t>
            </a:r>
            <a:r>
              <a:rPr lang="ru-RU" sz="2800" dirty="0" err="1">
                <a:solidFill>
                  <a:srgbClr val="0070C0"/>
                </a:solidFill>
              </a:rPr>
              <a:t>істерінен</a:t>
            </a:r>
            <a:r>
              <a:rPr lang="ru-RU" sz="2800" dirty="0">
                <a:solidFill>
                  <a:srgbClr val="0070C0"/>
                </a:solidFill>
              </a:rPr>
              <a:t> </a:t>
            </a:r>
            <a:r>
              <a:rPr lang="ru-RU" sz="2800" dirty="0" err="1">
                <a:solidFill>
                  <a:srgbClr val="0070C0"/>
                </a:solidFill>
              </a:rPr>
              <a:t>хабардар</a:t>
            </a:r>
            <a:r>
              <a:rPr lang="ru-RU" sz="2800" dirty="0">
                <a:solidFill>
                  <a:srgbClr val="0070C0"/>
                </a:solidFill>
              </a:rPr>
              <a:t> болу</a:t>
            </a:r>
          </a:p>
        </p:txBody>
      </p:sp>
      <p:sp>
        <p:nvSpPr>
          <p:cNvPr id="10" name="Объект 9"/>
          <p:cNvSpPr>
            <a:spLocks noGrp="1"/>
          </p:cNvSpPr>
          <p:nvPr>
            <p:ph sz="quarter" idx="4"/>
          </p:nvPr>
        </p:nvSpPr>
        <p:spPr>
          <a:xfrm>
            <a:off x="6628004" y="3406084"/>
            <a:ext cx="4752496" cy="2678174"/>
          </a:xfrm>
          <a:prstGeom prst="rect">
            <a:avLst/>
          </a:prstGeom>
        </p:spPr>
        <p:txBody>
          <a:bodyPr vert="horz" lIns="91440" tIns="45720" rIns="91440" bIns="45720" rtlCol="0">
            <a:normAutofit/>
          </a:bodyPr>
          <a:lstStyle/>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Балаға</a:t>
            </a:r>
            <a:r>
              <a:rPr lang="ru-RU" sz="2400" dirty="0"/>
              <a:t> </a:t>
            </a:r>
            <a:r>
              <a:rPr lang="ru-RU" sz="2400" dirty="0" err="1"/>
              <a:t>нағыз</a:t>
            </a:r>
            <a:r>
              <a:rPr lang="ru-RU" sz="2400" dirty="0"/>
              <a:t> және </a:t>
            </a:r>
            <a:r>
              <a:rPr lang="ru-RU" sz="2400" dirty="0" err="1"/>
              <a:t>адал</a:t>
            </a:r>
            <a:r>
              <a:rPr lang="ru-RU" sz="2400" dirty="0"/>
              <a:t> </a:t>
            </a:r>
            <a:r>
              <a:rPr lang="ru-RU" sz="2400" dirty="0" err="1"/>
              <a:t>дос</a:t>
            </a:r>
            <a:r>
              <a:rPr lang="ru-RU" sz="2400" dirty="0"/>
              <a:t> </a:t>
            </a:r>
            <a:r>
              <a:rPr lang="ru-RU" sz="2400" dirty="0" err="1"/>
              <a:t>болыңыз</a:t>
            </a:r>
            <a:r>
              <a:rPr lang="ru-RU" sz="2400" dirty="0"/>
              <a:t>. </a:t>
            </a:r>
          </a:p>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Егер</a:t>
            </a:r>
            <a:r>
              <a:rPr lang="ru-RU" sz="2400" dirty="0"/>
              <a:t> </a:t>
            </a:r>
            <a:r>
              <a:rPr lang="ru-RU" sz="2400" dirty="0" err="1"/>
              <a:t>оған</a:t>
            </a:r>
            <a:r>
              <a:rPr lang="ru-RU" sz="2400" dirty="0"/>
              <a:t> </a:t>
            </a:r>
            <a:r>
              <a:rPr lang="ru-RU" sz="2400" dirty="0" err="1"/>
              <a:t>сізбен</a:t>
            </a:r>
            <a:r>
              <a:rPr lang="ru-RU" sz="2400" dirty="0"/>
              <a:t> </a:t>
            </a:r>
            <a:r>
              <a:rPr lang="ru-RU" sz="2400" dirty="0" err="1"/>
              <a:t>шынайы</a:t>
            </a:r>
            <a:r>
              <a:rPr lang="ru-RU" sz="2400" dirty="0"/>
              <a:t> </a:t>
            </a:r>
            <a:r>
              <a:rPr lang="ru-RU" sz="2400" dirty="0" err="1"/>
              <a:t>өмірде</a:t>
            </a:r>
            <a:r>
              <a:rPr lang="ru-RU" sz="2400" dirty="0"/>
              <a:t> </a:t>
            </a:r>
            <a:r>
              <a:rPr lang="ru-RU" sz="2400" dirty="0" err="1"/>
              <a:t>қызықты</a:t>
            </a:r>
            <a:r>
              <a:rPr lang="ru-RU" sz="2400" dirty="0"/>
              <a:t> </a:t>
            </a:r>
            <a:r>
              <a:rPr lang="ru-RU" sz="2400" dirty="0" err="1"/>
              <a:t>болса</a:t>
            </a:r>
            <a:r>
              <a:rPr lang="ru-RU" sz="2400" dirty="0"/>
              <a:t>, </a:t>
            </a:r>
            <a:r>
              <a:rPr lang="ru-RU" sz="2400" dirty="0" err="1"/>
              <a:t>онда</a:t>
            </a:r>
            <a:r>
              <a:rPr lang="ru-RU" sz="2400" dirty="0"/>
              <a:t> </a:t>
            </a:r>
            <a:r>
              <a:rPr lang="ru-RU" sz="2400" dirty="0" err="1"/>
              <a:t>виртуалды</a:t>
            </a:r>
            <a:r>
              <a:rPr lang="ru-RU" sz="2400" dirty="0"/>
              <a:t> </a:t>
            </a:r>
            <a:r>
              <a:rPr lang="ru-RU" sz="2400" dirty="0" err="1"/>
              <a:t>өмірде</a:t>
            </a:r>
            <a:r>
              <a:rPr lang="ru-RU" sz="2400" dirty="0"/>
              <a:t> </a:t>
            </a:r>
            <a:r>
              <a:rPr lang="ru-RU" sz="2400" dirty="0" err="1"/>
              <a:t>уақыт</a:t>
            </a:r>
            <a:r>
              <a:rPr lang="ru-RU" sz="2400" dirty="0"/>
              <a:t> </a:t>
            </a:r>
            <a:r>
              <a:rPr lang="ru-RU" sz="2400" dirty="0" err="1"/>
              <a:t>өткізгісі</a:t>
            </a:r>
            <a:r>
              <a:rPr lang="ru-RU" sz="2400" dirty="0"/>
              <a:t> </a:t>
            </a:r>
            <a:r>
              <a:rPr lang="ru-RU" sz="2400" dirty="0" err="1"/>
              <a:t>келмейтін</a:t>
            </a:r>
            <a:r>
              <a:rPr lang="ru-RU" sz="2400" dirty="0"/>
              <a:t> </a:t>
            </a:r>
            <a:r>
              <a:rPr lang="ru-RU" sz="2400" dirty="0" err="1"/>
              <a:t>болады</a:t>
            </a:r>
            <a:r>
              <a:rPr lang="ru-RU" sz="2400" dirty="0"/>
              <a:t>.</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0543" y="91383"/>
            <a:ext cx="1215449" cy="121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20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9617" y="185335"/>
            <a:ext cx="9082330" cy="701622"/>
          </a:xfrm>
        </p:spPr>
        <p:txBody>
          <a:bodyPr anchor="ctr">
            <a:normAutofit/>
          </a:bodyPr>
          <a:lstStyle/>
          <a:p>
            <a:r>
              <a:rPr lang="ru-RU" sz="3600" b="1" dirty="0" err="1">
                <a:solidFill>
                  <a:srgbClr val="0070C0"/>
                </a:solidFill>
                <a:latin typeface="+mn-lt"/>
              </a:rPr>
              <a:t>Тәсіл</a:t>
            </a:r>
            <a:r>
              <a:rPr lang="ru-RU" sz="3600" b="1" dirty="0">
                <a:solidFill>
                  <a:srgbClr val="0070C0"/>
                </a:solidFill>
                <a:latin typeface="+mn-lt"/>
              </a:rPr>
              <a:t> №1: </a:t>
            </a:r>
            <a:r>
              <a:rPr lang="ru-RU" sz="3600" b="1" dirty="0" err="1">
                <a:solidFill>
                  <a:srgbClr val="0070C0"/>
                </a:solidFill>
                <a:latin typeface="+mn-lt"/>
              </a:rPr>
              <a:t>Қатаң</a:t>
            </a:r>
            <a:r>
              <a:rPr lang="ru-RU" sz="3600" b="1" dirty="0">
                <a:solidFill>
                  <a:srgbClr val="0070C0"/>
                </a:solidFill>
                <a:latin typeface="+mn-lt"/>
              </a:rPr>
              <a:t> </a:t>
            </a:r>
            <a:r>
              <a:rPr lang="ru-RU" sz="3600" b="1" dirty="0" err="1">
                <a:solidFill>
                  <a:srgbClr val="0070C0"/>
                </a:solidFill>
                <a:latin typeface="+mn-lt"/>
              </a:rPr>
              <a:t>қадағалау</a:t>
            </a:r>
            <a:r>
              <a:rPr lang="ru-RU" sz="3600" b="1" dirty="0">
                <a:solidFill>
                  <a:srgbClr val="0070C0"/>
                </a:solidFill>
                <a:latin typeface="+mn-lt"/>
              </a:rPr>
              <a:t> мен </a:t>
            </a:r>
            <a:r>
              <a:rPr lang="ru-RU" sz="3600" b="1" dirty="0" err="1">
                <a:solidFill>
                  <a:srgbClr val="0070C0"/>
                </a:solidFill>
                <a:latin typeface="+mn-lt"/>
              </a:rPr>
              <a:t>шектеу</a:t>
            </a:r>
            <a:endParaRPr lang="ru-RU" sz="3600" b="1" dirty="0">
              <a:solidFill>
                <a:srgbClr val="0070C0"/>
              </a:solidFill>
              <a:latin typeface="+mn-lt"/>
            </a:endParaRPr>
          </a:p>
        </p:txBody>
      </p:sp>
      <p:sp>
        <p:nvSpPr>
          <p:cNvPr id="4" name="Подзаголовок 3"/>
          <p:cNvSpPr>
            <a:spLocks noGrp="1"/>
          </p:cNvSpPr>
          <p:nvPr>
            <p:ph type="subTitle" idx="1"/>
          </p:nvPr>
        </p:nvSpPr>
        <p:spPr>
          <a:xfrm>
            <a:off x="153018" y="5212745"/>
            <a:ext cx="11756572" cy="1512185"/>
          </a:xfrm>
        </p:spPr>
        <p:txBody>
          <a:bodyPr>
            <a:normAutofit/>
          </a:bodyPr>
          <a:lstStyle/>
          <a:p>
            <a:pPr>
              <a:lnSpc>
                <a:spcPct val="100000"/>
              </a:lnSpc>
              <a:spcBef>
                <a:spcPts val="0"/>
              </a:spcBef>
            </a:pPr>
            <a:r>
              <a:rPr lang="ru-RU" sz="2800" b="1" dirty="0" err="1">
                <a:solidFill>
                  <a:srgbClr val="002060"/>
                </a:solidFill>
              </a:rPr>
              <a:t>Бейнесюжет</a:t>
            </a:r>
            <a:r>
              <a:rPr lang="ru-RU" sz="2800" b="1" dirty="0">
                <a:solidFill>
                  <a:srgbClr val="002060"/>
                </a:solidFill>
              </a:rPr>
              <a:t>: «</a:t>
            </a:r>
            <a:r>
              <a:rPr lang="ru-RU" sz="2800" b="1" dirty="0" err="1">
                <a:solidFill>
                  <a:srgbClr val="002060"/>
                </a:solidFill>
              </a:rPr>
              <a:t>Ғаламтор</a:t>
            </a:r>
            <a:r>
              <a:rPr lang="ru-RU" sz="2800" b="1" dirty="0">
                <a:solidFill>
                  <a:srgbClr val="002060"/>
                </a:solidFill>
              </a:rPr>
              <a:t> </a:t>
            </a:r>
            <a:r>
              <a:rPr lang="ru-RU" sz="2800" b="1" dirty="0" err="1">
                <a:solidFill>
                  <a:srgbClr val="002060"/>
                </a:solidFill>
              </a:rPr>
              <a:t>желісінде</a:t>
            </a:r>
            <a:r>
              <a:rPr lang="ru-RU" sz="2800" b="1" dirty="0">
                <a:solidFill>
                  <a:srgbClr val="002060"/>
                </a:solidFill>
              </a:rPr>
              <a:t> </a:t>
            </a:r>
            <a:r>
              <a:rPr lang="ru-RU" sz="2800" b="1" dirty="0" err="1">
                <a:solidFill>
                  <a:srgbClr val="002060"/>
                </a:solidFill>
              </a:rPr>
              <a:t>қауіпсіз</a:t>
            </a:r>
            <a:r>
              <a:rPr lang="ru-RU" sz="2800" b="1" dirty="0">
                <a:solidFill>
                  <a:srgbClr val="002060"/>
                </a:solidFill>
              </a:rPr>
              <a:t> </a:t>
            </a:r>
            <a:r>
              <a:rPr lang="ru-RU" sz="2800" b="1" dirty="0" err="1">
                <a:solidFill>
                  <a:srgbClr val="002060"/>
                </a:solidFill>
              </a:rPr>
              <a:t>жұмыс</a:t>
            </a:r>
            <a:r>
              <a:rPr lang="ru-RU" sz="2800" b="1" dirty="0">
                <a:solidFill>
                  <a:srgbClr val="002060"/>
                </a:solidFill>
              </a:rPr>
              <a:t> </a:t>
            </a:r>
            <a:r>
              <a:rPr lang="ru-RU" sz="2800" b="1" dirty="0" err="1">
                <a:solidFill>
                  <a:srgbClr val="002060"/>
                </a:solidFill>
              </a:rPr>
              <a:t>жасауды</a:t>
            </a:r>
            <a:r>
              <a:rPr lang="ru-RU" sz="2800" b="1" dirty="0">
                <a:solidFill>
                  <a:srgbClr val="002060"/>
                </a:solidFill>
              </a:rPr>
              <a:t> </a:t>
            </a:r>
            <a:r>
              <a:rPr lang="ru-RU" sz="2800" b="1" dirty="0" err="1">
                <a:solidFill>
                  <a:srgbClr val="002060"/>
                </a:solidFill>
              </a:rPr>
              <a:t>ұйымдастыру</a:t>
            </a:r>
            <a:r>
              <a:rPr lang="ru-RU" sz="2800" b="1" dirty="0">
                <a:solidFill>
                  <a:srgbClr val="002060"/>
                </a:solidFill>
              </a:rPr>
              <a:t> </a:t>
            </a:r>
            <a:r>
              <a:rPr lang="ru-RU" sz="2800" b="1" dirty="0" err="1">
                <a:solidFill>
                  <a:srgbClr val="002060"/>
                </a:solidFill>
              </a:rPr>
              <a:t>жөнінде</a:t>
            </a:r>
            <a:r>
              <a:rPr lang="ru-RU" sz="2800" b="1" dirty="0">
                <a:solidFill>
                  <a:srgbClr val="002060"/>
                </a:solidFill>
              </a:rPr>
              <a:t> </a:t>
            </a:r>
            <a:r>
              <a:rPr lang="ru-RU" sz="2800" b="1" dirty="0" err="1">
                <a:solidFill>
                  <a:srgbClr val="002060"/>
                </a:solidFill>
              </a:rPr>
              <a:t>ата</a:t>
            </a:r>
            <a:r>
              <a:rPr lang="en-GB" sz="2800" b="1" dirty="0">
                <a:solidFill>
                  <a:srgbClr val="002060"/>
                </a:solidFill>
              </a:rPr>
              <a:t>-</a:t>
            </a:r>
            <a:r>
              <a:rPr lang="kk-KZ" sz="2800" b="1" dirty="0">
                <a:solidFill>
                  <a:srgbClr val="002060"/>
                </a:solidFill>
              </a:rPr>
              <a:t>аналарға арналған ұсынымдар</a:t>
            </a:r>
            <a:r>
              <a:rPr lang="ru-RU" sz="2800" b="1" dirty="0">
                <a:solidFill>
                  <a:srgbClr val="002060"/>
                </a:solidFill>
              </a:rPr>
              <a:t>»</a:t>
            </a:r>
          </a:p>
          <a:p>
            <a:pPr>
              <a:lnSpc>
                <a:spcPct val="100000"/>
              </a:lnSpc>
              <a:spcBef>
                <a:spcPts val="0"/>
              </a:spcBef>
            </a:pPr>
            <a:r>
              <a:rPr lang="en-US" u="sng" dirty="0">
                <a:hlinkClick r:id="rId3"/>
              </a:rPr>
              <a:t>https</a:t>
            </a:r>
            <a:r>
              <a:rPr lang="ru-RU" u="sng" dirty="0">
                <a:hlinkClick r:id="rId3"/>
              </a:rPr>
              <a:t>://</a:t>
            </a:r>
            <a:r>
              <a:rPr lang="en-US" u="sng" dirty="0">
                <a:hlinkClick r:id="rId3"/>
              </a:rPr>
              <a:t>www</a:t>
            </a:r>
            <a:r>
              <a:rPr lang="ru-RU" u="sng" dirty="0">
                <a:hlinkClick r:id="rId3"/>
              </a:rPr>
              <a:t>.</a:t>
            </a:r>
            <a:r>
              <a:rPr lang="en-US" u="sng" dirty="0" err="1">
                <a:hlinkClick r:id="rId3"/>
              </a:rPr>
              <a:t>youtube</a:t>
            </a:r>
            <a:r>
              <a:rPr lang="ru-RU" u="sng" dirty="0">
                <a:hlinkClick r:id="rId3"/>
              </a:rPr>
              <a:t>.</a:t>
            </a:r>
            <a:r>
              <a:rPr lang="en-US" u="sng" dirty="0">
                <a:hlinkClick r:id="rId3"/>
              </a:rPr>
              <a:t>com</a:t>
            </a:r>
            <a:r>
              <a:rPr lang="ru-RU" u="sng" dirty="0">
                <a:hlinkClick r:id="rId3"/>
              </a:rPr>
              <a:t>/</a:t>
            </a:r>
            <a:r>
              <a:rPr lang="en-US" u="sng" dirty="0">
                <a:hlinkClick r:id="rId3"/>
              </a:rPr>
              <a:t>watch</a:t>
            </a:r>
            <a:r>
              <a:rPr lang="ru-RU" u="sng" dirty="0">
                <a:hlinkClick r:id="rId3"/>
              </a:rPr>
              <a:t>?</a:t>
            </a:r>
            <a:r>
              <a:rPr lang="en-US" u="sng" dirty="0">
                <a:hlinkClick r:id="rId3"/>
              </a:rPr>
              <a:t>v</a:t>
            </a:r>
            <a:r>
              <a:rPr lang="ru-RU" u="sng" dirty="0">
                <a:hlinkClick r:id="rId3"/>
              </a:rPr>
              <a:t>=</a:t>
            </a:r>
            <a:r>
              <a:rPr lang="en-US" u="sng" dirty="0" err="1">
                <a:hlinkClick r:id="rId3"/>
              </a:rPr>
              <a:t>ANeL</a:t>
            </a:r>
            <a:r>
              <a:rPr lang="ru-RU" u="sng" dirty="0">
                <a:hlinkClick r:id="rId3"/>
              </a:rPr>
              <a:t>0</a:t>
            </a:r>
            <a:r>
              <a:rPr lang="en-US" u="sng" dirty="0">
                <a:hlinkClick r:id="rId3"/>
              </a:rPr>
              <a:t>h</a:t>
            </a:r>
            <a:r>
              <a:rPr lang="ru-RU" u="sng" dirty="0">
                <a:hlinkClick r:id="rId3"/>
              </a:rPr>
              <a:t>4</a:t>
            </a:r>
            <a:r>
              <a:rPr lang="en-US" u="sng" dirty="0">
                <a:hlinkClick r:id="rId3"/>
              </a:rPr>
              <a:t>CV</a:t>
            </a:r>
            <a:r>
              <a:rPr lang="ru-RU" u="sng" dirty="0">
                <a:hlinkClick r:id="rId3"/>
              </a:rPr>
              <a:t>8</a:t>
            </a:r>
            <a:r>
              <a:rPr lang="en-US" u="sng" dirty="0">
                <a:hlinkClick r:id="rId3"/>
              </a:rPr>
              <a:t>Q</a:t>
            </a:r>
            <a:endParaRPr lang="ru-RU" sz="2800" b="1" dirty="0">
              <a:solidFill>
                <a:srgbClr val="002060"/>
              </a:solidFill>
            </a:endParaRP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17" y="118"/>
            <a:ext cx="1714694" cy="166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6020" y="967644"/>
            <a:ext cx="7259960" cy="408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24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9316" y="1499550"/>
            <a:ext cx="11918032" cy="5061269"/>
          </a:xfrm>
        </p:spPr>
        <p:txBody>
          <a:bodyPr>
            <a:noAutofit/>
          </a:bodyPr>
          <a:lstStyle/>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Компьютерді</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ортақ</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бөлмеде</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орналастырыңыз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Жиі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кіретін</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сайттардың</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мекен</a:t>
            </a:r>
            <a:r>
              <a:rPr lang="en-GB" sz="2400" b="1" kern="1400" dirty="0">
                <a:solidFill>
                  <a:srgbClr val="0070C0"/>
                </a:solidFill>
                <a:latin typeface="Times New Roman" panose="02020603050405020304" pitchFamily="18" charset="0"/>
              </a:rPr>
              <a:t>-</a:t>
            </a:r>
            <a:r>
              <a:rPr lang="kk-KZ" sz="2400" b="1" kern="1400" dirty="0">
                <a:solidFill>
                  <a:srgbClr val="0070C0"/>
                </a:solidFill>
                <a:latin typeface="Times New Roman" panose="02020603050405020304" pitchFamily="18" charset="0"/>
              </a:rPr>
              <a:t>жай көрсетілген «Таңдаулылар» тізімін жасаңыз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Балаға</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пайдаланушылық</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құқықтары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шектелген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тіркеулі</a:t>
            </a:r>
            <a:r>
              <a:rPr lang="kk-KZ" sz="2400" b="1" kern="1400" dirty="0">
                <a:solidFill>
                  <a:srgbClr val="000000"/>
                </a:solidFill>
                <a:latin typeface="Times New Roman" panose="02020603050405020304" pitchFamily="18" charset="0"/>
              </a:rPr>
              <a:t>к</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жазба</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ашыңыз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Балаға</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желідегі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құпиялық</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ережелерін</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үйретіңіз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Балаға</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қауіпсіз</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кілтсөздер</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ойлап</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табуды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үйретіңіз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Балаға</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желідегі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алаяқтар</a:t>
            </a:r>
            <a:r>
              <a:rPr lang="ru-RU" sz="2400" b="1" kern="1400" dirty="0">
                <a:solidFill>
                  <a:srgbClr val="0070C0"/>
                </a:solidFill>
                <a:latin typeface="Times New Roman" panose="02020603050405020304" pitchFamily="18" charset="0"/>
              </a:rPr>
              <a:t> мен </a:t>
            </a:r>
            <a:r>
              <a:rPr lang="ru-RU" sz="2400" b="1" kern="1400" dirty="0" err="1">
                <a:solidFill>
                  <a:srgbClr val="0070C0"/>
                </a:solidFill>
                <a:latin typeface="Times New Roman" panose="02020603050405020304" pitchFamily="18" charset="0"/>
              </a:rPr>
              <a:t>қылмыскерлер</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туралы</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айтып</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беріңіз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Виртуалды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таныстарымен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кездесуге</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қатаң</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тыйым</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салыңыз</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Ондай</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кездесудің</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қандай</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қауіпті</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болатынын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түсіндіріңіз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Ата</a:t>
            </a:r>
            <a:r>
              <a:rPr lang="en-GB" sz="2400" b="1" kern="1400" dirty="0">
                <a:solidFill>
                  <a:srgbClr val="0070C0"/>
                </a:solidFill>
                <a:latin typeface="Times New Roman" panose="02020603050405020304" pitchFamily="18" charset="0"/>
              </a:rPr>
              <a:t>-</a:t>
            </a:r>
            <a:r>
              <a:rPr lang="kk-KZ" sz="2400" b="1" kern="1400" dirty="0">
                <a:solidFill>
                  <a:srgbClr val="0070C0"/>
                </a:solidFill>
                <a:latin typeface="Times New Roman" panose="02020603050405020304" pitchFamily="18" charset="0"/>
              </a:rPr>
              <a:t>аналық бақылау бағдарламаларын орнатыңыз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a:solidFill>
                  <a:srgbClr val="000000"/>
                </a:solidFill>
                <a:latin typeface="Times New Roman" panose="02020603050405020304" pitchFamily="18" charset="0"/>
              </a:rPr>
              <a:t>Веб</a:t>
            </a:r>
            <a:r>
              <a:rPr lang="en-GB" sz="2400" b="1" kern="1400" dirty="0">
                <a:solidFill>
                  <a:srgbClr val="000000"/>
                </a:solidFill>
                <a:latin typeface="Times New Roman" panose="02020603050405020304" pitchFamily="18" charset="0"/>
              </a:rPr>
              <a:t>-</a:t>
            </a:r>
            <a:r>
              <a:rPr lang="kk-KZ" sz="2400" b="1" kern="1400" dirty="0">
                <a:solidFill>
                  <a:srgbClr val="000000"/>
                </a:solidFill>
                <a:latin typeface="Times New Roman" panose="02020603050405020304" pitchFamily="18" charset="0"/>
              </a:rPr>
              <a:t>контентті сүзгілеу бағдарламаларын пайдаланыңыз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Ұнамсыз</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контентті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бұғаттау</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құралдарын</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қолданыңыз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Компьютерде</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жұмыс</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жасау</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уақытын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шектейтін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бағдарламаны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орнатыңыз</a:t>
            </a:r>
            <a:endParaRPr lang="ru-RU" sz="2400" b="1" dirty="0"/>
          </a:p>
        </p:txBody>
      </p:sp>
      <p:sp>
        <p:nvSpPr>
          <p:cNvPr id="7" name="Заголовок 1"/>
          <p:cNvSpPr>
            <a:spLocks noGrp="1"/>
          </p:cNvSpPr>
          <p:nvPr>
            <p:ph type="title"/>
          </p:nvPr>
        </p:nvSpPr>
        <p:spPr>
          <a:xfrm>
            <a:off x="1543616" y="87312"/>
            <a:ext cx="10648384" cy="1143000"/>
          </a:xfrm>
        </p:spPr>
        <p:txBody>
          <a:bodyPr>
            <a:normAutofit/>
          </a:bodyPr>
          <a:lstStyle/>
          <a:p>
            <a:pPr algn="ctr"/>
            <a:r>
              <a:rPr lang="ru-RU" sz="3600" b="1" dirty="0" err="1">
                <a:solidFill>
                  <a:srgbClr val="0070C0"/>
                </a:solidFill>
                <a:latin typeface="+mn-lt"/>
              </a:rPr>
              <a:t>Қолданатын</a:t>
            </a:r>
            <a:r>
              <a:rPr lang="ru-RU" sz="3600" b="1" dirty="0">
                <a:solidFill>
                  <a:srgbClr val="0070C0"/>
                </a:solidFill>
                <a:latin typeface="+mn-lt"/>
              </a:rPr>
              <a:t> </a:t>
            </a:r>
            <a:r>
              <a:rPr lang="ru-RU" sz="3600" b="1" dirty="0" err="1">
                <a:solidFill>
                  <a:srgbClr val="0070C0"/>
                </a:solidFill>
                <a:latin typeface="+mn-lt"/>
              </a:rPr>
              <a:t>кеңестердің</a:t>
            </a:r>
            <a:r>
              <a:rPr lang="ru-RU" sz="3600" b="1" dirty="0">
                <a:solidFill>
                  <a:srgbClr val="0070C0"/>
                </a:solidFill>
                <a:latin typeface="+mn-lt"/>
              </a:rPr>
              <a:t> </a:t>
            </a:r>
            <a:r>
              <a:rPr lang="ru-RU" sz="3600" b="1" dirty="0" err="1">
                <a:solidFill>
                  <a:srgbClr val="0070C0"/>
                </a:solidFill>
                <a:latin typeface="+mn-lt"/>
              </a:rPr>
              <a:t>нөмірін</a:t>
            </a:r>
            <a:r>
              <a:rPr lang="ru-RU" sz="3600" b="1" dirty="0">
                <a:solidFill>
                  <a:srgbClr val="0070C0"/>
                </a:solidFill>
                <a:latin typeface="+mn-lt"/>
              </a:rPr>
              <a:t> </a:t>
            </a:r>
            <a:r>
              <a:rPr lang="kk-KZ" sz="3600" b="1" dirty="0">
                <a:solidFill>
                  <a:srgbClr val="0070C0"/>
                </a:solidFill>
                <a:latin typeface="+mn-lt"/>
              </a:rPr>
              <a:t>ч</a:t>
            </a:r>
            <a:r>
              <a:rPr lang="ru-RU" sz="3600" b="1" dirty="0" err="1">
                <a:solidFill>
                  <a:srgbClr val="0070C0"/>
                </a:solidFill>
                <a:latin typeface="+mn-lt"/>
              </a:rPr>
              <a:t>атта</a:t>
            </a:r>
            <a:r>
              <a:rPr lang="en-GB" sz="3600" b="1" dirty="0">
                <a:solidFill>
                  <a:srgbClr val="0070C0"/>
                </a:solidFill>
                <a:latin typeface="+mn-lt"/>
              </a:rPr>
              <a:t> </a:t>
            </a:r>
            <a:r>
              <a:rPr lang="ru-RU" sz="3600" b="1" dirty="0" err="1">
                <a:solidFill>
                  <a:srgbClr val="0070C0"/>
                </a:solidFill>
                <a:latin typeface="+mn-lt"/>
              </a:rPr>
              <a:t>жазыңыз</a:t>
            </a:r>
            <a:endParaRPr lang="ru-RU" sz="3600" b="1" dirty="0">
              <a:solidFill>
                <a:srgbClr val="0070C0"/>
              </a:solidFill>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16" y="0"/>
            <a:ext cx="13843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18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0180" y="-1"/>
            <a:ext cx="10623033" cy="1188721"/>
          </a:xfrm>
        </p:spPr>
        <p:txBody>
          <a:bodyPr vert="horz" lIns="91440" tIns="45720" rIns="91440" bIns="45720" rtlCol="0" anchor="ctr">
            <a:normAutofit/>
          </a:bodyPr>
          <a:lstStyle/>
          <a:p>
            <a:pPr>
              <a:lnSpc>
                <a:spcPts val="3600"/>
              </a:lnSpc>
            </a:pPr>
            <a:r>
              <a:rPr lang="ru-RU" sz="3600" b="1" dirty="0" err="1">
                <a:solidFill>
                  <a:srgbClr val="0070C0"/>
                </a:solidFill>
                <a:latin typeface="+mn-lt"/>
              </a:rPr>
              <a:t>Тәсіл</a:t>
            </a:r>
            <a:r>
              <a:rPr lang="ru-RU" sz="3600" b="1" dirty="0">
                <a:solidFill>
                  <a:srgbClr val="0070C0"/>
                </a:solidFill>
                <a:latin typeface="+mn-lt"/>
              </a:rPr>
              <a:t> №2: </a:t>
            </a:r>
            <a:r>
              <a:rPr lang="ru-RU" sz="3600" b="1" dirty="0" err="1">
                <a:solidFill>
                  <a:srgbClr val="0070C0"/>
                </a:solidFill>
                <a:latin typeface="+mn-lt"/>
              </a:rPr>
              <a:t>Баланың</a:t>
            </a:r>
            <a:r>
              <a:rPr lang="ru-RU" sz="3600" b="1" dirty="0">
                <a:solidFill>
                  <a:srgbClr val="0070C0"/>
                </a:solidFill>
                <a:latin typeface="+mn-lt"/>
              </a:rPr>
              <a:t> </a:t>
            </a:r>
            <a:r>
              <a:rPr lang="ru-RU" sz="3600" b="1" dirty="0" err="1">
                <a:solidFill>
                  <a:srgbClr val="0070C0"/>
                </a:solidFill>
                <a:latin typeface="+mn-lt"/>
              </a:rPr>
              <a:t>сеніміне</a:t>
            </a:r>
            <a:r>
              <a:rPr lang="ru-RU" sz="3600" b="1" dirty="0">
                <a:solidFill>
                  <a:srgbClr val="0070C0"/>
                </a:solidFill>
                <a:latin typeface="+mn-lt"/>
              </a:rPr>
              <a:t> </a:t>
            </a:r>
            <a:r>
              <a:rPr lang="ru-RU" sz="3600" b="1" dirty="0" err="1">
                <a:solidFill>
                  <a:srgbClr val="0070C0"/>
                </a:solidFill>
                <a:latin typeface="+mn-lt"/>
              </a:rPr>
              <a:t>кіру</a:t>
            </a:r>
            <a:r>
              <a:rPr lang="ru-RU" sz="3600" b="1" dirty="0">
                <a:solidFill>
                  <a:srgbClr val="0070C0"/>
                </a:solidFill>
                <a:latin typeface="+mn-lt"/>
              </a:rPr>
              <a:t> </a:t>
            </a:r>
            <a:r>
              <a:rPr lang="ru-RU" sz="3600" b="1" dirty="0" err="1">
                <a:solidFill>
                  <a:srgbClr val="0070C0"/>
                </a:solidFill>
                <a:latin typeface="+mn-lt"/>
              </a:rPr>
              <a:t>және</a:t>
            </a:r>
            <a:r>
              <a:rPr lang="ru-RU" sz="3600" b="1" dirty="0">
                <a:solidFill>
                  <a:srgbClr val="0070C0"/>
                </a:solidFill>
                <a:latin typeface="+mn-lt"/>
              </a:rPr>
              <a:t> </a:t>
            </a:r>
            <a:r>
              <a:rPr lang="ru-RU" sz="3600" b="1" dirty="0" err="1">
                <a:solidFill>
                  <a:srgbClr val="0070C0"/>
                </a:solidFill>
                <a:latin typeface="+mn-lt"/>
              </a:rPr>
              <a:t>оның</a:t>
            </a:r>
            <a:r>
              <a:rPr lang="ru-RU" sz="3600" b="1" dirty="0">
                <a:solidFill>
                  <a:srgbClr val="0070C0"/>
                </a:solidFill>
                <a:latin typeface="+mn-lt"/>
              </a:rPr>
              <a:t> </a:t>
            </a:r>
            <a:r>
              <a:rPr lang="ru-RU" sz="3600" b="1" dirty="0" err="1">
                <a:solidFill>
                  <a:srgbClr val="0070C0"/>
                </a:solidFill>
                <a:latin typeface="+mn-lt"/>
              </a:rPr>
              <a:t>Ғаламтордағы</a:t>
            </a:r>
            <a:r>
              <a:rPr lang="ru-RU" sz="3600" b="1" dirty="0">
                <a:solidFill>
                  <a:srgbClr val="0070C0"/>
                </a:solidFill>
                <a:latin typeface="+mn-lt"/>
              </a:rPr>
              <a:t> </a:t>
            </a:r>
            <a:r>
              <a:rPr lang="ru-RU" sz="3600" b="1" dirty="0" err="1">
                <a:solidFill>
                  <a:srgbClr val="0070C0"/>
                </a:solidFill>
                <a:latin typeface="+mn-lt"/>
              </a:rPr>
              <a:t>істерінен</a:t>
            </a:r>
            <a:r>
              <a:rPr lang="ru-RU" sz="3600" b="1" dirty="0">
                <a:solidFill>
                  <a:srgbClr val="0070C0"/>
                </a:solidFill>
                <a:latin typeface="+mn-lt"/>
              </a:rPr>
              <a:t> </a:t>
            </a:r>
            <a:r>
              <a:rPr lang="ru-RU" sz="3600" b="1" dirty="0" err="1">
                <a:solidFill>
                  <a:srgbClr val="0070C0"/>
                </a:solidFill>
                <a:latin typeface="+mn-lt"/>
              </a:rPr>
              <a:t>хабардар</a:t>
            </a:r>
            <a:r>
              <a:rPr lang="ru-RU" sz="3600" b="1" dirty="0">
                <a:solidFill>
                  <a:srgbClr val="0070C0"/>
                </a:solidFill>
                <a:latin typeface="+mn-lt"/>
              </a:rPr>
              <a:t> болу</a:t>
            </a:r>
          </a:p>
        </p:txBody>
      </p:sp>
      <p:sp>
        <p:nvSpPr>
          <p:cNvPr id="4" name="Подзаголовок 3"/>
          <p:cNvSpPr>
            <a:spLocks noGrp="1"/>
          </p:cNvSpPr>
          <p:nvPr>
            <p:ph type="subTitle" idx="1"/>
          </p:nvPr>
        </p:nvSpPr>
        <p:spPr>
          <a:xfrm>
            <a:off x="59055" y="5277394"/>
            <a:ext cx="12073889" cy="1523821"/>
          </a:xfrm>
        </p:spPr>
        <p:txBody>
          <a:bodyPr anchor="ctr">
            <a:normAutofit/>
          </a:bodyPr>
          <a:lstStyle/>
          <a:p>
            <a:pPr>
              <a:lnSpc>
                <a:spcPts val="3000"/>
              </a:lnSpc>
              <a:spcBef>
                <a:spcPts val="0"/>
              </a:spcBef>
            </a:pPr>
            <a:r>
              <a:rPr lang="ru-RU" sz="3000" b="1" dirty="0" err="1">
                <a:solidFill>
                  <a:srgbClr val="002060"/>
                </a:solidFill>
              </a:rPr>
              <a:t>Бейнесюжет</a:t>
            </a:r>
            <a:r>
              <a:rPr lang="ru-RU" sz="3000" b="1" dirty="0">
                <a:solidFill>
                  <a:srgbClr val="002060"/>
                </a:solidFill>
              </a:rPr>
              <a:t>: «№2 </a:t>
            </a:r>
            <a:r>
              <a:rPr lang="ru-RU" sz="3000" b="1" dirty="0" err="1">
                <a:solidFill>
                  <a:srgbClr val="002060"/>
                </a:solidFill>
              </a:rPr>
              <a:t>Ғаламтор</a:t>
            </a:r>
            <a:r>
              <a:rPr lang="ru-RU" sz="3000" b="1" dirty="0">
                <a:solidFill>
                  <a:srgbClr val="002060"/>
                </a:solidFill>
              </a:rPr>
              <a:t> </a:t>
            </a:r>
            <a:r>
              <a:rPr lang="ru-RU" sz="3000" b="1" dirty="0" err="1">
                <a:solidFill>
                  <a:srgbClr val="002060"/>
                </a:solidFill>
              </a:rPr>
              <a:t>желісіндегі</a:t>
            </a:r>
            <a:r>
              <a:rPr lang="ru-RU" sz="3000" b="1" dirty="0">
                <a:solidFill>
                  <a:srgbClr val="002060"/>
                </a:solidFill>
              </a:rPr>
              <a:t> </a:t>
            </a:r>
            <a:r>
              <a:rPr lang="ru-RU" sz="3000" b="1" dirty="0" err="1">
                <a:solidFill>
                  <a:srgbClr val="002060"/>
                </a:solidFill>
              </a:rPr>
              <a:t>мінез</a:t>
            </a:r>
            <a:r>
              <a:rPr lang="en-GB" sz="3000" b="1" dirty="0">
                <a:solidFill>
                  <a:srgbClr val="002060"/>
                </a:solidFill>
              </a:rPr>
              <a:t>-</a:t>
            </a:r>
            <a:r>
              <a:rPr lang="kk-KZ" sz="3000" b="1" dirty="0">
                <a:solidFill>
                  <a:srgbClr val="002060"/>
                </a:solidFill>
              </a:rPr>
              <a:t>құлық туралы жасөспірімдердің ата</a:t>
            </a:r>
            <a:r>
              <a:rPr lang="en-GB" sz="3000" b="1" dirty="0">
                <a:solidFill>
                  <a:srgbClr val="002060"/>
                </a:solidFill>
              </a:rPr>
              <a:t>-</a:t>
            </a:r>
            <a:r>
              <a:rPr lang="kk-KZ" sz="3000" b="1" dirty="0">
                <a:solidFill>
                  <a:srgbClr val="002060"/>
                </a:solidFill>
              </a:rPr>
              <a:t>аналарына арналған кеңестер</a:t>
            </a:r>
            <a:r>
              <a:rPr lang="ru-RU" sz="3000" b="1" dirty="0">
                <a:solidFill>
                  <a:srgbClr val="002060"/>
                </a:solidFill>
              </a:rPr>
              <a:t>»</a:t>
            </a:r>
          </a:p>
          <a:p>
            <a:pPr>
              <a:lnSpc>
                <a:spcPts val="3000"/>
              </a:lnSpc>
              <a:spcBef>
                <a:spcPts val="0"/>
              </a:spcBef>
            </a:pPr>
            <a:r>
              <a:rPr lang="en-US" sz="2600" dirty="0">
                <a:hlinkClick r:id="rId3"/>
              </a:rPr>
              <a:t>https</a:t>
            </a:r>
            <a:r>
              <a:rPr lang="ru-RU" sz="2600" dirty="0">
                <a:hlinkClick r:id="rId3"/>
              </a:rPr>
              <a:t>://</a:t>
            </a:r>
            <a:r>
              <a:rPr lang="en-US" sz="2600" dirty="0">
                <a:hlinkClick r:id="rId3"/>
              </a:rPr>
              <a:t>www</a:t>
            </a:r>
            <a:r>
              <a:rPr lang="ru-RU" sz="2600" dirty="0">
                <a:hlinkClick r:id="rId3"/>
              </a:rPr>
              <a:t>.</a:t>
            </a:r>
            <a:r>
              <a:rPr lang="en-US" sz="2600" dirty="0" err="1">
                <a:hlinkClick r:id="rId3"/>
              </a:rPr>
              <a:t>youtube</a:t>
            </a:r>
            <a:r>
              <a:rPr lang="ru-RU" sz="2600" dirty="0">
                <a:hlinkClick r:id="rId3"/>
              </a:rPr>
              <a:t>.</a:t>
            </a:r>
            <a:r>
              <a:rPr lang="en-US" sz="2600" dirty="0">
                <a:hlinkClick r:id="rId3"/>
              </a:rPr>
              <a:t>com</a:t>
            </a:r>
            <a:r>
              <a:rPr lang="ru-RU" sz="2600" dirty="0">
                <a:hlinkClick r:id="rId3"/>
              </a:rPr>
              <a:t>/</a:t>
            </a:r>
            <a:r>
              <a:rPr lang="en-US" sz="2600" dirty="0">
                <a:hlinkClick r:id="rId3"/>
              </a:rPr>
              <a:t>watch</a:t>
            </a:r>
            <a:r>
              <a:rPr lang="ru-RU" sz="2600" dirty="0">
                <a:hlinkClick r:id="rId3"/>
              </a:rPr>
              <a:t>?</a:t>
            </a:r>
            <a:r>
              <a:rPr lang="en-US" sz="2600" dirty="0">
                <a:hlinkClick r:id="rId3"/>
              </a:rPr>
              <a:t>v</a:t>
            </a:r>
            <a:r>
              <a:rPr lang="ru-RU" sz="2600" dirty="0">
                <a:hlinkClick r:id="rId3"/>
              </a:rPr>
              <a:t>=</a:t>
            </a:r>
            <a:r>
              <a:rPr lang="en-US" sz="2600" dirty="0" err="1">
                <a:hlinkClick r:id="rId3"/>
              </a:rPr>
              <a:t>ANeL</a:t>
            </a:r>
            <a:r>
              <a:rPr lang="ru-RU" sz="2600" dirty="0">
                <a:hlinkClick r:id="rId3"/>
              </a:rPr>
              <a:t>0</a:t>
            </a:r>
            <a:r>
              <a:rPr lang="en-US" sz="2600" dirty="0">
                <a:hlinkClick r:id="rId3"/>
              </a:rPr>
              <a:t>h</a:t>
            </a:r>
            <a:r>
              <a:rPr lang="ru-RU" sz="2600" dirty="0">
                <a:hlinkClick r:id="rId3"/>
              </a:rPr>
              <a:t>4</a:t>
            </a:r>
            <a:r>
              <a:rPr lang="en-US" sz="2600" dirty="0">
                <a:hlinkClick r:id="rId3"/>
              </a:rPr>
              <a:t>CV</a:t>
            </a:r>
            <a:r>
              <a:rPr lang="ru-RU" sz="2600" dirty="0">
                <a:hlinkClick r:id="rId3"/>
              </a:rPr>
              <a:t>8</a:t>
            </a:r>
            <a:r>
              <a:rPr lang="en-US" sz="2600" dirty="0">
                <a:hlinkClick r:id="rId3"/>
              </a:rPr>
              <a:t>Q</a:t>
            </a:r>
            <a:endParaRPr lang="ru-RU" sz="3000" b="1" dirty="0">
              <a:solidFill>
                <a:srgbClr val="002060"/>
              </a:solidFill>
            </a:endParaRP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11" y="56785"/>
            <a:ext cx="1322069" cy="128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6591" y="1188720"/>
            <a:ext cx="7704015" cy="404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33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87628" y="1403207"/>
            <a:ext cx="12104371" cy="5457478"/>
          </a:xfrm>
        </p:spPr>
        <p:txBody>
          <a:bodyPr>
            <a:normAutofit fontScale="77500" lnSpcReduction="20000"/>
          </a:bodyPr>
          <a:lstStyle/>
          <a:p>
            <a:pPr marL="514350" indent="-514350">
              <a:lnSpc>
                <a:spcPct val="120000"/>
              </a:lnSpc>
              <a:spcBef>
                <a:spcPts val="0"/>
              </a:spcBef>
              <a:buFont typeface="+mj-lt"/>
              <a:buAutoNum type="arabicPeriod"/>
            </a:pPr>
            <a:r>
              <a:rPr lang="kk-KZ" b="1" kern="1400" dirty="0"/>
              <a:t>Баланың сүйіп тыңдайын </a:t>
            </a:r>
            <a:r>
              <a:rPr lang="en-GB" b="1" kern="1400" dirty="0"/>
              <a:t>5</a:t>
            </a:r>
            <a:r>
              <a:rPr lang="kk-KZ" b="1" kern="1400" dirty="0"/>
              <a:t> музыкалық тобын білу, бірге тыңдау және сынға алмау 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Баланың</a:t>
            </a:r>
            <a:r>
              <a:rPr lang="ru-RU" b="1" kern="1400" dirty="0">
                <a:solidFill>
                  <a:srgbClr val="002060"/>
                </a:solidFill>
              </a:rPr>
              <a:t> </a:t>
            </a:r>
            <a:r>
              <a:rPr lang="en-GB" b="1" kern="1400" dirty="0">
                <a:solidFill>
                  <a:srgbClr val="002060"/>
                </a:solidFill>
              </a:rPr>
              <a:t>5</a:t>
            </a:r>
            <a:r>
              <a:rPr lang="en-US" b="1" kern="1400" dirty="0">
                <a:solidFill>
                  <a:srgbClr val="002060"/>
                </a:solidFill>
              </a:rPr>
              <a:t> </a:t>
            </a:r>
            <a:r>
              <a:rPr lang="kk-KZ" b="1" kern="1400" dirty="0">
                <a:solidFill>
                  <a:srgbClr val="002060"/>
                </a:solidFill>
              </a:rPr>
              <a:t>сүйікті бейнеблогерлерін білу, бірге қарау, өзіңізді сүйікті блогерлеріңізге сілтемелермен бөлісу керек</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Балаңыз</a:t>
            </a:r>
            <a:r>
              <a:rPr lang="ru-RU" b="1" kern="1400" dirty="0"/>
              <a:t> </a:t>
            </a:r>
            <a:r>
              <a:rPr lang="ru-RU" b="1" kern="1400" dirty="0" err="1"/>
              <a:t>тіркелген</a:t>
            </a:r>
            <a:r>
              <a:rPr lang="ru-RU" b="1" kern="1400" dirty="0"/>
              <a:t> </a:t>
            </a:r>
            <a:r>
              <a:rPr lang="ru-RU" b="1" kern="1400" dirty="0" err="1"/>
              <a:t>әлеуметтік</a:t>
            </a:r>
            <a:r>
              <a:rPr lang="ru-RU" b="1" kern="1400" dirty="0"/>
              <a:t> </a:t>
            </a:r>
            <a:r>
              <a:rPr lang="ru-RU" b="1" kern="1400" dirty="0" err="1"/>
              <a:t>желілерде</a:t>
            </a:r>
            <a:r>
              <a:rPr lang="ru-RU" b="1" kern="1400" dirty="0"/>
              <a:t> </a:t>
            </a:r>
            <a:r>
              <a:rPr lang="ru-RU" b="1" kern="1400" dirty="0" err="1"/>
              <a:t>өзара</a:t>
            </a:r>
            <a:r>
              <a:rPr lang="ru-RU" b="1" kern="1400" dirty="0"/>
              <a:t> «</a:t>
            </a:r>
            <a:r>
              <a:rPr lang="ru-RU" b="1" kern="1400" dirty="0" err="1"/>
              <a:t>френд</a:t>
            </a:r>
            <a:r>
              <a:rPr lang="ru-RU" b="1" kern="1400" dirty="0"/>
              <a:t>» болу</a:t>
            </a:r>
            <a:r>
              <a:rPr lang="en-GB" b="1" kern="1400" dirty="0"/>
              <a:t> </a:t>
            </a:r>
            <a:r>
              <a:rPr lang="kk-KZ" b="1" kern="1400" dirty="0"/>
              <a:t>керек</a:t>
            </a:r>
            <a:r>
              <a:rPr lang="ru-RU" b="1" kern="1400" dirty="0"/>
              <a:t>. </a:t>
            </a:r>
            <a:r>
              <a:rPr lang="ru-RU" b="1" kern="1400" dirty="0" err="1"/>
              <a:t>Хабарлама</a:t>
            </a:r>
            <a:r>
              <a:rPr lang="ru-RU" b="1" kern="1400" dirty="0"/>
              <a:t>, </a:t>
            </a:r>
            <a:r>
              <a:rPr lang="ru-RU" b="1" kern="1400" dirty="0" err="1"/>
              <a:t>фотосурет</a:t>
            </a:r>
            <a:r>
              <a:rPr lang="ru-RU" b="1" kern="1400" dirty="0"/>
              <a:t>, </a:t>
            </a:r>
            <a:r>
              <a:rPr lang="ru-RU" b="1" kern="1400" dirty="0" err="1"/>
              <a:t>сілтеме</a:t>
            </a:r>
            <a:r>
              <a:rPr lang="ru-RU" b="1" kern="1400" dirty="0"/>
              <a:t> </a:t>
            </a:r>
            <a:r>
              <a:rPr lang="ru-RU" b="1" kern="1400" dirty="0" err="1"/>
              <a:t>алмасу</a:t>
            </a:r>
            <a:r>
              <a:rPr lang="ru-RU" b="1" kern="1400" dirty="0"/>
              <a:t> </a:t>
            </a:r>
            <a:r>
              <a:rPr lang="ru-RU" b="1" kern="1400" dirty="0" err="1"/>
              <a:t>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Оның</a:t>
            </a:r>
            <a:r>
              <a:rPr lang="ru-RU" b="1" kern="1400" dirty="0">
                <a:solidFill>
                  <a:srgbClr val="002060"/>
                </a:solidFill>
              </a:rPr>
              <a:t> </a:t>
            </a:r>
            <a:r>
              <a:rPr lang="ru-RU" b="1" kern="1400" dirty="0" err="1">
                <a:solidFill>
                  <a:srgbClr val="002060"/>
                </a:solidFill>
              </a:rPr>
              <a:t>парақшасының</a:t>
            </a:r>
            <a:r>
              <a:rPr lang="ru-RU" b="1" kern="1400" dirty="0">
                <a:solidFill>
                  <a:srgbClr val="002060"/>
                </a:solidFill>
              </a:rPr>
              <a:t> және </a:t>
            </a:r>
            <a:r>
              <a:rPr lang="ru-RU" b="1" kern="1400" dirty="0" err="1">
                <a:solidFill>
                  <a:srgbClr val="002060"/>
                </a:solidFill>
              </a:rPr>
              <a:t>оның</a:t>
            </a:r>
            <a:r>
              <a:rPr lang="ru-RU" b="1" kern="1400" dirty="0">
                <a:solidFill>
                  <a:srgbClr val="002060"/>
                </a:solidFill>
              </a:rPr>
              <a:t> </a:t>
            </a:r>
            <a:r>
              <a:rPr lang="ru-RU" b="1" kern="1400" dirty="0" err="1">
                <a:solidFill>
                  <a:srgbClr val="002060"/>
                </a:solidFill>
              </a:rPr>
              <a:t>достарының</a:t>
            </a:r>
            <a:r>
              <a:rPr lang="ru-RU" b="1" kern="1400" dirty="0">
                <a:solidFill>
                  <a:srgbClr val="002060"/>
                </a:solidFill>
              </a:rPr>
              <a:t> </a:t>
            </a:r>
            <a:r>
              <a:rPr lang="ru-RU" b="1" kern="1400" dirty="0" err="1">
                <a:solidFill>
                  <a:srgbClr val="002060"/>
                </a:solidFill>
              </a:rPr>
              <a:t>парақшаларын</a:t>
            </a:r>
            <a:r>
              <a:rPr lang="ru-RU" b="1" kern="1400" dirty="0">
                <a:solidFill>
                  <a:srgbClr val="002060"/>
                </a:solidFill>
              </a:rPr>
              <a:t> </a:t>
            </a:r>
            <a:r>
              <a:rPr lang="ru-RU" b="1" kern="1400" dirty="0" err="1">
                <a:solidFill>
                  <a:srgbClr val="002060"/>
                </a:solidFill>
              </a:rPr>
              <a:t>сынға</a:t>
            </a:r>
            <a:r>
              <a:rPr lang="ru-RU" b="1" kern="1400" dirty="0">
                <a:solidFill>
                  <a:srgbClr val="002060"/>
                </a:solidFill>
              </a:rPr>
              <a:t> </a:t>
            </a:r>
            <a:r>
              <a:rPr lang="ru-RU" b="1" kern="1400" dirty="0" err="1">
                <a:solidFill>
                  <a:srgbClr val="002060"/>
                </a:solidFill>
              </a:rPr>
              <a:t>алмау</a:t>
            </a:r>
            <a:r>
              <a:rPr lang="ru-RU" b="1" kern="1400" dirty="0">
                <a:solidFill>
                  <a:srgbClr val="002060"/>
                </a:solidFill>
              </a:rPr>
              <a:t> </a:t>
            </a:r>
            <a:r>
              <a:rPr lang="ru-RU" b="1" kern="1400" dirty="0" err="1">
                <a:solidFill>
                  <a:srgbClr val="002060"/>
                </a:solidFill>
              </a:rPr>
              <a:t>керек</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Балаға</a:t>
            </a:r>
            <a:r>
              <a:rPr lang="ru-RU" b="1" kern="1400" dirty="0"/>
              <a:t> </a:t>
            </a:r>
            <a:r>
              <a:rPr lang="ru-RU" b="1" kern="1400" dirty="0" err="1"/>
              <a:t>оның</a:t>
            </a:r>
            <a:r>
              <a:rPr lang="ru-RU" b="1" kern="1400" dirty="0"/>
              <a:t> </a:t>
            </a:r>
            <a:r>
              <a:rPr lang="ru-RU" b="1" kern="1400" dirty="0" err="1"/>
              <a:t>алған</a:t>
            </a:r>
            <a:r>
              <a:rPr lang="ru-RU" b="1" kern="1400" dirty="0"/>
              <a:t> </a:t>
            </a:r>
            <a:r>
              <a:rPr lang="ru-RU" b="1" kern="1400" dirty="0" err="1"/>
              <a:t>әсерлері</a:t>
            </a:r>
            <a:r>
              <a:rPr lang="ru-RU" b="1" kern="1400" dirty="0"/>
              <a:t>, </a:t>
            </a:r>
            <a:r>
              <a:rPr lang="ru-RU" b="1" kern="1400" dirty="0" err="1"/>
              <a:t>ойлары</a:t>
            </a:r>
            <a:r>
              <a:rPr lang="ru-RU" b="1" kern="1400" dirty="0"/>
              <a:t> мен </a:t>
            </a:r>
            <a:r>
              <a:rPr lang="ru-RU" b="1" kern="1400" dirty="0" err="1"/>
              <a:t>эмоциялары</a:t>
            </a:r>
            <a:r>
              <a:rPr lang="ru-RU" b="1" kern="1400" dirty="0"/>
              <a:t> </a:t>
            </a:r>
            <a:r>
              <a:rPr lang="ru-RU" b="1" kern="1400" dirty="0" err="1"/>
              <a:t>сізге</a:t>
            </a:r>
            <a:r>
              <a:rPr lang="ru-RU" b="1" kern="1400" dirty="0"/>
              <a:t> </a:t>
            </a:r>
            <a:r>
              <a:rPr lang="ru-RU" b="1" kern="1400" dirty="0" err="1"/>
              <a:t>шынымен</a:t>
            </a:r>
            <a:r>
              <a:rPr lang="ru-RU" b="1" kern="1400" dirty="0"/>
              <a:t> </a:t>
            </a:r>
            <a:r>
              <a:rPr lang="ru-RU" b="1" kern="1400" dirty="0" err="1"/>
              <a:t>қызықты</a:t>
            </a:r>
            <a:r>
              <a:rPr lang="ru-RU" b="1" kern="1400" dirty="0"/>
              <a:t> </a:t>
            </a:r>
            <a:r>
              <a:rPr lang="ru-RU" b="1" kern="1400" dirty="0" err="1"/>
              <a:t>екенін</a:t>
            </a:r>
            <a:r>
              <a:rPr lang="ru-RU" b="1" kern="1400" dirty="0"/>
              <a:t> </a:t>
            </a:r>
            <a:r>
              <a:rPr lang="ru-RU" b="1" kern="1400" dirty="0" err="1"/>
              <a:t>көрсету</a:t>
            </a:r>
            <a:r>
              <a:rPr lang="ru-RU" b="1" kern="1400" dirty="0"/>
              <a:t> </a:t>
            </a:r>
            <a:r>
              <a:rPr lang="ru-RU" b="1" kern="1400" dirty="0" err="1"/>
              <a:t>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Балаңыздың</a:t>
            </a:r>
            <a:r>
              <a:rPr lang="ru-RU" b="1" kern="1400" dirty="0">
                <a:solidFill>
                  <a:srgbClr val="002060"/>
                </a:solidFill>
              </a:rPr>
              <a:t> </a:t>
            </a:r>
            <a:r>
              <a:rPr lang="ru-RU" b="1" kern="1400" dirty="0" err="1">
                <a:solidFill>
                  <a:srgbClr val="002060"/>
                </a:solidFill>
              </a:rPr>
              <a:t>достары</a:t>
            </a:r>
            <a:r>
              <a:rPr lang="ru-RU" b="1" kern="1400" dirty="0">
                <a:solidFill>
                  <a:srgbClr val="002060"/>
                </a:solidFill>
              </a:rPr>
              <a:t> </a:t>
            </a:r>
            <a:r>
              <a:rPr lang="ru-RU" b="1" kern="1400" dirty="0" err="1">
                <a:solidFill>
                  <a:srgbClr val="002060"/>
                </a:solidFill>
              </a:rPr>
              <a:t>үйіңізге</a:t>
            </a:r>
            <a:r>
              <a:rPr lang="ru-RU" b="1" kern="1400" dirty="0">
                <a:solidFill>
                  <a:srgbClr val="002060"/>
                </a:solidFill>
              </a:rPr>
              <a:t> </a:t>
            </a:r>
            <a:r>
              <a:rPr lang="ru-RU" b="1" kern="1400" dirty="0" err="1">
                <a:solidFill>
                  <a:srgbClr val="002060"/>
                </a:solidFill>
              </a:rPr>
              <a:t>жиі</a:t>
            </a:r>
            <a:r>
              <a:rPr lang="ru-RU" b="1" kern="1400" dirty="0">
                <a:solidFill>
                  <a:srgbClr val="002060"/>
                </a:solidFill>
              </a:rPr>
              <a:t> </a:t>
            </a:r>
            <a:r>
              <a:rPr lang="ru-RU" b="1" kern="1400" dirty="0" err="1">
                <a:solidFill>
                  <a:srgbClr val="002060"/>
                </a:solidFill>
              </a:rPr>
              <a:t>қонаққа</a:t>
            </a:r>
            <a:r>
              <a:rPr lang="ru-RU" b="1" kern="1400" dirty="0">
                <a:solidFill>
                  <a:srgbClr val="002060"/>
                </a:solidFill>
              </a:rPr>
              <a:t> </a:t>
            </a:r>
            <a:r>
              <a:rPr lang="ru-RU" b="1" kern="1400" dirty="0" err="1">
                <a:solidFill>
                  <a:srgbClr val="002060"/>
                </a:solidFill>
              </a:rPr>
              <a:t>келіп</a:t>
            </a:r>
            <a:r>
              <a:rPr lang="ru-RU" b="1" kern="1400" dirty="0">
                <a:solidFill>
                  <a:srgbClr val="002060"/>
                </a:solidFill>
              </a:rPr>
              <a:t> </a:t>
            </a:r>
            <a:r>
              <a:rPr lang="ru-RU" b="1" kern="1400" dirty="0" err="1">
                <a:solidFill>
                  <a:srgbClr val="002060"/>
                </a:solidFill>
              </a:rPr>
              <a:t>тұруы</a:t>
            </a:r>
            <a:r>
              <a:rPr lang="ru-RU" b="1" kern="1400" dirty="0">
                <a:solidFill>
                  <a:srgbClr val="002060"/>
                </a:solidFill>
              </a:rPr>
              <a:t> </a:t>
            </a:r>
            <a:r>
              <a:rPr lang="ru-RU" b="1" kern="1400" dirty="0" err="1">
                <a:solidFill>
                  <a:srgbClr val="002060"/>
                </a:solidFill>
              </a:rPr>
              <a:t>тиіс</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Баламен</a:t>
            </a:r>
            <a:r>
              <a:rPr lang="ru-RU" b="1" kern="1400" dirty="0"/>
              <a:t> </a:t>
            </a:r>
            <a:r>
              <a:rPr lang="ru-RU" b="1" kern="1400" dirty="0" err="1"/>
              <a:t>өмірдің</a:t>
            </a:r>
            <a:r>
              <a:rPr lang="ru-RU" b="1" kern="1400" dirty="0"/>
              <a:t> </a:t>
            </a:r>
            <a:r>
              <a:rPr lang="ru-RU" b="1" kern="1400" dirty="0" err="1"/>
              <a:t>мәні</a:t>
            </a:r>
            <a:r>
              <a:rPr lang="ru-RU" b="1" kern="1400" dirty="0"/>
              <a:t>, </a:t>
            </a:r>
            <a:r>
              <a:rPr lang="ru-RU" b="1" kern="1400" dirty="0" err="1"/>
              <a:t>ішкі</a:t>
            </a:r>
            <a:r>
              <a:rPr lang="ru-RU" b="1" kern="1400" dirty="0"/>
              <a:t> </a:t>
            </a:r>
            <a:r>
              <a:rPr lang="ru-RU" b="1" kern="1400" dirty="0" err="1"/>
              <a:t>еркіндік</a:t>
            </a:r>
            <a:r>
              <a:rPr lang="ru-RU" b="1" kern="1400" dirty="0"/>
              <a:t>, </a:t>
            </a:r>
            <a:r>
              <a:rPr lang="ru-RU" b="1" kern="1400" dirty="0" err="1"/>
              <a:t>өз</a:t>
            </a:r>
            <a:r>
              <a:rPr lang="ru-RU" b="1" kern="1400" dirty="0"/>
              <a:t> </a:t>
            </a:r>
            <a:r>
              <a:rPr lang="ru-RU" b="1" kern="1400" dirty="0" err="1"/>
              <a:t>жолын</a:t>
            </a:r>
            <a:r>
              <a:rPr lang="ru-RU" b="1" kern="1400" dirty="0"/>
              <a:t> </a:t>
            </a:r>
            <a:r>
              <a:rPr lang="ru-RU" b="1" kern="1400" dirty="0" err="1"/>
              <a:t>өзі</a:t>
            </a:r>
            <a:r>
              <a:rPr lang="ru-RU" b="1" kern="1400" dirty="0"/>
              <a:t> </a:t>
            </a:r>
            <a:r>
              <a:rPr lang="ru-RU" b="1" kern="1400" dirty="0" err="1"/>
              <a:t>таңдау</a:t>
            </a:r>
            <a:r>
              <a:rPr lang="ru-RU" b="1" kern="1400" dirty="0"/>
              <a:t> </a:t>
            </a:r>
            <a:r>
              <a:rPr lang="ru-RU" b="1" kern="1400" dirty="0" err="1"/>
              <a:t>құқығы</a:t>
            </a:r>
            <a:r>
              <a:rPr lang="ru-RU" b="1" kern="1400" dirty="0"/>
              <a:t> </a:t>
            </a:r>
            <a:r>
              <a:rPr lang="ru-RU" b="1" kern="1400" dirty="0" err="1"/>
              <a:t>сияқты</a:t>
            </a:r>
            <a:r>
              <a:rPr lang="ru-RU" b="1" kern="1400" dirty="0"/>
              <a:t> </a:t>
            </a:r>
            <a:r>
              <a:rPr lang="ru-RU" b="1" kern="1400" dirty="0" err="1"/>
              <a:t>балалардан</a:t>
            </a:r>
            <a:r>
              <a:rPr lang="ru-RU" b="1" kern="1400" dirty="0"/>
              <a:t> </a:t>
            </a:r>
            <a:r>
              <a:rPr lang="ru-RU" b="1" kern="1400" dirty="0" err="1"/>
              <a:t>гөрі</a:t>
            </a:r>
            <a:r>
              <a:rPr lang="ru-RU" b="1" kern="1400" dirty="0"/>
              <a:t> </a:t>
            </a:r>
            <a:r>
              <a:rPr lang="ru-RU" b="1" kern="1400" dirty="0" err="1"/>
              <a:t>ересектерге</a:t>
            </a:r>
            <a:r>
              <a:rPr lang="ru-RU" b="1" kern="1400" dirty="0"/>
              <a:t> </a:t>
            </a:r>
            <a:r>
              <a:rPr lang="ru-RU" b="1" kern="1400" dirty="0" err="1"/>
              <a:t>жақын</a:t>
            </a:r>
            <a:r>
              <a:rPr lang="ru-RU" b="1" kern="1400" dirty="0"/>
              <a:t> </a:t>
            </a:r>
            <a:r>
              <a:rPr lang="ru-RU" b="1" kern="1400" dirty="0" err="1"/>
              <a:t>тақырыптарда</a:t>
            </a:r>
            <a:r>
              <a:rPr lang="ru-RU" b="1" kern="1400" dirty="0"/>
              <a:t> </a:t>
            </a:r>
            <a:r>
              <a:rPr lang="ru-RU" b="1" kern="1400" dirty="0" err="1"/>
              <a:t>әңгімелесу</a:t>
            </a:r>
            <a:r>
              <a:rPr lang="ru-RU" b="1" kern="1400" dirty="0"/>
              <a:t> </a:t>
            </a:r>
            <a:r>
              <a:rPr lang="ru-RU" b="1" kern="1400" dirty="0" err="1"/>
              <a:t>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Түрлі</a:t>
            </a:r>
            <a:r>
              <a:rPr lang="ru-RU" b="1" kern="1400" dirty="0">
                <a:solidFill>
                  <a:srgbClr val="002060"/>
                </a:solidFill>
              </a:rPr>
              <a:t> </a:t>
            </a:r>
            <a:r>
              <a:rPr lang="ru-RU" b="1" kern="1400" dirty="0" err="1">
                <a:solidFill>
                  <a:srgbClr val="002060"/>
                </a:solidFill>
              </a:rPr>
              <a:t>мәселелерге</a:t>
            </a:r>
            <a:r>
              <a:rPr lang="ru-RU" b="1" kern="1400" dirty="0">
                <a:solidFill>
                  <a:srgbClr val="002060"/>
                </a:solidFill>
              </a:rPr>
              <a:t> </a:t>
            </a:r>
            <a:r>
              <a:rPr lang="ru-RU" b="1" kern="1400" dirty="0" err="1">
                <a:solidFill>
                  <a:srgbClr val="002060"/>
                </a:solidFill>
              </a:rPr>
              <a:t>қатысты</a:t>
            </a:r>
            <a:r>
              <a:rPr lang="ru-RU" b="1" kern="1400" dirty="0">
                <a:solidFill>
                  <a:srgbClr val="002060"/>
                </a:solidFill>
              </a:rPr>
              <a:t> </a:t>
            </a:r>
            <a:r>
              <a:rPr lang="ru-RU" b="1" kern="1400" dirty="0" err="1">
                <a:solidFill>
                  <a:srgbClr val="002060"/>
                </a:solidFill>
              </a:rPr>
              <a:t>кеңесі</a:t>
            </a:r>
            <a:r>
              <a:rPr lang="ru-RU" b="1" kern="1400" dirty="0">
                <a:solidFill>
                  <a:srgbClr val="002060"/>
                </a:solidFill>
              </a:rPr>
              <a:t> мен </a:t>
            </a:r>
            <a:r>
              <a:rPr lang="ru-RU" b="1" kern="1400" dirty="0" err="1">
                <a:solidFill>
                  <a:srgbClr val="002060"/>
                </a:solidFill>
              </a:rPr>
              <a:t>пікірін</a:t>
            </a:r>
            <a:r>
              <a:rPr lang="ru-RU" b="1" kern="1400" dirty="0">
                <a:solidFill>
                  <a:srgbClr val="002060"/>
                </a:solidFill>
              </a:rPr>
              <a:t> </a:t>
            </a:r>
            <a:r>
              <a:rPr lang="ru-RU" b="1" kern="1400" dirty="0" err="1">
                <a:solidFill>
                  <a:srgbClr val="002060"/>
                </a:solidFill>
              </a:rPr>
              <a:t>сұрау</a:t>
            </a:r>
            <a:r>
              <a:rPr lang="ru-RU" b="1" kern="1400" dirty="0">
                <a:solidFill>
                  <a:srgbClr val="002060"/>
                </a:solidFill>
              </a:rPr>
              <a:t>, </a:t>
            </a:r>
            <a:r>
              <a:rPr lang="ru-RU" b="1" kern="1400" dirty="0" err="1">
                <a:solidFill>
                  <a:srgbClr val="002060"/>
                </a:solidFill>
              </a:rPr>
              <a:t>онымен</a:t>
            </a:r>
            <a:r>
              <a:rPr lang="ru-RU" b="1" kern="1400" dirty="0">
                <a:solidFill>
                  <a:srgbClr val="002060"/>
                </a:solidFill>
              </a:rPr>
              <a:t> </a:t>
            </a:r>
            <a:r>
              <a:rPr lang="ru-RU" b="1" kern="1400" dirty="0" err="1">
                <a:solidFill>
                  <a:srgbClr val="002060"/>
                </a:solidFill>
              </a:rPr>
              <a:t>дос</a:t>
            </a:r>
            <a:r>
              <a:rPr lang="ru-RU" b="1" kern="1400" dirty="0">
                <a:solidFill>
                  <a:srgbClr val="002060"/>
                </a:solidFill>
              </a:rPr>
              <a:t> </a:t>
            </a:r>
            <a:r>
              <a:rPr lang="ru-RU" b="1" kern="1400" dirty="0" err="1">
                <a:solidFill>
                  <a:srgbClr val="002060"/>
                </a:solidFill>
              </a:rPr>
              <a:t>ретінде</a:t>
            </a:r>
            <a:r>
              <a:rPr lang="ru-RU" b="1" kern="1400" dirty="0">
                <a:solidFill>
                  <a:srgbClr val="002060"/>
                </a:solidFill>
              </a:rPr>
              <a:t> </a:t>
            </a:r>
            <a:r>
              <a:rPr lang="ru-RU" b="1" kern="1400" dirty="0" err="1">
                <a:solidFill>
                  <a:srgbClr val="002060"/>
                </a:solidFill>
              </a:rPr>
              <a:t>жаңалықтармен</a:t>
            </a:r>
            <a:r>
              <a:rPr lang="ru-RU" b="1" kern="1400" dirty="0">
                <a:solidFill>
                  <a:srgbClr val="002060"/>
                </a:solidFill>
              </a:rPr>
              <a:t> </a:t>
            </a:r>
            <a:r>
              <a:rPr lang="ru-RU" b="1" kern="1400" dirty="0" err="1">
                <a:solidFill>
                  <a:srgbClr val="002060"/>
                </a:solidFill>
              </a:rPr>
              <a:t>бөлісу</a:t>
            </a:r>
            <a:r>
              <a:rPr lang="ru-RU" b="1" kern="1400" dirty="0">
                <a:solidFill>
                  <a:srgbClr val="002060"/>
                </a:solidFill>
              </a:rPr>
              <a:t> </a:t>
            </a:r>
            <a:r>
              <a:rPr lang="ru-RU" b="1" kern="1400" dirty="0" err="1">
                <a:solidFill>
                  <a:srgbClr val="002060"/>
                </a:solidFill>
              </a:rPr>
              <a:t>керек</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Өзіңіздің</a:t>
            </a:r>
            <a:r>
              <a:rPr lang="ru-RU" b="1" kern="1400" dirty="0"/>
              <a:t> </a:t>
            </a:r>
            <a:r>
              <a:rPr lang="ru-RU" b="1" kern="1400" dirty="0" err="1"/>
              <a:t>жасөспірімдік</a:t>
            </a:r>
            <a:r>
              <a:rPr lang="ru-RU" b="1" kern="1400" dirty="0"/>
              <a:t> </a:t>
            </a:r>
            <a:r>
              <a:rPr lang="ru-RU" b="1" kern="1400" dirty="0" err="1"/>
              <a:t>шағыңыз</a:t>
            </a:r>
            <a:r>
              <a:rPr lang="ru-RU" b="1" kern="1400" dirty="0"/>
              <a:t> </a:t>
            </a:r>
            <a:r>
              <a:rPr lang="ru-RU" b="1" kern="1400" dirty="0" err="1"/>
              <a:t>турады</a:t>
            </a:r>
            <a:r>
              <a:rPr lang="ru-RU" b="1" kern="1400" dirty="0"/>
              <a:t> және </a:t>
            </a:r>
            <a:r>
              <a:rPr lang="ru-RU" b="1" kern="1400" dirty="0" err="1"/>
              <a:t>сол</a:t>
            </a:r>
            <a:r>
              <a:rPr lang="ru-RU" b="1" kern="1400" dirty="0"/>
              <a:t> </a:t>
            </a:r>
            <a:r>
              <a:rPr lang="ru-RU" b="1" kern="1400" dirty="0" err="1"/>
              <a:t>кездегі</a:t>
            </a:r>
            <a:r>
              <a:rPr lang="ru-RU" b="1" kern="1400" dirty="0"/>
              <a:t> </a:t>
            </a:r>
            <a:r>
              <a:rPr lang="ru-RU" b="1" kern="1400" dirty="0" err="1"/>
              <a:t>қиындықтарыңыз</a:t>
            </a:r>
            <a:r>
              <a:rPr lang="ru-RU" b="1" kern="1400" dirty="0"/>
              <a:t> </a:t>
            </a:r>
            <a:r>
              <a:rPr lang="ru-RU" b="1" kern="1400" dirty="0" err="1"/>
              <a:t>туралы</a:t>
            </a:r>
            <a:r>
              <a:rPr lang="ru-RU" b="1" kern="1400" dirty="0"/>
              <a:t> </a:t>
            </a:r>
            <a:r>
              <a:rPr lang="ru-RU" b="1" kern="1400" dirty="0" err="1"/>
              <a:t>айтып</a:t>
            </a:r>
            <a:r>
              <a:rPr lang="ru-RU" b="1" kern="1400" dirty="0"/>
              <a:t> беру </a:t>
            </a:r>
            <a:r>
              <a:rPr lang="ru-RU" b="1" kern="1400" dirty="0" err="1"/>
              <a:t>керек</a:t>
            </a:r>
            <a:r>
              <a:rPr lang="ru-RU" b="1" kern="1400" dirty="0"/>
              <a:t> </a:t>
            </a:r>
            <a:endParaRPr lang="ru-RU" b="1" dirty="0"/>
          </a:p>
        </p:txBody>
      </p:sp>
      <p:sp>
        <p:nvSpPr>
          <p:cNvPr id="6" name="Заголовок 1">
            <a:extLst>
              <a:ext uri="{FF2B5EF4-FFF2-40B4-BE49-F238E27FC236}">
                <a16:creationId xmlns:a16="http://schemas.microsoft.com/office/drawing/2014/main" xmlns="" id="{513B19B0-0E8F-4902-8F6E-1AFE2720F0EC}"/>
              </a:ext>
            </a:extLst>
          </p:cNvPr>
          <p:cNvSpPr txBox="1">
            <a:spLocks/>
          </p:cNvSpPr>
          <p:nvPr/>
        </p:nvSpPr>
        <p:spPr>
          <a:xfrm>
            <a:off x="1657388" y="123045"/>
            <a:ext cx="10416501" cy="115443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3600" b="1" dirty="0" err="1">
                <a:solidFill>
                  <a:srgbClr val="0070C0"/>
                </a:solidFill>
                <a:latin typeface="+mn-lt"/>
              </a:rPr>
              <a:t>Тәсіл</a:t>
            </a:r>
            <a:r>
              <a:rPr lang="ru-RU" sz="3600" b="1" dirty="0">
                <a:solidFill>
                  <a:srgbClr val="0070C0"/>
                </a:solidFill>
                <a:latin typeface="+mn-lt"/>
              </a:rPr>
              <a:t> №2: </a:t>
            </a:r>
            <a:r>
              <a:rPr lang="ru-RU" sz="3600" b="1" dirty="0" err="1">
                <a:solidFill>
                  <a:srgbClr val="0070C0"/>
                </a:solidFill>
                <a:latin typeface="+mn-lt"/>
              </a:rPr>
              <a:t>Баланың</a:t>
            </a:r>
            <a:r>
              <a:rPr lang="ru-RU" sz="3600" b="1" dirty="0">
                <a:solidFill>
                  <a:srgbClr val="0070C0"/>
                </a:solidFill>
                <a:latin typeface="+mn-lt"/>
              </a:rPr>
              <a:t> </a:t>
            </a:r>
            <a:r>
              <a:rPr lang="ru-RU" sz="3600" b="1" dirty="0" err="1">
                <a:solidFill>
                  <a:srgbClr val="0070C0"/>
                </a:solidFill>
                <a:latin typeface="+mn-lt"/>
              </a:rPr>
              <a:t>сеніміне</a:t>
            </a:r>
            <a:r>
              <a:rPr lang="ru-RU" sz="3600" b="1" dirty="0">
                <a:solidFill>
                  <a:srgbClr val="0070C0"/>
                </a:solidFill>
                <a:latin typeface="+mn-lt"/>
              </a:rPr>
              <a:t> </a:t>
            </a:r>
            <a:r>
              <a:rPr lang="ru-RU" sz="3600" b="1" dirty="0" err="1">
                <a:solidFill>
                  <a:srgbClr val="0070C0"/>
                </a:solidFill>
                <a:latin typeface="+mn-lt"/>
              </a:rPr>
              <a:t>кіру</a:t>
            </a:r>
            <a:r>
              <a:rPr lang="ru-RU" sz="3600" b="1" dirty="0">
                <a:solidFill>
                  <a:srgbClr val="0070C0"/>
                </a:solidFill>
                <a:latin typeface="+mn-lt"/>
              </a:rPr>
              <a:t> және </a:t>
            </a:r>
            <a:r>
              <a:rPr lang="ru-RU" sz="3600" b="1" dirty="0" err="1">
                <a:solidFill>
                  <a:srgbClr val="0070C0"/>
                </a:solidFill>
                <a:latin typeface="+mn-lt"/>
              </a:rPr>
              <a:t>оның</a:t>
            </a:r>
            <a:r>
              <a:rPr lang="ru-RU" sz="3600" b="1" dirty="0">
                <a:solidFill>
                  <a:srgbClr val="0070C0"/>
                </a:solidFill>
                <a:latin typeface="+mn-lt"/>
              </a:rPr>
              <a:t> </a:t>
            </a:r>
            <a:r>
              <a:rPr lang="ru-RU" sz="3600" b="1" dirty="0" err="1">
                <a:solidFill>
                  <a:srgbClr val="0070C0"/>
                </a:solidFill>
                <a:latin typeface="+mn-lt"/>
              </a:rPr>
              <a:t>Ғаламтордағы</a:t>
            </a:r>
            <a:r>
              <a:rPr lang="ru-RU" sz="3600" b="1" dirty="0">
                <a:solidFill>
                  <a:srgbClr val="0070C0"/>
                </a:solidFill>
                <a:latin typeface="+mn-lt"/>
              </a:rPr>
              <a:t> </a:t>
            </a:r>
            <a:r>
              <a:rPr lang="ru-RU" sz="3600" b="1" dirty="0" err="1">
                <a:solidFill>
                  <a:srgbClr val="0070C0"/>
                </a:solidFill>
                <a:latin typeface="+mn-lt"/>
              </a:rPr>
              <a:t>істерінен</a:t>
            </a:r>
            <a:r>
              <a:rPr lang="ru-RU" sz="3600" b="1" dirty="0">
                <a:solidFill>
                  <a:srgbClr val="0070C0"/>
                </a:solidFill>
                <a:latin typeface="+mn-lt"/>
              </a:rPr>
              <a:t> </a:t>
            </a:r>
            <a:r>
              <a:rPr lang="ru-RU" sz="3600" b="1" dirty="0" err="1">
                <a:solidFill>
                  <a:srgbClr val="0070C0"/>
                </a:solidFill>
                <a:latin typeface="+mn-lt"/>
              </a:rPr>
              <a:t>хабардар</a:t>
            </a:r>
            <a:r>
              <a:rPr lang="ru-RU" sz="3600" b="1" dirty="0">
                <a:solidFill>
                  <a:srgbClr val="0070C0"/>
                </a:solidFill>
                <a:latin typeface="+mn-lt"/>
              </a:rPr>
              <a:t> болу</a:t>
            </a:r>
          </a:p>
        </p:txBody>
      </p:sp>
      <p:pic>
        <p:nvPicPr>
          <p:cNvPr id="7" name="Picture 4">
            <a:extLst>
              <a:ext uri="{FF2B5EF4-FFF2-40B4-BE49-F238E27FC236}">
                <a16:creationId xmlns:a16="http://schemas.microsoft.com/office/drawing/2014/main" xmlns="" id="{71269197-5B00-4490-A56E-913C7D3508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1" y="56785"/>
            <a:ext cx="1322069" cy="128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65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870" y="2905988"/>
            <a:ext cx="8717632" cy="422920"/>
          </a:xfrm>
        </p:spPr>
        <p:txBody>
          <a:bodyPr>
            <a:noAutofit/>
          </a:bodyPr>
          <a:lstStyle/>
          <a:p>
            <a:r>
              <a:rPr lang="ru-RU" sz="2800" b="1" dirty="0" err="1">
                <a:solidFill>
                  <a:srgbClr val="0070C0"/>
                </a:solidFill>
              </a:rPr>
              <a:t>Баланың</a:t>
            </a:r>
            <a:r>
              <a:rPr lang="ru-RU" sz="2800" b="1" dirty="0">
                <a:solidFill>
                  <a:srgbClr val="0070C0"/>
                </a:solidFill>
              </a:rPr>
              <a:t> </a:t>
            </a:r>
            <a:r>
              <a:rPr lang="ru-RU" sz="2800" b="1" dirty="0" err="1">
                <a:solidFill>
                  <a:srgbClr val="0070C0"/>
                </a:solidFill>
              </a:rPr>
              <a:t>сізге</a:t>
            </a:r>
            <a:r>
              <a:rPr lang="ru-RU" sz="2800" b="1" dirty="0">
                <a:solidFill>
                  <a:srgbClr val="0070C0"/>
                </a:solidFill>
              </a:rPr>
              <a:t> </a:t>
            </a:r>
            <a:r>
              <a:rPr lang="ru-RU" sz="2800" b="1" dirty="0" err="1">
                <a:solidFill>
                  <a:srgbClr val="0070C0"/>
                </a:solidFill>
              </a:rPr>
              <a:t>сенуі</a:t>
            </a:r>
            <a:r>
              <a:rPr lang="ru-RU" sz="2800" b="1" dirty="0">
                <a:solidFill>
                  <a:srgbClr val="0070C0"/>
                </a:solidFill>
              </a:rPr>
              <a:t> </a:t>
            </a:r>
            <a:r>
              <a:rPr lang="ru-RU" sz="2800" b="1" dirty="0" err="1">
                <a:solidFill>
                  <a:srgbClr val="0070C0"/>
                </a:solidFill>
              </a:rPr>
              <a:t>үшін</a:t>
            </a:r>
            <a:r>
              <a:rPr lang="ru-RU" sz="2800" b="1" dirty="0">
                <a:solidFill>
                  <a:srgbClr val="0070C0"/>
                </a:solidFill>
              </a:rPr>
              <a:t> </a:t>
            </a:r>
            <a:r>
              <a:rPr lang="ru-RU" sz="2800" b="1" dirty="0" err="1">
                <a:solidFill>
                  <a:srgbClr val="0070C0"/>
                </a:solidFill>
              </a:rPr>
              <a:t>онымен</a:t>
            </a:r>
            <a:r>
              <a:rPr lang="ru-RU" sz="2800" b="1" dirty="0">
                <a:solidFill>
                  <a:srgbClr val="0070C0"/>
                </a:solidFill>
              </a:rPr>
              <a:t> </a:t>
            </a:r>
            <a:r>
              <a:rPr lang="ru-RU" sz="2800" b="1" dirty="0" err="1">
                <a:solidFill>
                  <a:srgbClr val="0070C0"/>
                </a:solidFill>
              </a:rPr>
              <a:t>қалай</a:t>
            </a:r>
            <a:r>
              <a:rPr lang="ru-RU" sz="2800" b="1" dirty="0">
                <a:solidFill>
                  <a:srgbClr val="0070C0"/>
                </a:solidFill>
              </a:rPr>
              <a:t> </a:t>
            </a:r>
            <a:r>
              <a:rPr lang="ru-RU" sz="2800" b="1" dirty="0" err="1">
                <a:solidFill>
                  <a:srgbClr val="0070C0"/>
                </a:solidFill>
              </a:rPr>
              <a:t>сөйлесу</a:t>
            </a:r>
            <a:r>
              <a:rPr lang="ru-RU" sz="2800" b="1" dirty="0">
                <a:solidFill>
                  <a:srgbClr val="0070C0"/>
                </a:solidFill>
              </a:rPr>
              <a:t> </a:t>
            </a:r>
            <a:r>
              <a:rPr lang="ru-RU" sz="2800" b="1" dirty="0" err="1">
                <a:solidFill>
                  <a:srgbClr val="0070C0"/>
                </a:solidFill>
              </a:rPr>
              <a:t>керек</a:t>
            </a:r>
            <a:r>
              <a:rPr lang="ru-RU" sz="2800" b="1" dirty="0">
                <a:solidFill>
                  <a:srgbClr val="0070C0"/>
                </a:solidFill>
              </a:rPr>
              <a:t>:</a:t>
            </a:r>
          </a:p>
        </p:txBody>
      </p:sp>
      <p:sp>
        <p:nvSpPr>
          <p:cNvPr id="3" name="Объект 2"/>
          <p:cNvSpPr>
            <a:spLocks noGrp="1"/>
          </p:cNvSpPr>
          <p:nvPr>
            <p:ph idx="1"/>
          </p:nvPr>
        </p:nvSpPr>
        <p:spPr>
          <a:xfrm>
            <a:off x="216466" y="3529092"/>
            <a:ext cx="11828452" cy="2967241"/>
          </a:xfrm>
        </p:spPr>
        <p:txBody>
          <a:bodyPr>
            <a:noAutofit/>
          </a:bodyPr>
          <a:lstStyle/>
          <a:p>
            <a:pPr algn="just">
              <a:lnSpc>
                <a:spcPct val="100000"/>
              </a:lnSpc>
              <a:spcBef>
                <a:spcPts val="100"/>
              </a:spcBef>
              <a:spcAft>
                <a:spcPts val="100"/>
              </a:spcAft>
              <a:buFont typeface="Symbol"/>
              <a:buChar char=""/>
            </a:pPr>
            <a:r>
              <a:rPr lang="ru-RU" sz="2000" dirty="0" err="1">
                <a:solidFill>
                  <a:prstClr val="black"/>
                </a:solidFill>
                <a:ea typeface="Calibri"/>
                <a:cs typeface="Times New Roman"/>
              </a:rPr>
              <a:t>Баланың</a:t>
            </a:r>
            <a:r>
              <a:rPr lang="ru-RU" sz="2000" dirty="0">
                <a:solidFill>
                  <a:prstClr val="black"/>
                </a:solidFill>
                <a:ea typeface="Calibri"/>
                <a:cs typeface="Times New Roman"/>
              </a:rPr>
              <a:t> </a:t>
            </a:r>
            <a:r>
              <a:rPr lang="ru-RU" sz="2000" dirty="0" err="1">
                <a:solidFill>
                  <a:prstClr val="black"/>
                </a:solidFill>
                <a:ea typeface="Calibri"/>
                <a:cs typeface="Times New Roman"/>
              </a:rPr>
              <a:t>бағалары</a:t>
            </a:r>
            <a:r>
              <a:rPr lang="ru-RU" sz="2000" dirty="0">
                <a:solidFill>
                  <a:prstClr val="black"/>
                </a:solidFill>
                <a:ea typeface="Calibri"/>
                <a:cs typeface="Times New Roman"/>
              </a:rPr>
              <a:t> </a:t>
            </a:r>
            <a:r>
              <a:rPr lang="ru-RU" sz="2000" dirty="0" err="1">
                <a:solidFill>
                  <a:prstClr val="black"/>
                </a:solidFill>
                <a:ea typeface="Calibri"/>
                <a:cs typeface="Times New Roman"/>
              </a:rPr>
              <a:t>туралы</a:t>
            </a:r>
            <a:r>
              <a:rPr lang="ru-RU" sz="2000" dirty="0">
                <a:solidFill>
                  <a:prstClr val="black"/>
                </a:solidFill>
                <a:ea typeface="Calibri"/>
                <a:cs typeface="Times New Roman"/>
              </a:rPr>
              <a:t> емес, </a:t>
            </a:r>
            <a:r>
              <a:rPr lang="ru-RU" sz="2000" dirty="0" err="1">
                <a:solidFill>
                  <a:prstClr val="black"/>
                </a:solidFill>
                <a:ea typeface="Calibri"/>
                <a:cs typeface="Times New Roman"/>
              </a:rPr>
              <a:t>көңіл</a:t>
            </a:r>
            <a:r>
              <a:rPr lang="en-GB" sz="2000" dirty="0">
                <a:solidFill>
                  <a:prstClr val="black"/>
                </a:solidFill>
                <a:ea typeface="Calibri"/>
                <a:cs typeface="Times New Roman"/>
              </a:rPr>
              <a:t>-</a:t>
            </a:r>
            <a:r>
              <a:rPr lang="kk-KZ" sz="2000" dirty="0">
                <a:solidFill>
                  <a:prstClr val="black"/>
                </a:solidFill>
                <a:ea typeface="Calibri"/>
                <a:cs typeface="Times New Roman"/>
              </a:rPr>
              <a:t>күйі туралы сұраңыз.</a:t>
            </a:r>
            <a:endParaRPr lang="ru-RU" sz="2000" dirty="0">
              <a:solidFill>
                <a:prstClr val="black"/>
              </a:solidFill>
              <a:ea typeface="Calibri"/>
              <a:cs typeface="Times New Roman"/>
            </a:endParaRPr>
          </a:p>
          <a:p>
            <a:pPr algn="just">
              <a:lnSpc>
                <a:spcPct val="100000"/>
              </a:lnSpc>
              <a:spcBef>
                <a:spcPts val="100"/>
              </a:spcBef>
              <a:spcAft>
                <a:spcPts val="100"/>
              </a:spcAft>
              <a:buFont typeface="Symbol"/>
              <a:buChar char=""/>
            </a:pPr>
            <a:r>
              <a:rPr lang="ru-RU" sz="2000" dirty="0" err="1">
                <a:solidFill>
                  <a:srgbClr val="002060"/>
                </a:solidFill>
                <a:ea typeface="Calibri"/>
                <a:cs typeface="Times New Roman"/>
              </a:rPr>
              <a:t>Мектептегі</a:t>
            </a:r>
            <a:r>
              <a:rPr lang="ru-RU" sz="2000" dirty="0">
                <a:solidFill>
                  <a:srgbClr val="002060"/>
                </a:solidFill>
                <a:ea typeface="Calibri"/>
                <a:cs typeface="Times New Roman"/>
              </a:rPr>
              <a:t> </a:t>
            </a:r>
            <a:r>
              <a:rPr lang="ru-RU" sz="2000" dirty="0" err="1">
                <a:solidFill>
                  <a:srgbClr val="002060"/>
                </a:solidFill>
                <a:ea typeface="Calibri"/>
                <a:cs typeface="Times New Roman"/>
              </a:rPr>
              <a:t>жағдайы</a:t>
            </a:r>
            <a:r>
              <a:rPr lang="ru-RU" sz="2000" dirty="0">
                <a:solidFill>
                  <a:srgbClr val="002060"/>
                </a:solidFill>
                <a:ea typeface="Calibri"/>
                <a:cs typeface="Times New Roman"/>
              </a:rPr>
              <a:t> </a:t>
            </a:r>
            <a:r>
              <a:rPr lang="ru-RU" sz="2000" dirty="0" err="1">
                <a:solidFill>
                  <a:srgbClr val="002060"/>
                </a:solidFill>
                <a:ea typeface="Calibri"/>
                <a:cs typeface="Times New Roman"/>
              </a:rPr>
              <a:t>туралы</a:t>
            </a:r>
            <a:r>
              <a:rPr lang="ru-RU" sz="2000" dirty="0">
                <a:solidFill>
                  <a:srgbClr val="002060"/>
                </a:solidFill>
                <a:ea typeface="Calibri"/>
                <a:cs typeface="Times New Roman"/>
              </a:rPr>
              <a:t> емес, </a:t>
            </a:r>
            <a:r>
              <a:rPr lang="ru-RU" sz="2000" dirty="0" err="1">
                <a:solidFill>
                  <a:srgbClr val="002060"/>
                </a:solidFill>
                <a:ea typeface="Calibri"/>
                <a:cs typeface="Times New Roman"/>
              </a:rPr>
              <a:t>достарымен</a:t>
            </a:r>
            <a:r>
              <a:rPr lang="ru-RU" sz="2000" dirty="0">
                <a:solidFill>
                  <a:srgbClr val="002060"/>
                </a:solidFill>
                <a:ea typeface="Calibri"/>
                <a:cs typeface="Times New Roman"/>
              </a:rPr>
              <a:t> </a:t>
            </a:r>
            <a:r>
              <a:rPr lang="ru-RU" sz="2000" dirty="0" err="1">
                <a:solidFill>
                  <a:srgbClr val="002060"/>
                </a:solidFill>
                <a:ea typeface="Calibri"/>
                <a:cs typeface="Times New Roman"/>
              </a:rPr>
              <a:t>арадағы</a:t>
            </a:r>
            <a:r>
              <a:rPr lang="ru-RU" sz="2000" dirty="0">
                <a:solidFill>
                  <a:srgbClr val="002060"/>
                </a:solidFill>
                <a:ea typeface="Calibri"/>
                <a:cs typeface="Times New Roman"/>
              </a:rPr>
              <a:t> </a:t>
            </a:r>
            <a:r>
              <a:rPr lang="ru-RU" sz="2000" dirty="0" err="1">
                <a:solidFill>
                  <a:srgbClr val="002060"/>
                </a:solidFill>
                <a:ea typeface="Calibri"/>
                <a:cs typeface="Times New Roman"/>
              </a:rPr>
              <a:t>жағдай</a:t>
            </a:r>
            <a:r>
              <a:rPr lang="ru-RU" sz="2000" dirty="0">
                <a:solidFill>
                  <a:srgbClr val="002060"/>
                </a:solidFill>
                <a:ea typeface="Calibri"/>
                <a:cs typeface="Times New Roman"/>
              </a:rPr>
              <a:t> </a:t>
            </a:r>
            <a:r>
              <a:rPr lang="ru-RU" sz="2000" dirty="0" err="1">
                <a:solidFill>
                  <a:srgbClr val="002060"/>
                </a:solidFill>
                <a:ea typeface="Calibri"/>
                <a:cs typeface="Times New Roman"/>
              </a:rPr>
              <a:t>қандай</a:t>
            </a:r>
            <a:r>
              <a:rPr lang="ru-RU" sz="2000" dirty="0">
                <a:solidFill>
                  <a:srgbClr val="002060"/>
                </a:solidFill>
                <a:ea typeface="Calibri"/>
                <a:cs typeface="Times New Roman"/>
              </a:rPr>
              <a:t>, </a:t>
            </a:r>
            <a:r>
              <a:rPr lang="ru-RU" sz="2000" dirty="0" err="1">
                <a:solidFill>
                  <a:srgbClr val="002060"/>
                </a:solidFill>
                <a:ea typeface="Calibri"/>
                <a:cs typeface="Times New Roman"/>
              </a:rPr>
              <a:t>қандай</a:t>
            </a:r>
            <a:r>
              <a:rPr lang="ru-RU" sz="2000" dirty="0">
                <a:solidFill>
                  <a:srgbClr val="002060"/>
                </a:solidFill>
                <a:ea typeface="Calibri"/>
                <a:cs typeface="Times New Roman"/>
              </a:rPr>
              <a:t> </a:t>
            </a:r>
            <a:r>
              <a:rPr lang="ru-RU" sz="2000" dirty="0" err="1">
                <a:solidFill>
                  <a:srgbClr val="002060"/>
                </a:solidFill>
                <a:ea typeface="Calibri"/>
                <a:cs typeface="Times New Roman"/>
              </a:rPr>
              <a:t>қызықты</a:t>
            </a:r>
            <a:r>
              <a:rPr lang="ru-RU" sz="2000" dirty="0">
                <a:solidFill>
                  <a:srgbClr val="002060"/>
                </a:solidFill>
                <a:ea typeface="Calibri"/>
                <a:cs typeface="Times New Roman"/>
              </a:rPr>
              <a:t> </a:t>
            </a:r>
            <a:r>
              <a:rPr lang="ru-RU" sz="2000" dirty="0" err="1">
                <a:solidFill>
                  <a:srgbClr val="002060"/>
                </a:solidFill>
                <a:ea typeface="Calibri"/>
                <a:cs typeface="Times New Roman"/>
              </a:rPr>
              <a:t>жайттар</a:t>
            </a:r>
            <a:r>
              <a:rPr lang="ru-RU" sz="2000" dirty="0">
                <a:solidFill>
                  <a:srgbClr val="002060"/>
                </a:solidFill>
                <a:ea typeface="Calibri"/>
                <a:cs typeface="Times New Roman"/>
              </a:rPr>
              <a:t> </a:t>
            </a:r>
            <a:r>
              <a:rPr lang="ru-RU" sz="2000" dirty="0" err="1">
                <a:solidFill>
                  <a:srgbClr val="002060"/>
                </a:solidFill>
                <a:ea typeface="Calibri"/>
                <a:cs typeface="Times New Roman"/>
              </a:rPr>
              <a:t>болды</a:t>
            </a:r>
            <a:r>
              <a:rPr lang="ru-RU" sz="2000" dirty="0">
                <a:solidFill>
                  <a:srgbClr val="002060"/>
                </a:solidFill>
                <a:ea typeface="Calibri"/>
                <a:cs typeface="Times New Roman"/>
              </a:rPr>
              <a:t>, не </a:t>
            </a:r>
            <a:r>
              <a:rPr lang="ru-RU" sz="2000" dirty="0" err="1">
                <a:solidFill>
                  <a:srgbClr val="002060"/>
                </a:solidFill>
                <a:ea typeface="Calibri"/>
                <a:cs typeface="Times New Roman"/>
              </a:rPr>
              <a:t>көңіл</a:t>
            </a:r>
            <a:r>
              <a:rPr lang="en-GB" sz="2000" dirty="0">
                <a:solidFill>
                  <a:srgbClr val="002060"/>
                </a:solidFill>
                <a:ea typeface="Calibri"/>
                <a:cs typeface="Times New Roman"/>
              </a:rPr>
              <a:t>-</a:t>
            </a:r>
            <a:r>
              <a:rPr lang="kk-KZ" sz="2000" dirty="0">
                <a:solidFill>
                  <a:srgbClr val="002060"/>
                </a:solidFill>
                <a:ea typeface="Calibri"/>
                <a:cs typeface="Times New Roman"/>
              </a:rPr>
              <a:t>күйін түсірді, не қуантты деген сұрақтар қойыңыз. Бар екпінді сезімдерге салыңыз.</a:t>
            </a:r>
            <a:endParaRPr lang="ru-RU" sz="2000" dirty="0">
              <a:solidFill>
                <a:srgbClr val="002060"/>
              </a:solidFill>
              <a:ea typeface="Calibri"/>
              <a:cs typeface="Times New Roman"/>
            </a:endParaRPr>
          </a:p>
          <a:p>
            <a:pPr algn="just">
              <a:lnSpc>
                <a:spcPct val="100000"/>
              </a:lnSpc>
              <a:spcBef>
                <a:spcPts val="100"/>
              </a:spcBef>
              <a:spcAft>
                <a:spcPts val="100"/>
              </a:spcAft>
              <a:buFont typeface="Symbol"/>
              <a:buChar char=""/>
            </a:pPr>
            <a:r>
              <a:rPr lang="ru-RU" sz="2000" dirty="0">
                <a:solidFill>
                  <a:prstClr val="black"/>
                </a:solidFill>
                <a:ea typeface="Calibri"/>
                <a:cs typeface="Times New Roman"/>
              </a:rPr>
              <a:t>Баланы </a:t>
            </a:r>
            <a:r>
              <a:rPr lang="ru-RU" sz="2000" dirty="0" err="1">
                <a:solidFill>
                  <a:prstClr val="black"/>
                </a:solidFill>
                <a:ea typeface="Calibri"/>
                <a:cs typeface="Times New Roman"/>
              </a:rPr>
              <a:t>тыңдаңыз</a:t>
            </a:r>
            <a:r>
              <a:rPr lang="ru-RU" sz="2000" dirty="0">
                <a:solidFill>
                  <a:prstClr val="black"/>
                </a:solidFill>
                <a:ea typeface="Calibri"/>
                <a:cs typeface="Times New Roman"/>
              </a:rPr>
              <a:t> (</a:t>
            </a:r>
            <a:r>
              <a:rPr lang="ru-RU" sz="2000" dirty="0" err="1">
                <a:solidFill>
                  <a:prstClr val="black"/>
                </a:solidFill>
                <a:ea typeface="Calibri"/>
                <a:cs typeface="Times New Roman"/>
              </a:rPr>
              <a:t>артық</a:t>
            </a:r>
            <a:r>
              <a:rPr lang="ru-RU" sz="2000" dirty="0">
                <a:solidFill>
                  <a:prstClr val="black"/>
                </a:solidFill>
                <a:ea typeface="Calibri"/>
                <a:cs typeface="Times New Roman"/>
              </a:rPr>
              <a:t> </a:t>
            </a:r>
            <a:r>
              <a:rPr lang="ru-RU" sz="2000" dirty="0" err="1">
                <a:solidFill>
                  <a:prstClr val="black"/>
                </a:solidFill>
                <a:ea typeface="Calibri"/>
                <a:cs typeface="Times New Roman"/>
              </a:rPr>
              <a:t>сөзсіз</a:t>
            </a:r>
            <a:r>
              <a:rPr lang="ru-RU" sz="2000" dirty="0">
                <a:solidFill>
                  <a:prstClr val="black"/>
                </a:solidFill>
                <a:ea typeface="Calibri"/>
                <a:cs typeface="Times New Roman"/>
              </a:rPr>
              <a:t>, </a:t>
            </a:r>
            <a:r>
              <a:rPr lang="ru-RU" sz="2000" dirty="0" err="1">
                <a:solidFill>
                  <a:prstClr val="black"/>
                </a:solidFill>
                <a:ea typeface="Calibri"/>
                <a:cs typeface="Times New Roman"/>
              </a:rPr>
              <a:t>бағалаусыз</a:t>
            </a:r>
            <a:r>
              <a:rPr lang="ru-RU" sz="2000" dirty="0">
                <a:solidFill>
                  <a:prstClr val="black"/>
                </a:solidFill>
                <a:ea typeface="Calibri"/>
                <a:cs typeface="Times New Roman"/>
              </a:rPr>
              <a:t>, </a:t>
            </a:r>
            <a:r>
              <a:rPr lang="ru-RU" sz="2000" dirty="0" err="1">
                <a:solidFill>
                  <a:prstClr val="black"/>
                </a:solidFill>
                <a:ea typeface="Calibri"/>
                <a:cs typeface="Times New Roman"/>
              </a:rPr>
              <a:t>кеңес</a:t>
            </a:r>
            <a:r>
              <a:rPr lang="ru-RU" sz="2000" dirty="0">
                <a:solidFill>
                  <a:prstClr val="black"/>
                </a:solidFill>
                <a:ea typeface="Calibri"/>
                <a:cs typeface="Times New Roman"/>
              </a:rPr>
              <a:t> </a:t>
            </a:r>
            <a:r>
              <a:rPr lang="ru-RU" sz="2000" dirty="0" err="1">
                <a:solidFill>
                  <a:prstClr val="black"/>
                </a:solidFill>
                <a:ea typeface="Calibri"/>
                <a:cs typeface="Times New Roman"/>
              </a:rPr>
              <a:t>берусіз</a:t>
            </a:r>
            <a:r>
              <a:rPr lang="ru-RU" sz="2000" dirty="0">
                <a:solidFill>
                  <a:prstClr val="black"/>
                </a:solidFill>
                <a:ea typeface="Calibri"/>
                <a:cs typeface="Times New Roman"/>
              </a:rPr>
              <a:t>).</a:t>
            </a:r>
          </a:p>
          <a:p>
            <a:pPr algn="just">
              <a:lnSpc>
                <a:spcPct val="100000"/>
              </a:lnSpc>
              <a:spcBef>
                <a:spcPts val="100"/>
              </a:spcBef>
              <a:spcAft>
                <a:spcPts val="100"/>
              </a:spcAft>
              <a:buFont typeface="Symbol"/>
              <a:buChar char=""/>
            </a:pPr>
            <a:r>
              <a:rPr lang="ru-RU" sz="2000" dirty="0" err="1">
                <a:solidFill>
                  <a:prstClr val="black"/>
                </a:solidFill>
                <a:ea typeface="Calibri"/>
                <a:cs typeface="Times New Roman"/>
              </a:rPr>
              <a:t>Өзіңіздің</a:t>
            </a:r>
            <a:r>
              <a:rPr lang="ru-RU" sz="2000" dirty="0">
                <a:solidFill>
                  <a:prstClr val="black"/>
                </a:solidFill>
                <a:ea typeface="Calibri"/>
                <a:cs typeface="Times New Roman"/>
              </a:rPr>
              <a:t> </a:t>
            </a:r>
            <a:r>
              <a:rPr lang="ru-RU" sz="2000" dirty="0" err="1">
                <a:solidFill>
                  <a:prstClr val="black"/>
                </a:solidFill>
                <a:ea typeface="Calibri"/>
                <a:cs typeface="Times New Roman"/>
              </a:rPr>
              <a:t>күніңіз</a:t>
            </a:r>
            <a:r>
              <a:rPr lang="ru-RU" sz="2000" dirty="0">
                <a:solidFill>
                  <a:prstClr val="black"/>
                </a:solidFill>
                <a:ea typeface="Calibri"/>
                <a:cs typeface="Times New Roman"/>
              </a:rPr>
              <a:t> </a:t>
            </a:r>
            <a:r>
              <a:rPr lang="ru-RU" sz="2000" dirty="0" err="1">
                <a:solidFill>
                  <a:prstClr val="black"/>
                </a:solidFill>
                <a:ea typeface="Calibri"/>
                <a:cs typeface="Times New Roman"/>
              </a:rPr>
              <a:t>қалай</a:t>
            </a:r>
            <a:r>
              <a:rPr lang="ru-RU" sz="2000" dirty="0">
                <a:solidFill>
                  <a:prstClr val="black"/>
                </a:solidFill>
                <a:ea typeface="Calibri"/>
                <a:cs typeface="Times New Roman"/>
              </a:rPr>
              <a:t> </a:t>
            </a:r>
            <a:r>
              <a:rPr lang="ru-RU" sz="2000" dirty="0" err="1">
                <a:solidFill>
                  <a:prstClr val="black"/>
                </a:solidFill>
                <a:ea typeface="Calibri"/>
                <a:cs typeface="Times New Roman"/>
              </a:rPr>
              <a:t>өткенін</a:t>
            </a:r>
            <a:r>
              <a:rPr lang="ru-RU" sz="2000" dirty="0">
                <a:solidFill>
                  <a:prstClr val="black"/>
                </a:solidFill>
                <a:ea typeface="Calibri"/>
                <a:cs typeface="Times New Roman"/>
              </a:rPr>
              <a:t> </a:t>
            </a:r>
            <a:r>
              <a:rPr lang="ru-RU" sz="2000" dirty="0" err="1">
                <a:solidFill>
                  <a:prstClr val="black"/>
                </a:solidFill>
                <a:ea typeface="Calibri"/>
                <a:cs typeface="Times New Roman"/>
              </a:rPr>
              <a:t>айтып</a:t>
            </a:r>
            <a:r>
              <a:rPr lang="ru-RU" sz="2000" dirty="0">
                <a:solidFill>
                  <a:prstClr val="black"/>
                </a:solidFill>
                <a:ea typeface="Calibri"/>
                <a:cs typeface="Times New Roman"/>
              </a:rPr>
              <a:t> </a:t>
            </a:r>
            <a:r>
              <a:rPr lang="ru-RU" sz="2000" dirty="0" err="1">
                <a:solidFill>
                  <a:prstClr val="black"/>
                </a:solidFill>
                <a:ea typeface="Calibri"/>
                <a:cs typeface="Times New Roman"/>
              </a:rPr>
              <a:t>беріңіз</a:t>
            </a:r>
            <a:r>
              <a:rPr lang="ru-RU" sz="2000" dirty="0">
                <a:solidFill>
                  <a:prstClr val="black"/>
                </a:solidFill>
                <a:ea typeface="Calibri"/>
                <a:cs typeface="Times New Roman"/>
              </a:rPr>
              <a:t>. </a:t>
            </a:r>
            <a:r>
              <a:rPr lang="ru-RU" sz="2000" dirty="0" err="1">
                <a:solidFill>
                  <a:prstClr val="black"/>
                </a:solidFill>
                <a:ea typeface="Calibri"/>
                <a:cs typeface="Times New Roman"/>
              </a:rPr>
              <a:t>Айтатындарыңызды</a:t>
            </a:r>
            <a:r>
              <a:rPr lang="ru-RU" sz="2000" dirty="0">
                <a:solidFill>
                  <a:prstClr val="black"/>
                </a:solidFill>
                <a:ea typeface="Calibri"/>
                <a:cs typeface="Times New Roman"/>
              </a:rPr>
              <a:t> </a:t>
            </a:r>
            <a:r>
              <a:rPr lang="ru-RU" sz="2000" dirty="0" err="1">
                <a:solidFill>
                  <a:prstClr val="black"/>
                </a:solidFill>
                <a:ea typeface="Calibri"/>
                <a:cs typeface="Times New Roman"/>
              </a:rPr>
              <a:t>онымен</a:t>
            </a:r>
            <a:r>
              <a:rPr lang="ru-RU" sz="2000" dirty="0">
                <a:solidFill>
                  <a:prstClr val="black"/>
                </a:solidFill>
                <a:ea typeface="Calibri"/>
                <a:cs typeface="Times New Roman"/>
              </a:rPr>
              <a:t> </a:t>
            </a:r>
            <a:r>
              <a:rPr lang="ru-RU" sz="2000" dirty="0" err="1">
                <a:solidFill>
                  <a:prstClr val="black"/>
                </a:solidFill>
                <a:ea typeface="Calibri"/>
                <a:cs typeface="Times New Roman"/>
              </a:rPr>
              <a:t>дос</a:t>
            </a:r>
            <a:r>
              <a:rPr lang="ru-RU" sz="2000" dirty="0">
                <a:solidFill>
                  <a:prstClr val="black"/>
                </a:solidFill>
                <a:ea typeface="Calibri"/>
                <a:cs typeface="Times New Roman"/>
              </a:rPr>
              <a:t> </a:t>
            </a:r>
            <a:r>
              <a:rPr lang="ru-RU" sz="2000" dirty="0" err="1">
                <a:solidFill>
                  <a:prstClr val="black"/>
                </a:solidFill>
                <a:ea typeface="Calibri"/>
                <a:cs typeface="Times New Roman"/>
              </a:rPr>
              <a:t>ретінде</a:t>
            </a:r>
            <a:r>
              <a:rPr lang="ru-RU" sz="2000" dirty="0">
                <a:solidFill>
                  <a:prstClr val="black"/>
                </a:solidFill>
                <a:ea typeface="Calibri"/>
                <a:cs typeface="Times New Roman"/>
              </a:rPr>
              <a:t>, </a:t>
            </a:r>
            <a:r>
              <a:rPr lang="ru-RU" sz="2000" dirty="0" err="1">
                <a:solidFill>
                  <a:prstClr val="black"/>
                </a:solidFill>
                <a:ea typeface="Calibri"/>
                <a:cs typeface="Times New Roman"/>
              </a:rPr>
              <a:t>тең</a:t>
            </a:r>
            <a:r>
              <a:rPr lang="ru-RU" sz="2000" dirty="0">
                <a:solidFill>
                  <a:prstClr val="black"/>
                </a:solidFill>
                <a:ea typeface="Calibri"/>
                <a:cs typeface="Times New Roman"/>
              </a:rPr>
              <a:t> </a:t>
            </a:r>
            <a:r>
              <a:rPr lang="ru-RU" sz="2000" dirty="0" err="1">
                <a:solidFill>
                  <a:prstClr val="black"/>
                </a:solidFill>
                <a:ea typeface="Calibri"/>
                <a:cs typeface="Times New Roman"/>
              </a:rPr>
              <a:t>дәрежелі</a:t>
            </a:r>
            <a:r>
              <a:rPr lang="ru-RU" sz="2000" dirty="0">
                <a:solidFill>
                  <a:prstClr val="black"/>
                </a:solidFill>
                <a:ea typeface="Calibri"/>
                <a:cs typeface="Times New Roman"/>
              </a:rPr>
              <a:t> </a:t>
            </a:r>
            <a:r>
              <a:rPr lang="ru-RU" sz="2000" dirty="0" err="1">
                <a:solidFill>
                  <a:prstClr val="black"/>
                </a:solidFill>
                <a:ea typeface="Calibri"/>
                <a:cs typeface="Times New Roman"/>
              </a:rPr>
              <a:t>тұлға</a:t>
            </a:r>
            <a:r>
              <a:rPr lang="ru-RU" sz="2000" dirty="0">
                <a:solidFill>
                  <a:prstClr val="black"/>
                </a:solidFill>
                <a:ea typeface="Calibri"/>
                <a:cs typeface="Times New Roman"/>
              </a:rPr>
              <a:t> </a:t>
            </a:r>
            <a:r>
              <a:rPr lang="ru-RU" sz="2000" dirty="0" err="1">
                <a:solidFill>
                  <a:prstClr val="black"/>
                </a:solidFill>
                <a:ea typeface="Calibri"/>
                <a:cs typeface="Times New Roman"/>
              </a:rPr>
              <a:t>ретінде</a:t>
            </a:r>
            <a:r>
              <a:rPr lang="ru-RU" sz="2000" dirty="0">
                <a:solidFill>
                  <a:prstClr val="black"/>
                </a:solidFill>
                <a:ea typeface="Calibri"/>
                <a:cs typeface="Times New Roman"/>
              </a:rPr>
              <a:t> </a:t>
            </a:r>
            <a:r>
              <a:rPr lang="ru-RU" sz="2000" dirty="0" err="1">
                <a:solidFill>
                  <a:prstClr val="black"/>
                </a:solidFill>
                <a:ea typeface="Calibri"/>
                <a:cs typeface="Times New Roman"/>
              </a:rPr>
              <a:t>бөлісіңіз</a:t>
            </a:r>
            <a:r>
              <a:rPr lang="ru-RU" sz="2000" dirty="0">
                <a:solidFill>
                  <a:prstClr val="black"/>
                </a:solidFill>
                <a:ea typeface="Calibri"/>
                <a:cs typeface="Times New Roman"/>
              </a:rPr>
              <a:t>.</a:t>
            </a:r>
          </a:p>
          <a:p>
            <a:pPr algn="just">
              <a:lnSpc>
                <a:spcPct val="100000"/>
              </a:lnSpc>
              <a:spcBef>
                <a:spcPts val="100"/>
              </a:spcBef>
              <a:spcAft>
                <a:spcPts val="100"/>
              </a:spcAft>
              <a:buFont typeface="Symbol"/>
              <a:buChar char=""/>
            </a:pPr>
            <a:r>
              <a:rPr lang="ru-RU" sz="2000" dirty="0">
                <a:solidFill>
                  <a:srgbClr val="002060"/>
                </a:solidFill>
                <a:ea typeface="Calibri"/>
              </a:rPr>
              <a:t>Баланы </a:t>
            </a:r>
            <a:r>
              <a:rPr lang="ru-RU" sz="2000" dirty="0" err="1">
                <a:solidFill>
                  <a:srgbClr val="002060"/>
                </a:solidFill>
                <a:ea typeface="Calibri"/>
              </a:rPr>
              <a:t>құшақтаңыз</a:t>
            </a:r>
            <a:r>
              <a:rPr lang="ru-RU" sz="2000" dirty="0">
                <a:solidFill>
                  <a:srgbClr val="002060"/>
                </a:solidFill>
                <a:ea typeface="Calibri"/>
              </a:rPr>
              <a:t>, оны </a:t>
            </a:r>
            <a:r>
              <a:rPr lang="ru-RU" sz="2000" dirty="0" err="1">
                <a:solidFill>
                  <a:srgbClr val="002060"/>
                </a:solidFill>
                <a:ea typeface="Calibri"/>
              </a:rPr>
              <a:t>қалай</a:t>
            </a:r>
            <a:r>
              <a:rPr lang="ru-RU" sz="2000" dirty="0">
                <a:solidFill>
                  <a:srgbClr val="002060"/>
                </a:solidFill>
                <a:ea typeface="Calibri"/>
              </a:rPr>
              <a:t> </a:t>
            </a:r>
            <a:r>
              <a:rPr lang="ru-RU" sz="2000" dirty="0" err="1">
                <a:solidFill>
                  <a:srgbClr val="002060"/>
                </a:solidFill>
                <a:ea typeface="Calibri"/>
              </a:rPr>
              <a:t>сағынғаныңызды</a:t>
            </a:r>
            <a:r>
              <a:rPr lang="ru-RU" sz="2000" dirty="0">
                <a:solidFill>
                  <a:srgbClr val="002060"/>
                </a:solidFill>
                <a:ea typeface="Calibri"/>
              </a:rPr>
              <a:t>, </a:t>
            </a:r>
            <a:r>
              <a:rPr lang="ru-RU" sz="2000" dirty="0" err="1">
                <a:solidFill>
                  <a:srgbClr val="002060"/>
                </a:solidFill>
                <a:ea typeface="Calibri"/>
              </a:rPr>
              <a:t>жоқтығы</a:t>
            </a:r>
            <a:r>
              <a:rPr lang="ru-RU" sz="2000" dirty="0">
                <a:solidFill>
                  <a:srgbClr val="002060"/>
                </a:solidFill>
                <a:ea typeface="Calibri"/>
              </a:rPr>
              <a:t> </a:t>
            </a:r>
            <a:r>
              <a:rPr lang="ru-RU" sz="2000" dirty="0" err="1">
                <a:solidFill>
                  <a:srgbClr val="002060"/>
                </a:solidFill>
                <a:ea typeface="Calibri"/>
              </a:rPr>
              <a:t>қалай</a:t>
            </a:r>
            <a:r>
              <a:rPr lang="ru-RU" sz="2000" dirty="0">
                <a:solidFill>
                  <a:srgbClr val="002060"/>
                </a:solidFill>
                <a:ea typeface="Calibri"/>
              </a:rPr>
              <a:t> </a:t>
            </a:r>
            <a:r>
              <a:rPr lang="ru-RU" sz="2000" dirty="0" err="1">
                <a:solidFill>
                  <a:srgbClr val="002060"/>
                </a:solidFill>
                <a:ea typeface="Calibri"/>
              </a:rPr>
              <a:t>білініп</a:t>
            </a:r>
            <a:r>
              <a:rPr lang="ru-RU" sz="2000" dirty="0">
                <a:solidFill>
                  <a:srgbClr val="002060"/>
                </a:solidFill>
                <a:ea typeface="Calibri"/>
              </a:rPr>
              <a:t> </a:t>
            </a:r>
            <a:r>
              <a:rPr lang="ru-RU" sz="2000" dirty="0" err="1">
                <a:solidFill>
                  <a:srgbClr val="002060"/>
                </a:solidFill>
                <a:ea typeface="Calibri"/>
              </a:rPr>
              <a:t>тұратынын</a:t>
            </a:r>
            <a:r>
              <a:rPr lang="ru-RU" sz="2000" dirty="0">
                <a:solidFill>
                  <a:srgbClr val="002060"/>
                </a:solidFill>
                <a:ea typeface="Calibri"/>
              </a:rPr>
              <a:t>, оны </a:t>
            </a:r>
            <a:r>
              <a:rPr lang="ru-RU" sz="2000" dirty="0" err="1">
                <a:solidFill>
                  <a:srgbClr val="002060"/>
                </a:solidFill>
                <a:ea typeface="Calibri"/>
              </a:rPr>
              <a:t>қалай</a:t>
            </a:r>
            <a:r>
              <a:rPr lang="ru-RU" sz="2000" dirty="0">
                <a:solidFill>
                  <a:srgbClr val="002060"/>
                </a:solidFill>
                <a:ea typeface="Calibri"/>
              </a:rPr>
              <a:t> </a:t>
            </a:r>
            <a:r>
              <a:rPr lang="ru-RU" sz="2000" dirty="0" err="1">
                <a:solidFill>
                  <a:srgbClr val="002060"/>
                </a:solidFill>
                <a:ea typeface="Calibri"/>
              </a:rPr>
              <a:t>жақсы</a:t>
            </a:r>
            <a:r>
              <a:rPr lang="ru-RU" sz="2000" dirty="0">
                <a:solidFill>
                  <a:srgbClr val="002060"/>
                </a:solidFill>
                <a:ea typeface="Calibri"/>
              </a:rPr>
              <a:t> </a:t>
            </a:r>
            <a:r>
              <a:rPr lang="ru-RU" sz="2000" dirty="0" err="1">
                <a:solidFill>
                  <a:srgbClr val="002060"/>
                </a:solidFill>
                <a:ea typeface="Calibri"/>
              </a:rPr>
              <a:t>көретініңізді</a:t>
            </a:r>
            <a:r>
              <a:rPr lang="ru-RU" sz="2000" dirty="0">
                <a:solidFill>
                  <a:srgbClr val="002060"/>
                </a:solidFill>
                <a:ea typeface="Calibri"/>
              </a:rPr>
              <a:t> және </a:t>
            </a:r>
            <a:r>
              <a:rPr lang="ru-RU" sz="2000" dirty="0" err="1">
                <a:solidFill>
                  <a:srgbClr val="002060"/>
                </a:solidFill>
                <a:ea typeface="Calibri"/>
              </a:rPr>
              <a:t>үйге</a:t>
            </a:r>
            <a:r>
              <a:rPr lang="ru-RU" sz="2000" dirty="0">
                <a:solidFill>
                  <a:srgbClr val="002060"/>
                </a:solidFill>
                <a:ea typeface="Calibri"/>
              </a:rPr>
              <a:t> </a:t>
            </a:r>
            <a:r>
              <a:rPr lang="ru-RU" sz="2000" dirty="0" err="1">
                <a:solidFill>
                  <a:srgbClr val="002060"/>
                </a:solidFill>
                <a:ea typeface="Calibri"/>
              </a:rPr>
              <a:t>оның</a:t>
            </a:r>
            <a:r>
              <a:rPr lang="ru-RU" sz="2000" dirty="0">
                <a:solidFill>
                  <a:srgbClr val="002060"/>
                </a:solidFill>
                <a:ea typeface="Calibri"/>
              </a:rPr>
              <a:t> </a:t>
            </a:r>
            <a:r>
              <a:rPr lang="ru-RU" sz="2000" dirty="0" err="1">
                <a:solidFill>
                  <a:srgbClr val="002060"/>
                </a:solidFill>
                <a:ea typeface="Calibri"/>
              </a:rPr>
              <a:t>жанына</a:t>
            </a:r>
            <a:r>
              <a:rPr lang="ru-RU" sz="2000" dirty="0">
                <a:solidFill>
                  <a:srgbClr val="002060"/>
                </a:solidFill>
                <a:ea typeface="Calibri"/>
              </a:rPr>
              <a:t> </a:t>
            </a:r>
            <a:r>
              <a:rPr lang="ru-RU" sz="2000" dirty="0" err="1">
                <a:solidFill>
                  <a:srgbClr val="002060"/>
                </a:solidFill>
                <a:ea typeface="Calibri"/>
              </a:rPr>
              <a:t>оралғаныңызға</a:t>
            </a:r>
            <a:r>
              <a:rPr lang="ru-RU" sz="2000" dirty="0">
                <a:solidFill>
                  <a:srgbClr val="002060"/>
                </a:solidFill>
                <a:ea typeface="Calibri"/>
              </a:rPr>
              <a:t> </a:t>
            </a:r>
            <a:r>
              <a:rPr lang="ru-RU" sz="2000" dirty="0" err="1">
                <a:solidFill>
                  <a:srgbClr val="002060"/>
                </a:solidFill>
                <a:ea typeface="Calibri"/>
              </a:rPr>
              <a:t>қандай</a:t>
            </a:r>
            <a:r>
              <a:rPr lang="ru-RU" sz="2000" dirty="0">
                <a:solidFill>
                  <a:srgbClr val="002060"/>
                </a:solidFill>
                <a:ea typeface="Calibri"/>
              </a:rPr>
              <a:t> </a:t>
            </a:r>
            <a:r>
              <a:rPr lang="ru-RU" sz="2000" dirty="0" err="1">
                <a:solidFill>
                  <a:srgbClr val="002060"/>
                </a:solidFill>
                <a:ea typeface="Calibri"/>
              </a:rPr>
              <a:t>қуанышты</a:t>
            </a:r>
            <a:r>
              <a:rPr lang="ru-RU" sz="2000" dirty="0">
                <a:solidFill>
                  <a:srgbClr val="002060"/>
                </a:solidFill>
                <a:ea typeface="Calibri"/>
              </a:rPr>
              <a:t> </a:t>
            </a:r>
            <a:r>
              <a:rPr lang="ru-RU" sz="2000" dirty="0" err="1">
                <a:solidFill>
                  <a:srgbClr val="002060"/>
                </a:solidFill>
                <a:ea typeface="Calibri"/>
              </a:rPr>
              <a:t>екеніңізді</a:t>
            </a:r>
            <a:r>
              <a:rPr lang="ru-RU" sz="2000" dirty="0">
                <a:solidFill>
                  <a:srgbClr val="002060"/>
                </a:solidFill>
                <a:ea typeface="Calibri"/>
              </a:rPr>
              <a:t> </a:t>
            </a:r>
            <a:r>
              <a:rPr lang="ru-RU" sz="2000" dirty="0" err="1">
                <a:solidFill>
                  <a:srgbClr val="002060"/>
                </a:solidFill>
                <a:ea typeface="Calibri"/>
              </a:rPr>
              <a:t>айтыңыз</a:t>
            </a:r>
            <a:r>
              <a:rPr lang="ru-RU" sz="2000" dirty="0">
                <a:solidFill>
                  <a:srgbClr val="002060"/>
                </a:solidFill>
                <a:ea typeface="Calibri"/>
              </a:rPr>
              <a:t>.</a:t>
            </a:r>
            <a:endParaRPr lang="ru-RU" sz="20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2972" y="188640"/>
            <a:ext cx="255194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42196" y="246127"/>
            <a:ext cx="9076124" cy="2677656"/>
          </a:xfrm>
          <a:prstGeom prst="rect">
            <a:avLst/>
          </a:prstGeom>
        </p:spPr>
        <p:txBody>
          <a:bodyPr wrap="square">
            <a:spAutoFit/>
          </a:bodyPr>
          <a:lstStyle/>
          <a:p>
            <a:r>
              <a:rPr lang="ru-RU" sz="2800" b="1" dirty="0" err="1">
                <a:solidFill>
                  <a:srgbClr val="0070C0"/>
                </a:solidFill>
              </a:rPr>
              <a:t>Келесі</a:t>
            </a:r>
            <a:r>
              <a:rPr lang="ru-RU" sz="2800" b="1" dirty="0">
                <a:solidFill>
                  <a:srgbClr val="0070C0"/>
                </a:solidFill>
              </a:rPr>
              <a:t> </a:t>
            </a:r>
            <a:r>
              <a:rPr lang="ru-RU" sz="2800" b="1" dirty="0" err="1">
                <a:solidFill>
                  <a:srgbClr val="0070C0"/>
                </a:solidFill>
              </a:rPr>
              <a:t>сұрақтарды</a:t>
            </a:r>
            <a:r>
              <a:rPr lang="ru-RU" sz="2800" b="1" dirty="0">
                <a:solidFill>
                  <a:srgbClr val="0070C0"/>
                </a:solidFill>
              </a:rPr>
              <a:t> </a:t>
            </a:r>
            <a:r>
              <a:rPr lang="ru-RU" sz="2800" b="1" dirty="0" err="1">
                <a:solidFill>
                  <a:srgbClr val="0070C0"/>
                </a:solidFill>
              </a:rPr>
              <a:t>өздеріңізге</a:t>
            </a:r>
            <a:r>
              <a:rPr lang="ru-RU" sz="2800" b="1" dirty="0">
                <a:solidFill>
                  <a:srgbClr val="0070C0"/>
                </a:solidFill>
              </a:rPr>
              <a:t> </a:t>
            </a:r>
            <a:r>
              <a:rPr lang="ru-RU" sz="2800" b="1" dirty="0" err="1">
                <a:solidFill>
                  <a:srgbClr val="0070C0"/>
                </a:solidFill>
              </a:rPr>
              <a:t>қойып</a:t>
            </a:r>
            <a:r>
              <a:rPr lang="ru-RU" sz="2800" b="1" dirty="0">
                <a:solidFill>
                  <a:srgbClr val="0070C0"/>
                </a:solidFill>
              </a:rPr>
              <a:t>, </a:t>
            </a:r>
            <a:r>
              <a:rPr lang="ru-RU" sz="2800" b="1" dirty="0" err="1">
                <a:solidFill>
                  <a:srgbClr val="0070C0"/>
                </a:solidFill>
              </a:rPr>
              <a:t>жауаптарын</a:t>
            </a:r>
            <a:r>
              <a:rPr lang="ru-RU" sz="2800" b="1" dirty="0">
                <a:solidFill>
                  <a:srgbClr val="0070C0"/>
                </a:solidFill>
              </a:rPr>
              <a:t> </a:t>
            </a:r>
            <a:r>
              <a:rPr lang="ru-RU" sz="2800" b="1" dirty="0" err="1">
                <a:solidFill>
                  <a:srgbClr val="0070C0"/>
                </a:solidFill>
              </a:rPr>
              <a:t>жазып</a:t>
            </a:r>
            <a:r>
              <a:rPr lang="ru-RU" sz="2800" b="1" dirty="0">
                <a:solidFill>
                  <a:srgbClr val="0070C0"/>
                </a:solidFill>
              </a:rPr>
              <a:t> </a:t>
            </a:r>
            <a:r>
              <a:rPr lang="ru-RU" sz="2800" b="1" dirty="0" err="1">
                <a:solidFill>
                  <a:srgbClr val="0070C0"/>
                </a:solidFill>
              </a:rPr>
              <a:t>алыңыздар</a:t>
            </a:r>
            <a:r>
              <a:rPr lang="ru-RU" sz="2800" b="1" dirty="0">
                <a:solidFill>
                  <a:srgbClr val="0070C0"/>
                </a:solidFill>
              </a:rPr>
              <a:t>:</a:t>
            </a:r>
          </a:p>
          <a:p>
            <a:pPr marL="457200" indent="-457200">
              <a:buFont typeface="Wingdings" panose="05000000000000000000" pitchFamily="2" charset="2"/>
              <a:buChar char="ü"/>
            </a:pPr>
            <a:r>
              <a:rPr lang="ru-RU" sz="2800" dirty="0" err="1"/>
              <a:t>Күніне</a:t>
            </a:r>
            <a:r>
              <a:rPr lang="ru-RU" sz="2800" dirty="0"/>
              <a:t> </a:t>
            </a:r>
            <a:r>
              <a:rPr lang="ru-RU" sz="2800" dirty="0" err="1"/>
              <a:t>қанша</a:t>
            </a:r>
            <a:r>
              <a:rPr lang="ru-RU" sz="2800" dirty="0"/>
              <a:t> </a:t>
            </a:r>
            <a:r>
              <a:rPr lang="ru-RU" sz="2800" dirty="0" err="1"/>
              <a:t>уақытыңызды</a:t>
            </a:r>
            <a:r>
              <a:rPr lang="ru-RU" sz="2800" dirty="0"/>
              <a:t> </a:t>
            </a:r>
            <a:r>
              <a:rPr lang="ru-RU" sz="2800" dirty="0" err="1"/>
              <a:t>балаларыңызға</a:t>
            </a:r>
            <a:r>
              <a:rPr lang="ru-RU" sz="2800" dirty="0"/>
              <a:t> </a:t>
            </a:r>
            <a:r>
              <a:rPr lang="ru-RU" sz="2800" dirty="0" err="1"/>
              <a:t>бөлесіз</a:t>
            </a:r>
            <a:r>
              <a:rPr lang="ru-RU" sz="2800" dirty="0"/>
              <a:t>?</a:t>
            </a:r>
          </a:p>
          <a:p>
            <a:pPr marL="457200" indent="-457200">
              <a:buFont typeface="Wingdings" panose="05000000000000000000" pitchFamily="2" charset="2"/>
              <a:buChar char="ü"/>
            </a:pPr>
            <a:r>
              <a:rPr lang="ru-RU" sz="2800" dirty="0" err="1"/>
              <a:t>Сол</a:t>
            </a:r>
            <a:r>
              <a:rPr lang="ru-RU" sz="2800" dirty="0"/>
              <a:t> </a:t>
            </a:r>
            <a:r>
              <a:rPr lang="ru-RU" sz="2800" dirty="0" err="1"/>
              <a:t>уақытты</a:t>
            </a:r>
            <a:r>
              <a:rPr lang="ru-RU" sz="2800" dirty="0"/>
              <a:t> </a:t>
            </a:r>
            <a:r>
              <a:rPr lang="ru-RU" sz="2800" dirty="0" err="1"/>
              <a:t>қалай</a:t>
            </a:r>
            <a:r>
              <a:rPr lang="ru-RU" sz="2800" dirty="0"/>
              <a:t> </a:t>
            </a:r>
            <a:r>
              <a:rPr lang="ru-RU" sz="2800" dirty="0" err="1"/>
              <a:t>өткізесіздер</a:t>
            </a:r>
            <a:r>
              <a:rPr lang="ru-RU" sz="2800" dirty="0"/>
              <a:t>?</a:t>
            </a:r>
          </a:p>
          <a:p>
            <a:pPr marL="457200" indent="-457200">
              <a:buFont typeface="Wingdings" panose="05000000000000000000" pitchFamily="2" charset="2"/>
              <a:buChar char="ü"/>
            </a:pPr>
            <a:r>
              <a:rPr lang="ru-RU" sz="2800" dirty="0" err="1"/>
              <a:t>Әдетте</a:t>
            </a:r>
            <a:r>
              <a:rPr lang="ru-RU" sz="2800" dirty="0"/>
              <a:t> не </a:t>
            </a:r>
            <a:r>
              <a:rPr lang="ru-RU" sz="2800" dirty="0" err="1"/>
              <a:t>туралы</a:t>
            </a:r>
            <a:r>
              <a:rPr lang="ru-RU" sz="2800" dirty="0"/>
              <a:t> </a:t>
            </a:r>
            <a:r>
              <a:rPr lang="ru-RU" sz="2800" dirty="0" err="1"/>
              <a:t>сөйлесесіздер</a:t>
            </a:r>
            <a:r>
              <a:rPr lang="ru-RU" sz="2800" dirty="0"/>
              <a:t>?</a:t>
            </a:r>
          </a:p>
          <a:p>
            <a:pPr marL="457200" indent="-457200">
              <a:buFont typeface="Wingdings" panose="05000000000000000000" pitchFamily="2" charset="2"/>
              <a:buChar char="ü"/>
            </a:pPr>
            <a:r>
              <a:rPr lang="ru-RU" sz="2800" dirty="0" err="1"/>
              <a:t>Қандай</a:t>
            </a:r>
            <a:r>
              <a:rPr lang="ru-RU" sz="2800" dirty="0"/>
              <a:t> </a:t>
            </a:r>
            <a:r>
              <a:rPr lang="ru-RU" sz="2800" dirty="0" err="1"/>
              <a:t>сұрақтар</a:t>
            </a:r>
            <a:r>
              <a:rPr lang="ru-RU" sz="2800" dirty="0"/>
              <a:t> </a:t>
            </a:r>
            <a:r>
              <a:rPr lang="ru-RU" sz="2800" dirty="0" err="1"/>
              <a:t>қоясыз</a:t>
            </a:r>
            <a:r>
              <a:rPr lang="ru-RU" sz="2800" dirty="0"/>
              <a:t>?</a:t>
            </a:r>
          </a:p>
        </p:txBody>
      </p:sp>
    </p:spTree>
    <p:extLst>
      <p:ext uri="{BB962C8B-B14F-4D97-AF65-F5344CB8AC3E}">
        <p14:creationId xmlns:p14="http://schemas.microsoft.com/office/powerpoint/2010/main" val="175101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161" y="111106"/>
            <a:ext cx="11930108" cy="380507"/>
          </a:xfrm>
        </p:spPr>
        <p:txBody>
          <a:bodyPr>
            <a:noAutofit/>
          </a:bodyPr>
          <a:lstStyle/>
          <a:p>
            <a:pPr algn="ctr"/>
            <a:r>
              <a:rPr lang="ru-RU" sz="3200" b="1" dirty="0" err="1">
                <a:solidFill>
                  <a:srgbClr val="0070C0"/>
                </a:solidFill>
                <a:latin typeface="+mn-lt"/>
              </a:rPr>
              <a:t>Егер</a:t>
            </a:r>
            <a:r>
              <a:rPr lang="ru-RU" sz="3200" b="1" dirty="0">
                <a:solidFill>
                  <a:srgbClr val="0070C0"/>
                </a:solidFill>
                <a:latin typeface="+mn-lt"/>
              </a:rPr>
              <a:t> </a:t>
            </a:r>
            <a:r>
              <a:rPr lang="ru-RU" sz="3200" b="1" dirty="0" err="1">
                <a:solidFill>
                  <a:srgbClr val="0070C0"/>
                </a:solidFill>
                <a:latin typeface="+mn-lt"/>
              </a:rPr>
              <a:t>үрейлі</a:t>
            </a:r>
            <a:r>
              <a:rPr lang="ru-RU" sz="3200" b="1" dirty="0">
                <a:solidFill>
                  <a:srgbClr val="0070C0"/>
                </a:solidFill>
                <a:latin typeface="+mn-lt"/>
              </a:rPr>
              <a:t> </a:t>
            </a:r>
            <a:r>
              <a:rPr lang="ru-RU" sz="3200" b="1" dirty="0" err="1">
                <a:solidFill>
                  <a:srgbClr val="0070C0"/>
                </a:solidFill>
                <a:latin typeface="+mn-lt"/>
              </a:rPr>
              <a:t>белгілерді</a:t>
            </a:r>
            <a:r>
              <a:rPr lang="ru-RU" sz="3200" b="1" dirty="0">
                <a:solidFill>
                  <a:srgbClr val="0070C0"/>
                </a:solidFill>
                <a:latin typeface="+mn-lt"/>
              </a:rPr>
              <a:t> </a:t>
            </a:r>
            <a:r>
              <a:rPr lang="ru-RU" sz="3200" b="1" dirty="0" err="1">
                <a:solidFill>
                  <a:srgbClr val="0070C0"/>
                </a:solidFill>
                <a:latin typeface="+mn-lt"/>
              </a:rPr>
              <a:t>байқасаңыз</a:t>
            </a:r>
            <a:r>
              <a:rPr lang="ru-RU" sz="3200" b="1" dirty="0">
                <a:solidFill>
                  <a:srgbClr val="0070C0"/>
                </a:solidFill>
                <a:latin typeface="+mn-lt"/>
              </a:rPr>
              <a:t> (</a:t>
            </a:r>
            <a:r>
              <a:rPr lang="ru-RU" sz="3200" b="1" dirty="0" err="1">
                <a:solidFill>
                  <a:srgbClr val="0070C0"/>
                </a:solidFill>
                <a:latin typeface="+mn-lt"/>
              </a:rPr>
              <a:t>кибербуллинг</a:t>
            </a:r>
            <a:r>
              <a:rPr lang="ru-RU" sz="3200" b="1" dirty="0">
                <a:solidFill>
                  <a:srgbClr val="0070C0"/>
                </a:solidFill>
                <a:latin typeface="+mn-lt"/>
              </a:rPr>
              <a:t>)</a:t>
            </a:r>
          </a:p>
        </p:txBody>
      </p:sp>
      <p:sp>
        <p:nvSpPr>
          <p:cNvPr id="3" name="Содержимое 2"/>
          <p:cNvSpPr>
            <a:spLocks noGrp="1"/>
          </p:cNvSpPr>
          <p:nvPr>
            <p:ph idx="1"/>
          </p:nvPr>
        </p:nvSpPr>
        <p:spPr>
          <a:xfrm>
            <a:off x="148161" y="2806300"/>
            <a:ext cx="11930108" cy="2636667"/>
          </a:xfrm>
        </p:spPr>
        <p:txBody>
          <a:bodyPr>
            <a:normAutofit/>
          </a:bodyPr>
          <a:lstStyle/>
          <a:p>
            <a:pPr marL="0" indent="0" algn="ctr">
              <a:lnSpc>
                <a:spcPct val="100000"/>
              </a:lnSpc>
              <a:spcBef>
                <a:spcPts val="0"/>
              </a:spcBef>
              <a:buNone/>
            </a:pPr>
            <a:r>
              <a:rPr lang="ru-RU" sz="2400" b="1" dirty="0" err="1">
                <a:solidFill>
                  <a:srgbClr val="002060"/>
                </a:solidFill>
                <a:cs typeface="Arial" panose="020B0604020202020204" pitchFamily="34" charset="0"/>
              </a:rPr>
              <a:t>Егер</a:t>
            </a:r>
            <a:r>
              <a:rPr lang="ru-RU" sz="2400" b="1" dirty="0">
                <a:solidFill>
                  <a:srgbClr val="002060"/>
                </a:solidFill>
                <a:cs typeface="Arial" panose="020B0604020202020204" pitchFamily="34" charset="0"/>
              </a:rPr>
              <a:t> </a:t>
            </a:r>
            <a:r>
              <a:rPr lang="ru-RU" sz="2400" b="1" dirty="0" err="1">
                <a:solidFill>
                  <a:srgbClr val="002060"/>
                </a:solidFill>
                <a:cs typeface="Arial" panose="020B0604020202020204" pitchFamily="34" charset="0"/>
              </a:rPr>
              <a:t>балаңыз</a:t>
            </a:r>
            <a:r>
              <a:rPr lang="ru-RU" sz="2400" b="1" dirty="0">
                <a:solidFill>
                  <a:srgbClr val="002060"/>
                </a:solidFill>
                <a:cs typeface="Arial" panose="020B0604020202020204" pitchFamily="34" charset="0"/>
              </a:rPr>
              <a:t> </a:t>
            </a:r>
            <a:r>
              <a:rPr lang="ru-RU" sz="2400" b="1" dirty="0" err="1">
                <a:solidFill>
                  <a:srgbClr val="002060"/>
                </a:solidFill>
                <a:cs typeface="Arial" panose="020B0604020202020204" pitchFamily="34" charset="0"/>
              </a:rPr>
              <a:t>кибербуллингке</a:t>
            </a:r>
            <a:r>
              <a:rPr lang="ru-RU" sz="2400" b="1" dirty="0">
                <a:solidFill>
                  <a:srgbClr val="002060"/>
                </a:solidFill>
                <a:cs typeface="Arial" panose="020B0604020202020204" pitchFamily="34" charset="0"/>
              </a:rPr>
              <a:t> тап </a:t>
            </a:r>
            <a:r>
              <a:rPr lang="ru-RU" sz="2400" b="1" dirty="0" err="1">
                <a:solidFill>
                  <a:srgbClr val="002060"/>
                </a:solidFill>
                <a:cs typeface="Arial" panose="020B0604020202020204" pitchFamily="34" charset="0"/>
              </a:rPr>
              <a:t>болса</a:t>
            </a:r>
            <a:r>
              <a:rPr lang="ru-RU" sz="2400" b="1" dirty="0">
                <a:solidFill>
                  <a:srgbClr val="002060"/>
                </a:solidFill>
                <a:cs typeface="Arial" panose="020B0604020202020204" pitchFamily="34" charset="0"/>
              </a:rPr>
              <a:t>:</a:t>
            </a:r>
          </a:p>
          <a:p>
            <a:pPr>
              <a:lnSpc>
                <a:spcPct val="100000"/>
              </a:lnSpc>
              <a:spcBef>
                <a:spcPts val="0"/>
              </a:spcBef>
            </a:pPr>
            <a:r>
              <a:rPr lang="ru-RU" sz="2000" dirty="0" err="1"/>
              <a:t>үшінші</a:t>
            </a:r>
            <a:r>
              <a:rPr lang="ru-RU" sz="2000" dirty="0"/>
              <a:t> </a:t>
            </a:r>
            <a:r>
              <a:rPr lang="ru-RU" sz="2000" dirty="0" err="1"/>
              <a:t>тұлғаны</a:t>
            </a:r>
            <a:r>
              <a:rPr lang="ru-RU" sz="2000" dirty="0"/>
              <a:t> (</a:t>
            </a:r>
            <a:r>
              <a:rPr lang="ru-RU" sz="2000" dirty="0" err="1"/>
              <a:t>педагогты</a:t>
            </a:r>
            <a:r>
              <a:rPr lang="ru-RU" sz="2000" dirty="0"/>
              <a:t>, </a:t>
            </a:r>
            <a:r>
              <a:rPr lang="ru-RU" sz="2000" dirty="0" err="1"/>
              <a:t>мектеп</a:t>
            </a:r>
            <a:r>
              <a:rPr lang="ru-RU" sz="2000" dirty="0"/>
              <a:t> </a:t>
            </a:r>
            <a:r>
              <a:rPr lang="ru-RU" sz="2000" dirty="0" err="1"/>
              <a:t>әкімшілігін</a:t>
            </a:r>
            <a:r>
              <a:rPr lang="ru-RU" sz="2000" dirty="0"/>
              <a:t>) </a:t>
            </a:r>
            <a:r>
              <a:rPr lang="ru-RU" sz="2000" dirty="0" err="1"/>
              <a:t>қатыстыра</a:t>
            </a:r>
            <a:r>
              <a:rPr lang="ru-RU" sz="2000" dirty="0"/>
              <a:t> </a:t>
            </a:r>
            <a:r>
              <a:rPr lang="ru-RU" sz="2000" dirty="0" err="1"/>
              <a:t>отырып</a:t>
            </a:r>
            <a:r>
              <a:rPr lang="ru-RU" sz="2000" dirty="0"/>
              <a:t>, </a:t>
            </a:r>
            <a:r>
              <a:rPr lang="ru-RU" sz="2000" dirty="0" err="1"/>
              <a:t>жанжалды</a:t>
            </a:r>
            <a:r>
              <a:rPr lang="ru-RU" sz="2000" dirty="0"/>
              <a:t> </a:t>
            </a:r>
            <a:r>
              <a:rPr lang="ru-RU" sz="2000" dirty="0" err="1"/>
              <a:t>баланың</a:t>
            </a:r>
            <a:r>
              <a:rPr lang="ru-RU" sz="2000" dirty="0"/>
              <a:t> </a:t>
            </a:r>
            <a:r>
              <a:rPr lang="ru-RU" sz="2000" dirty="0" err="1"/>
              <a:t>заңды</a:t>
            </a:r>
            <a:r>
              <a:rPr lang="ru-RU" sz="2000" dirty="0"/>
              <a:t> </a:t>
            </a:r>
            <a:r>
              <a:rPr lang="ru-RU" sz="2000" dirty="0" err="1"/>
              <a:t>өкілімен</a:t>
            </a:r>
            <a:r>
              <a:rPr lang="ru-RU" sz="2000" dirty="0"/>
              <a:t> </a:t>
            </a:r>
            <a:r>
              <a:rPr lang="ru-RU" sz="2000" dirty="0" err="1"/>
              <a:t>реттеуге</a:t>
            </a:r>
            <a:r>
              <a:rPr lang="ru-RU" sz="2000" dirty="0"/>
              <a:t> </a:t>
            </a:r>
            <a:r>
              <a:rPr lang="ru-RU" sz="2000" dirty="0" err="1"/>
              <a:t>тырысыңыз</a:t>
            </a:r>
            <a:endParaRPr lang="ru-RU" sz="2000" dirty="0"/>
          </a:p>
          <a:p>
            <a:pPr>
              <a:lnSpc>
                <a:spcPct val="100000"/>
              </a:lnSpc>
              <a:spcBef>
                <a:spcPts val="0"/>
              </a:spcBef>
            </a:pPr>
            <a:r>
              <a:rPr lang="ru-RU" sz="2000" dirty="0" err="1"/>
              <a:t>скриншоттар</a:t>
            </a:r>
            <a:r>
              <a:rPr lang="ru-RU" sz="2000" dirty="0"/>
              <a:t> </a:t>
            </a:r>
            <a:r>
              <a:rPr lang="ru-RU" sz="2000" dirty="0" err="1"/>
              <a:t>түрінде</a:t>
            </a:r>
            <a:r>
              <a:rPr lang="ru-RU" sz="2000" dirty="0"/>
              <a:t> </a:t>
            </a:r>
            <a:r>
              <a:rPr lang="ru-RU" sz="2000" dirty="0" err="1"/>
              <a:t>кибербуллинг</a:t>
            </a:r>
            <a:r>
              <a:rPr lang="ru-RU" sz="2000" dirty="0"/>
              <a:t> </a:t>
            </a:r>
            <a:r>
              <a:rPr lang="ru-RU" sz="2000" dirty="0" err="1"/>
              <a:t>дәлелдерін</a:t>
            </a:r>
            <a:r>
              <a:rPr lang="ru-RU" sz="2000" dirty="0"/>
              <a:t> </a:t>
            </a:r>
            <a:r>
              <a:rPr lang="ru-RU" sz="2000" dirty="0" err="1"/>
              <a:t>қоса</a:t>
            </a:r>
            <a:r>
              <a:rPr lang="ru-RU" sz="2000" dirty="0"/>
              <a:t> </a:t>
            </a:r>
            <a:r>
              <a:rPr lang="ru-RU" sz="2000" dirty="0" err="1"/>
              <a:t>тіркей</a:t>
            </a:r>
            <a:r>
              <a:rPr lang="ru-RU" sz="2000" dirty="0"/>
              <a:t> </a:t>
            </a:r>
            <a:r>
              <a:rPr lang="ru-RU" sz="2000" dirty="0" err="1"/>
              <a:t>отырып</a:t>
            </a:r>
            <a:r>
              <a:rPr lang="ru-RU" sz="2000" dirty="0"/>
              <a:t>, сот </a:t>
            </a:r>
            <a:r>
              <a:rPr lang="ru-RU" sz="2000" dirty="0" err="1"/>
              <a:t>органдарына</a:t>
            </a:r>
            <a:r>
              <a:rPr lang="en-GB" sz="2000" dirty="0"/>
              <a:t>/</a:t>
            </a:r>
            <a:r>
              <a:rPr lang="kk-KZ" sz="2000" dirty="0"/>
              <a:t>полицияға жүгініңіз</a:t>
            </a:r>
            <a:endParaRPr lang="ru-RU" sz="2000" dirty="0"/>
          </a:p>
          <a:p>
            <a:pPr marL="0" indent="0" algn="ctr">
              <a:lnSpc>
                <a:spcPct val="100000"/>
              </a:lnSpc>
              <a:spcBef>
                <a:spcPts val="0"/>
              </a:spcBef>
              <a:buNone/>
            </a:pPr>
            <a:endParaRPr lang="ru-RU" sz="1100" b="1" dirty="0">
              <a:solidFill>
                <a:srgbClr val="0070C0"/>
              </a:solidFill>
            </a:endParaRPr>
          </a:p>
          <a:p>
            <a:pPr marL="0" indent="0" algn="ctr">
              <a:lnSpc>
                <a:spcPct val="100000"/>
              </a:lnSpc>
              <a:spcBef>
                <a:spcPts val="0"/>
              </a:spcBef>
              <a:buNone/>
            </a:pPr>
            <a:r>
              <a:rPr lang="ru-RU" b="1" dirty="0" err="1">
                <a:solidFill>
                  <a:srgbClr val="0070C0"/>
                </a:solidFill>
              </a:rPr>
              <a:t>Анықтап</a:t>
            </a:r>
            <a:r>
              <a:rPr lang="ru-RU" b="1" dirty="0">
                <a:solidFill>
                  <a:srgbClr val="0070C0"/>
                </a:solidFill>
              </a:rPr>
              <a:t> </a:t>
            </a:r>
            <a:r>
              <a:rPr lang="ru-RU" b="1" dirty="0" err="1">
                <a:solidFill>
                  <a:srgbClr val="0070C0"/>
                </a:solidFill>
              </a:rPr>
              <a:t>алыңыз</a:t>
            </a:r>
            <a:r>
              <a:rPr lang="ru-RU" b="1" dirty="0">
                <a:solidFill>
                  <a:srgbClr val="0070C0"/>
                </a:solidFill>
              </a:rPr>
              <a:t>: </a:t>
            </a:r>
            <a:r>
              <a:rPr lang="ru-RU" b="1" dirty="0" err="1">
                <a:solidFill>
                  <a:srgbClr val="0070C0"/>
                </a:solidFill>
              </a:rPr>
              <a:t>балаңыз</a:t>
            </a:r>
            <a:r>
              <a:rPr lang="ru-RU" b="1" dirty="0">
                <a:solidFill>
                  <a:srgbClr val="0070C0"/>
                </a:solidFill>
              </a:rPr>
              <a:t> </a:t>
            </a:r>
            <a:r>
              <a:rPr lang="ru-RU" b="1" dirty="0" err="1">
                <a:solidFill>
                  <a:srgbClr val="0070C0"/>
                </a:solidFill>
              </a:rPr>
              <a:t>кибербуллингке</a:t>
            </a:r>
            <a:r>
              <a:rPr lang="ru-RU" b="1" dirty="0">
                <a:solidFill>
                  <a:srgbClr val="0070C0"/>
                </a:solidFill>
              </a:rPr>
              <a:t> тап </a:t>
            </a:r>
            <a:r>
              <a:rPr lang="ru-RU" b="1" dirty="0" err="1">
                <a:solidFill>
                  <a:srgbClr val="0070C0"/>
                </a:solidFill>
              </a:rPr>
              <a:t>болды</a:t>
            </a:r>
            <a:r>
              <a:rPr lang="ru-RU" b="1" dirty="0">
                <a:solidFill>
                  <a:srgbClr val="0070C0"/>
                </a:solidFill>
              </a:rPr>
              <a:t> </a:t>
            </a:r>
            <a:r>
              <a:rPr lang="ru-RU" b="1" dirty="0" err="1">
                <a:solidFill>
                  <a:srgbClr val="0070C0"/>
                </a:solidFill>
              </a:rPr>
              <a:t>ма</a:t>
            </a:r>
            <a:r>
              <a:rPr lang="ru-RU" b="1" dirty="0">
                <a:solidFill>
                  <a:srgbClr val="0070C0"/>
                </a:solidFill>
              </a:rPr>
              <a:t>, </a:t>
            </a:r>
          </a:p>
          <a:p>
            <a:pPr marL="0" indent="0" algn="ctr">
              <a:lnSpc>
                <a:spcPct val="100000"/>
              </a:lnSpc>
              <a:spcBef>
                <a:spcPts val="0"/>
              </a:spcBef>
              <a:buNone/>
            </a:pPr>
            <a:r>
              <a:rPr lang="ru-RU" b="1" dirty="0" err="1">
                <a:solidFill>
                  <a:srgbClr val="0070C0"/>
                </a:solidFill>
              </a:rPr>
              <a:t>әлде</a:t>
            </a:r>
            <a:r>
              <a:rPr lang="ru-RU" b="1" dirty="0">
                <a:solidFill>
                  <a:srgbClr val="0070C0"/>
                </a:solidFill>
              </a:rPr>
              <a:t> </a:t>
            </a:r>
            <a:r>
              <a:rPr lang="ru-RU" b="1" dirty="0" err="1">
                <a:solidFill>
                  <a:srgbClr val="0070C0"/>
                </a:solidFill>
              </a:rPr>
              <a:t>өзі</a:t>
            </a:r>
            <a:r>
              <a:rPr lang="ru-RU" b="1" dirty="0">
                <a:solidFill>
                  <a:srgbClr val="0070C0"/>
                </a:solidFill>
              </a:rPr>
              <a:t> </a:t>
            </a:r>
            <a:r>
              <a:rPr lang="ru-RU" b="1" dirty="0" err="1">
                <a:solidFill>
                  <a:srgbClr val="0070C0"/>
                </a:solidFill>
              </a:rPr>
              <a:t>қудалауды</a:t>
            </a:r>
            <a:r>
              <a:rPr lang="ru-RU" b="1" dirty="0">
                <a:solidFill>
                  <a:srgbClr val="0070C0"/>
                </a:solidFill>
              </a:rPr>
              <a:t> </a:t>
            </a:r>
            <a:r>
              <a:rPr lang="ru-RU" b="1" dirty="0" err="1">
                <a:solidFill>
                  <a:srgbClr val="0070C0"/>
                </a:solidFill>
              </a:rPr>
              <a:t>бастап</a:t>
            </a:r>
            <a:r>
              <a:rPr lang="ru-RU" b="1" dirty="0">
                <a:solidFill>
                  <a:srgbClr val="0070C0"/>
                </a:solidFill>
              </a:rPr>
              <a:t> </a:t>
            </a:r>
            <a:r>
              <a:rPr lang="ru-RU" b="1" dirty="0" err="1">
                <a:solidFill>
                  <a:srgbClr val="0070C0"/>
                </a:solidFill>
              </a:rPr>
              <a:t>отыр</a:t>
            </a:r>
            <a:r>
              <a:rPr lang="ru-RU" b="1" dirty="0">
                <a:solidFill>
                  <a:srgbClr val="0070C0"/>
                </a:solidFill>
              </a:rPr>
              <a:t> </a:t>
            </a:r>
            <a:r>
              <a:rPr lang="ru-RU" b="1" dirty="0" err="1">
                <a:solidFill>
                  <a:srgbClr val="0070C0"/>
                </a:solidFill>
              </a:rPr>
              <a:t>ма</a:t>
            </a:r>
            <a:r>
              <a:rPr lang="ru-RU" b="1" dirty="0">
                <a:solidFill>
                  <a:srgbClr val="0070C0"/>
                </a:solidFill>
              </a:rPr>
              <a:t>!</a:t>
            </a:r>
          </a:p>
        </p:txBody>
      </p:sp>
      <p:sp>
        <p:nvSpPr>
          <p:cNvPr id="4" name="Скругленный прямоугольник 3"/>
          <p:cNvSpPr/>
          <p:nvPr/>
        </p:nvSpPr>
        <p:spPr>
          <a:xfrm>
            <a:off x="245814" y="5529101"/>
            <a:ext cx="11734800" cy="1217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t>Егер</a:t>
            </a:r>
            <a:r>
              <a:rPr lang="ru-RU" sz="2400" b="1" dirty="0"/>
              <a:t> </a:t>
            </a:r>
            <a:r>
              <a:rPr lang="ru-RU" sz="2400" b="1" dirty="0" err="1"/>
              <a:t>балаңыздың</a:t>
            </a:r>
            <a:r>
              <a:rPr lang="ru-RU" sz="2400" b="1" dirty="0"/>
              <a:t> </a:t>
            </a:r>
            <a:r>
              <a:rPr lang="ru-RU" sz="2400" b="1" dirty="0" err="1"/>
              <a:t>мінез</a:t>
            </a:r>
            <a:r>
              <a:rPr lang="en-GB" sz="2400" b="1" dirty="0"/>
              <a:t>-</a:t>
            </a:r>
            <a:r>
              <a:rPr lang="kk-KZ" sz="2400" b="1" dirty="0"/>
              <a:t>құлқында қандай да бір өзгерістерді байқасаңыз, психологтың немесе басқа маманның көмегіне жүгініңіз </a:t>
            </a:r>
            <a:r>
              <a:rPr lang="ru-RU" sz="2000" dirty="0"/>
              <a:t>(</a:t>
            </a:r>
            <a:r>
              <a:rPr lang="ru-RU" sz="2000" dirty="0" err="1"/>
              <a:t>мысалы</a:t>
            </a:r>
            <a:r>
              <a:rPr lang="ru-RU" sz="2000" dirty="0"/>
              <a:t>, </a:t>
            </a:r>
            <a:r>
              <a:rPr lang="ru-RU" sz="2000" dirty="0" err="1"/>
              <a:t>психологиялық</a:t>
            </a:r>
            <a:r>
              <a:rPr lang="ru-RU" sz="2000" dirty="0"/>
              <a:t> </a:t>
            </a:r>
            <a:r>
              <a:rPr lang="ru-RU" sz="2000" dirty="0" err="1"/>
              <a:t>көмек</a:t>
            </a:r>
            <a:r>
              <a:rPr lang="ru-RU" sz="2000" dirty="0"/>
              <a:t> </a:t>
            </a:r>
            <a:r>
              <a:rPr lang="ru-RU" sz="2000" dirty="0" err="1"/>
              <a:t>көрсету</a:t>
            </a:r>
            <a:r>
              <a:rPr lang="ru-RU" sz="2000" dirty="0"/>
              <a:t> вебсайты: </a:t>
            </a:r>
            <a:r>
              <a:rPr lang="en-US" sz="2000" dirty="0"/>
              <a:t>https://covid-19.mentalcenter.kz</a:t>
            </a:r>
            <a:r>
              <a:rPr lang="ru-RU" sz="2000" dirty="0"/>
              <a:t>). </a:t>
            </a:r>
          </a:p>
        </p:txBody>
      </p:sp>
      <p:sp>
        <p:nvSpPr>
          <p:cNvPr id="5" name="Содержимое 2">
            <a:extLst>
              <a:ext uri="{FF2B5EF4-FFF2-40B4-BE49-F238E27FC236}">
                <a16:creationId xmlns:a16="http://schemas.microsoft.com/office/drawing/2014/main" xmlns="" id="{DDC857CA-961C-49AF-89B7-825A6A81661A}"/>
              </a:ext>
            </a:extLst>
          </p:cNvPr>
          <p:cNvSpPr txBox="1">
            <a:spLocks/>
          </p:cNvSpPr>
          <p:nvPr/>
        </p:nvSpPr>
        <p:spPr>
          <a:xfrm>
            <a:off x="68062" y="529878"/>
            <a:ext cx="6027938" cy="220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00"/>
              </a:spcBef>
              <a:spcAft>
                <a:spcPts val="100"/>
              </a:spcAft>
              <a:buFont typeface="Wingdings" panose="05000000000000000000" pitchFamily="2" charset="2"/>
              <a:buChar char="ü"/>
            </a:pPr>
            <a:r>
              <a:rPr lang="ru-RU" sz="1800" b="1" dirty="0" err="1"/>
              <a:t>Баланың</a:t>
            </a:r>
            <a:r>
              <a:rPr lang="ru-RU" sz="1800" b="1" dirty="0"/>
              <a:t> </a:t>
            </a:r>
            <a:r>
              <a:rPr lang="ru-RU" sz="1800" b="1" dirty="0" err="1"/>
              <a:t>сезімдерін</a:t>
            </a:r>
            <a:r>
              <a:rPr lang="ru-RU" sz="1800" b="1" dirty="0"/>
              <a:t> </a:t>
            </a:r>
            <a:r>
              <a:rPr lang="ru-RU" sz="1800" b="1" dirty="0" err="1"/>
              <a:t>елеусіз</a:t>
            </a:r>
            <a:r>
              <a:rPr lang="ru-RU" sz="1800" b="1" dirty="0"/>
              <a:t> </a:t>
            </a:r>
            <a:r>
              <a:rPr lang="ru-RU" sz="1800" b="1" dirty="0" err="1"/>
              <a:t>қалдырмаңыз</a:t>
            </a:r>
            <a:endParaRPr lang="ru-RU" sz="1800" b="1" dirty="0"/>
          </a:p>
          <a:p>
            <a:pPr>
              <a:lnSpc>
                <a:spcPct val="120000"/>
              </a:lnSpc>
              <a:spcBef>
                <a:spcPts val="100"/>
              </a:spcBef>
              <a:spcAft>
                <a:spcPts val="100"/>
              </a:spcAft>
              <a:buFont typeface="Wingdings" panose="05000000000000000000" pitchFamily="2" charset="2"/>
              <a:buChar char="ü"/>
            </a:pPr>
            <a:r>
              <a:rPr lang="ru-RU" sz="1800" b="1" dirty="0" err="1">
                <a:solidFill>
                  <a:srgbClr val="002060"/>
                </a:solidFill>
              </a:rPr>
              <a:t>Болып</a:t>
            </a:r>
            <a:r>
              <a:rPr lang="ru-RU" sz="1800" b="1" dirty="0">
                <a:solidFill>
                  <a:srgbClr val="002060"/>
                </a:solidFill>
              </a:rPr>
              <a:t> </a:t>
            </a:r>
            <a:r>
              <a:rPr lang="ru-RU" sz="1800" b="1" dirty="0" err="1">
                <a:solidFill>
                  <a:srgbClr val="002060"/>
                </a:solidFill>
              </a:rPr>
              <a:t>жатқан</a:t>
            </a:r>
            <a:r>
              <a:rPr lang="ru-RU" sz="1800" b="1" dirty="0">
                <a:solidFill>
                  <a:srgbClr val="002060"/>
                </a:solidFill>
              </a:rPr>
              <a:t> </a:t>
            </a:r>
            <a:r>
              <a:rPr lang="ru-RU" sz="1800" b="1" dirty="0" err="1">
                <a:solidFill>
                  <a:srgbClr val="002060"/>
                </a:solidFill>
              </a:rPr>
              <a:t>жайтқа</a:t>
            </a:r>
            <a:r>
              <a:rPr lang="ru-RU" sz="1800" b="1" dirty="0">
                <a:solidFill>
                  <a:srgbClr val="002060"/>
                </a:solidFill>
              </a:rPr>
              <a:t> </a:t>
            </a:r>
            <a:r>
              <a:rPr lang="ru-RU" sz="1800" b="1" dirty="0" err="1">
                <a:solidFill>
                  <a:srgbClr val="002060"/>
                </a:solidFill>
              </a:rPr>
              <a:t>шынайы</a:t>
            </a:r>
            <a:r>
              <a:rPr lang="ru-RU" sz="1800" b="1" dirty="0">
                <a:solidFill>
                  <a:srgbClr val="002060"/>
                </a:solidFill>
              </a:rPr>
              <a:t> </a:t>
            </a:r>
            <a:r>
              <a:rPr lang="ru-RU" sz="1800" b="1" dirty="0" err="1">
                <a:solidFill>
                  <a:srgbClr val="002060"/>
                </a:solidFill>
              </a:rPr>
              <a:t>қызығушылық</a:t>
            </a:r>
            <a:r>
              <a:rPr lang="ru-RU" sz="1800" b="1" dirty="0">
                <a:solidFill>
                  <a:srgbClr val="002060"/>
                </a:solidFill>
              </a:rPr>
              <a:t> </a:t>
            </a:r>
            <a:r>
              <a:rPr lang="ru-RU" sz="1800" b="1" dirty="0" err="1">
                <a:solidFill>
                  <a:srgbClr val="002060"/>
                </a:solidFill>
              </a:rPr>
              <a:t>білдіріңіз</a:t>
            </a:r>
            <a:endParaRPr lang="ru-RU" sz="1800" b="1" dirty="0">
              <a:solidFill>
                <a:srgbClr val="002060"/>
              </a:solidFill>
            </a:endParaRPr>
          </a:p>
          <a:p>
            <a:pPr>
              <a:lnSpc>
                <a:spcPct val="120000"/>
              </a:lnSpc>
              <a:spcBef>
                <a:spcPts val="100"/>
              </a:spcBef>
              <a:spcAft>
                <a:spcPts val="100"/>
              </a:spcAft>
              <a:buFont typeface="Wingdings" panose="05000000000000000000" pitchFamily="2" charset="2"/>
              <a:buChar char="ü"/>
            </a:pPr>
            <a:r>
              <a:rPr lang="ru-RU" sz="1800" b="1" dirty="0" err="1"/>
              <a:t>Баламен</a:t>
            </a:r>
            <a:r>
              <a:rPr lang="ru-RU" sz="1800" b="1" dirty="0"/>
              <a:t> </a:t>
            </a:r>
            <a:r>
              <a:rPr lang="ru-RU" sz="1800" b="1" dirty="0" err="1"/>
              <a:t>күнделікті</a:t>
            </a:r>
            <a:r>
              <a:rPr lang="ru-RU" sz="1800" b="1" dirty="0"/>
              <a:t> </a:t>
            </a:r>
            <a:r>
              <a:rPr lang="ru-RU" sz="1800" b="1" dirty="0" err="1"/>
              <a:t>сөйлесіңіз</a:t>
            </a:r>
            <a:r>
              <a:rPr lang="ru-RU" sz="1800" b="1" dirty="0"/>
              <a:t> және </a:t>
            </a:r>
            <a:r>
              <a:rPr lang="ru-RU" sz="1800" b="1" dirty="0" err="1"/>
              <a:t>қолдау</a:t>
            </a:r>
            <a:r>
              <a:rPr lang="ru-RU" sz="1800" b="1" dirty="0"/>
              <a:t> </a:t>
            </a:r>
            <a:r>
              <a:rPr lang="ru-RU" sz="1800" b="1" dirty="0" err="1"/>
              <a:t>көрсетіңіз</a:t>
            </a:r>
            <a:endParaRPr lang="ru-RU" sz="1800" b="1" dirty="0"/>
          </a:p>
          <a:p>
            <a:pPr>
              <a:lnSpc>
                <a:spcPct val="120000"/>
              </a:lnSpc>
              <a:spcBef>
                <a:spcPts val="100"/>
              </a:spcBef>
              <a:spcAft>
                <a:spcPts val="100"/>
              </a:spcAft>
              <a:buFont typeface="Wingdings" panose="05000000000000000000" pitchFamily="2" charset="2"/>
              <a:buChar char="ü"/>
            </a:pPr>
            <a:r>
              <a:rPr lang="ru-RU" sz="1800" b="1" dirty="0" err="1">
                <a:solidFill>
                  <a:srgbClr val="002060"/>
                </a:solidFill>
              </a:rPr>
              <a:t>Баланың</a:t>
            </a:r>
            <a:r>
              <a:rPr lang="ru-RU" sz="1800" b="1" dirty="0">
                <a:solidFill>
                  <a:srgbClr val="002060"/>
                </a:solidFill>
              </a:rPr>
              <a:t> </a:t>
            </a:r>
            <a:r>
              <a:rPr lang="ru-RU" sz="1800" b="1" dirty="0" err="1">
                <a:solidFill>
                  <a:srgbClr val="002060"/>
                </a:solidFill>
              </a:rPr>
              <a:t>көңіл</a:t>
            </a:r>
            <a:r>
              <a:rPr lang="en-GB" sz="1800" b="1" dirty="0">
                <a:solidFill>
                  <a:srgbClr val="002060"/>
                </a:solidFill>
              </a:rPr>
              <a:t>-</a:t>
            </a:r>
            <a:r>
              <a:rPr lang="kk-KZ" sz="1800" b="1" dirty="0">
                <a:solidFill>
                  <a:srgbClr val="002060"/>
                </a:solidFill>
              </a:rPr>
              <a:t>күйін және мінез</a:t>
            </a:r>
            <a:r>
              <a:rPr lang="en-GB" sz="1800" b="1" dirty="0">
                <a:solidFill>
                  <a:srgbClr val="002060"/>
                </a:solidFill>
              </a:rPr>
              <a:t>-</a:t>
            </a:r>
            <a:r>
              <a:rPr lang="kk-KZ" sz="1800" b="1" dirty="0">
                <a:solidFill>
                  <a:srgbClr val="002060"/>
                </a:solidFill>
              </a:rPr>
              <a:t>құлқын мұқият бақылаңыз</a:t>
            </a:r>
            <a:endParaRPr lang="ru-RU" sz="1800" b="1" dirty="0"/>
          </a:p>
        </p:txBody>
      </p:sp>
      <p:sp>
        <p:nvSpPr>
          <p:cNvPr id="6" name="Содержимое 2">
            <a:extLst>
              <a:ext uri="{FF2B5EF4-FFF2-40B4-BE49-F238E27FC236}">
                <a16:creationId xmlns:a16="http://schemas.microsoft.com/office/drawing/2014/main" xmlns="" id="{D54EDE5F-23DC-4BB7-93C1-DCCD74F0BDDD}"/>
              </a:ext>
            </a:extLst>
          </p:cNvPr>
          <p:cNvSpPr txBox="1">
            <a:spLocks/>
          </p:cNvSpPr>
          <p:nvPr/>
        </p:nvSpPr>
        <p:spPr>
          <a:xfrm>
            <a:off x="6286870" y="619489"/>
            <a:ext cx="5623733" cy="2113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
              </a:spcBef>
              <a:spcAft>
                <a:spcPts val="100"/>
              </a:spcAft>
              <a:buFont typeface="Wingdings" panose="05000000000000000000" pitchFamily="2" charset="2"/>
              <a:buChar char="ü"/>
            </a:pPr>
            <a:r>
              <a:rPr lang="kk-KZ" sz="1800" b="1" dirty="0"/>
              <a:t>Балаға сіздің көмегіңізге жүгіне алатынын, сізге және осындай жағдайларда кәсіби көмек көрсететін адамдарға сенім арта алатынын жеткізіңіз</a:t>
            </a:r>
            <a:r>
              <a:rPr lang="ru-RU" sz="1800" b="1" dirty="0"/>
              <a:t>; </a:t>
            </a:r>
          </a:p>
          <a:p>
            <a:pPr>
              <a:lnSpc>
                <a:spcPct val="100000"/>
              </a:lnSpc>
              <a:spcBef>
                <a:spcPts val="100"/>
              </a:spcBef>
              <a:spcAft>
                <a:spcPts val="100"/>
              </a:spcAft>
              <a:buFont typeface="Wingdings" panose="05000000000000000000" pitchFamily="2" charset="2"/>
              <a:buChar char="ü"/>
            </a:pPr>
            <a:r>
              <a:rPr lang="ru-RU" sz="1800" b="1" dirty="0"/>
              <a:t>Баланы </a:t>
            </a:r>
            <a:r>
              <a:rPr lang="ru-RU" sz="1800" b="1" dirty="0" err="1"/>
              <a:t>буллинг</a:t>
            </a:r>
            <a:r>
              <a:rPr lang="ru-RU" sz="1800" b="1" dirty="0"/>
              <a:t> және </a:t>
            </a:r>
            <a:r>
              <a:rPr lang="ru-RU" sz="1800" b="1" dirty="0" err="1"/>
              <a:t>кибербуллинг</a:t>
            </a:r>
            <a:r>
              <a:rPr lang="ru-RU" sz="1800" b="1" dirty="0"/>
              <a:t> </a:t>
            </a:r>
            <a:r>
              <a:rPr lang="ru-RU" sz="1800" b="1" dirty="0" err="1"/>
              <a:t>жайттары</a:t>
            </a:r>
            <a:r>
              <a:rPr lang="ru-RU" sz="1800" b="1" dirty="0"/>
              <a:t> </a:t>
            </a:r>
            <a:r>
              <a:rPr lang="ru-RU" sz="1800" b="1" dirty="0" err="1"/>
              <a:t>туралы</a:t>
            </a:r>
            <a:r>
              <a:rPr lang="ru-RU" sz="1800" b="1" dirty="0"/>
              <a:t> </a:t>
            </a:r>
            <a:r>
              <a:rPr lang="ru-RU" sz="1800" b="1" dirty="0" err="1"/>
              <a:t>ересектерге</a:t>
            </a:r>
            <a:r>
              <a:rPr lang="ru-RU" sz="1800" b="1" dirty="0"/>
              <a:t> </a:t>
            </a:r>
            <a:r>
              <a:rPr lang="ru-RU" sz="1800" b="1" dirty="0" err="1"/>
              <a:t>айтуға</a:t>
            </a:r>
            <a:r>
              <a:rPr lang="ru-RU" sz="1800" b="1" dirty="0"/>
              <a:t> </a:t>
            </a:r>
            <a:r>
              <a:rPr lang="ru-RU" sz="1800" b="1" dirty="0" err="1"/>
              <a:t>үйретіңіз</a:t>
            </a:r>
            <a:r>
              <a:rPr lang="ru-RU" sz="1800" b="1" dirty="0"/>
              <a:t>.</a:t>
            </a:r>
          </a:p>
        </p:txBody>
      </p:sp>
    </p:spTree>
    <p:extLst>
      <p:ext uri="{BB962C8B-B14F-4D97-AF65-F5344CB8AC3E}">
        <p14:creationId xmlns:p14="http://schemas.microsoft.com/office/powerpoint/2010/main" val="69631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06090"/>
          </a:xfrm>
        </p:spPr>
        <p:txBody>
          <a:bodyPr>
            <a:noAutofit/>
          </a:bodyPr>
          <a:lstStyle/>
          <a:p>
            <a:pPr algn="ctr"/>
            <a:r>
              <a:rPr lang="ru-RU" sz="5400" b="1" dirty="0">
                <a:solidFill>
                  <a:srgbClr val="00B0F0"/>
                </a:solidFill>
                <a:latin typeface="+mn-lt"/>
              </a:rPr>
              <a:t>ҒАЛАМТОР</a:t>
            </a:r>
            <a:r>
              <a:rPr lang="ru-RU" sz="5000" b="1" dirty="0">
                <a:solidFill>
                  <a:srgbClr val="00B0F0"/>
                </a:solidFill>
                <a:latin typeface="+mn-lt"/>
              </a:rPr>
              <a:t>:</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275" y="1812762"/>
            <a:ext cx="3105677" cy="193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9950" y="1869484"/>
            <a:ext cx="2785560" cy="185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68296" y="1198799"/>
            <a:ext cx="3646126" cy="553998"/>
          </a:xfrm>
          <a:prstGeom prst="rect">
            <a:avLst/>
          </a:prstGeom>
          <a:noFill/>
        </p:spPr>
        <p:txBody>
          <a:bodyPr wrap="none" rtlCol="0">
            <a:spAutoFit/>
          </a:bodyPr>
          <a:lstStyle/>
          <a:p>
            <a:r>
              <a:rPr lang="ru-RU" sz="3000" b="1" dirty="0" err="1">
                <a:solidFill>
                  <a:srgbClr val="0070C0"/>
                </a:solidFill>
              </a:rPr>
              <a:t>Жағымды</a:t>
            </a:r>
            <a:r>
              <a:rPr lang="ru-RU" sz="3000" b="1" dirty="0">
                <a:solidFill>
                  <a:srgbClr val="0070C0"/>
                </a:solidFill>
              </a:rPr>
              <a:t> </a:t>
            </a:r>
            <a:r>
              <a:rPr lang="ru-RU" sz="3000" b="1" dirty="0" err="1">
                <a:solidFill>
                  <a:srgbClr val="0070C0"/>
                </a:solidFill>
              </a:rPr>
              <a:t>жақтары</a:t>
            </a:r>
            <a:r>
              <a:rPr lang="ru-RU" sz="3000" b="1" dirty="0">
                <a:solidFill>
                  <a:srgbClr val="0070C0"/>
                </a:solidFill>
              </a:rPr>
              <a:t>?</a:t>
            </a:r>
          </a:p>
        </p:txBody>
      </p:sp>
      <p:sp>
        <p:nvSpPr>
          <p:cNvPr id="4" name="TextBox 3"/>
          <p:cNvSpPr txBox="1"/>
          <p:nvPr/>
        </p:nvSpPr>
        <p:spPr>
          <a:xfrm>
            <a:off x="7020543" y="1163834"/>
            <a:ext cx="3745513" cy="553998"/>
          </a:xfrm>
          <a:prstGeom prst="rect">
            <a:avLst/>
          </a:prstGeom>
          <a:noFill/>
        </p:spPr>
        <p:txBody>
          <a:bodyPr wrap="none" rtlCol="0">
            <a:spAutoFit/>
          </a:bodyPr>
          <a:lstStyle/>
          <a:p>
            <a:r>
              <a:rPr lang="ru-RU" sz="3000" b="1" dirty="0" err="1">
                <a:solidFill>
                  <a:srgbClr val="0070C0"/>
                </a:solidFill>
              </a:rPr>
              <a:t>Жағымсыз</a:t>
            </a:r>
            <a:r>
              <a:rPr lang="ru-RU" sz="3000" b="1" dirty="0">
                <a:solidFill>
                  <a:srgbClr val="0070C0"/>
                </a:solidFill>
              </a:rPr>
              <a:t> </a:t>
            </a:r>
            <a:r>
              <a:rPr lang="ru-RU" sz="3000" b="1" dirty="0" err="1">
                <a:solidFill>
                  <a:srgbClr val="0070C0"/>
                </a:solidFill>
              </a:rPr>
              <a:t>жақтары</a:t>
            </a:r>
            <a:r>
              <a:rPr lang="ru-RU" sz="3000" b="1" dirty="0">
                <a:solidFill>
                  <a:srgbClr val="0070C0"/>
                </a:solidFill>
              </a:rPr>
              <a:t>?</a:t>
            </a:r>
          </a:p>
        </p:txBody>
      </p:sp>
      <p:sp>
        <p:nvSpPr>
          <p:cNvPr id="5" name="Прямоугольник 4"/>
          <p:cNvSpPr/>
          <p:nvPr/>
        </p:nvSpPr>
        <p:spPr>
          <a:xfrm>
            <a:off x="1882000" y="4419464"/>
            <a:ext cx="10310000" cy="1862048"/>
          </a:xfrm>
          <a:prstGeom prst="rect">
            <a:avLst/>
          </a:prstGeom>
        </p:spPr>
        <p:txBody>
          <a:bodyPr wrap="square">
            <a:spAutoFit/>
          </a:bodyPr>
          <a:lstStyle/>
          <a:p>
            <a:r>
              <a:rPr lang="ru-RU" sz="2600" b="1" dirty="0">
                <a:solidFill>
                  <a:srgbClr val="0070C0"/>
                </a:solidFill>
              </a:rPr>
              <a:t>СҰРАҚТАРҒА ЖАУАП БЕРІҢІЗДЕР:</a:t>
            </a:r>
          </a:p>
          <a:p>
            <a:endParaRPr lang="ru-RU" sz="1100" b="1" dirty="0">
              <a:solidFill>
                <a:srgbClr val="0070C0"/>
              </a:solidFill>
            </a:endParaRPr>
          </a:p>
          <a:p>
            <a:pPr marL="457200" indent="-457200">
              <a:buFont typeface="Wingdings" panose="05000000000000000000" pitchFamily="2" charset="2"/>
              <a:buChar char="ü"/>
            </a:pPr>
            <a:r>
              <a:rPr lang="ru-RU" sz="2600" dirty="0" err="1"/>
              <a:t>Ғаламтор</a:t>
            </a:r>
            <a:r>
              <a:rPr lang="ru-RU" sz="2600" dirty="0"/>
              <a:t> </a:t>
            </a:r>
            <a:r>
              <a:rPr lang="ru-RU" sz="2600" dirty="0" err="1"/>
              <a:t>бізге</a:t>
            </a:r>
            <a:r>
              <a:rPr lang="ru-RU" sz="2600" dirty="0"/>
              <a:t> </a:t>
            </a:r>
            <a:r>
              <a:rPr lang="ru-RU" sz="2600" dirty="0" err="1"/>
              <a:t>қандай</a:t>
            </a:r>
            <a:r>
              <a:rPr lang="ru-RU" sz="2600" dirty="0"/>
              <a:t> </a:t>
            </a:r>
            <a:r>
              <a:rPr lang="ru-RU" sz="2600" dirty="0" err="1"/>
              <a:t>жақсы</a:t>
            </a:r>
            <a:r>
              <a:rPr lang="ru-RU" sz="2600" dirty="0"/>
              <a:t> </a:t>
            </a:r>
            <a:r>
              <a:rPr lang="ru-RU" sz="2600" dirty="0" err="1"/>
              <a:t>нәрселер</a:t>
            </a:r>
            <a:r>
              <a:rPr lang="ru-RU" sz="2600" dirty="0"/>
              <a:t> </a:t>
            </a:r>
            <a:r>
              <a:rPr lang="ru-RU" sz="2600" dirty="0" err="1"/>
              <a:t>береді</a:t>
            </a:r>
            <a:r>
              <a:rPr lang="ru-RU" sz="2600" dirty="0"/>
              <a:t>? </a:t>
            </a:r>
            <a:r>
              <a:rPr lang="ru-RU" sz="2600" dirty="0" err="1"/>
              <a:t>Пайдасы</a:t>
            </a:r>
            <a:r>
              <a:rPr lang="ru-RU" sz="2600" dirty="0"/>
              <a:t> </a:t>
            </a:r>
            <a:r>
              <a:rPr lang="ru-RU" sz="2600" dirty="0" err="1"/>
              <a:t>қандай</a:t>
            </a:r>
            <a:r>
              <a:rPr lang="ru-RU" sz="2600" dirty="0"/>
              <a:t>?</a:t>
            </a:r>
          </a:p>
          <a:p>
            <a:pPr marL="457200" indent="-457200">
              <a:buFont typeface="Wingdings" panose="05000000000000000000" pitchFamily="2" charset="2"/>
              <a:buChar char="ü"/>
            </a:pPr>
            <a:r>
              <a:rPr lang="ru-RU" sz="2600" dirty="0"/>
              <a:t>Бала </a:t>
            </a:r>
            <a:r>
              <a:rPr lang="ru-RU" sz="2600" dirty="0" err="1"/>
              <a:t>Ғаламтор</a:t>
            </a:r>
            <a:r>
              <a:rPr lang="ru-RU" sz="2600" dirty="0"/>
              <a:t> </a:t>
            </a:r>
            <a:r>
              <a:rPr lang="ru-RU" sz="2600" dirty="0" err="1"/>
              <a:t>желісінде</a:t>
            </a:r>
            <a:r>
              <a:rPr lang="ru-RU" sz="2600" dirty="0"/>
              <a:t> </a:t>
            </a:r>
            <a:r>
              <a:rPr lang="ru-RU" sz="2600" dirty="0" err="1"/>
              <a:t>болғанда</a:t>
            </a:r>
            <a:r>
              <a:rPr lang="ru-RU" sz="2600" dirty="0"/>
              <a:t> </a:t>
            </a:r>
            <a:r>
              <a:rPr lang="ru-RU" sz="2600" dirty="0" err="1"/>
              <a:t>оған</a:t>
            </a:r>
            <a:r>
              <a:rPr lang="ru-RU" sz="2600" dirty="0"/>
              <a:t> </a:t>
            </a:r>
            <a:r>
              <a:rPr lang="ru-RU" sz="2600" dirty="0" err="1"/>
              <a:t>қандай</a:t>
            </a:r>
            <a:r>
              <a:rPr lang="ru-RU" sz="2600" dirty="0"/>
              <a:t> </a:t>
            </a:r>
            <a:r>
              <a:rPr lang="ru-RU" sz="2600" dirty="0" err="1"/>
              <a:t>қауіптер</a:t>
            </a:r>
            <a:r>
              <a:rPr lang="ru-RU" sz="2600" dirty="0"/>
              <a:t> </a:t>
            </a:r>
            <a:r>
              <a:rPr lang="ru-RU" sz="2600" dirty="0" err="1"/>
              <a:t>кездесуі</a:t>
            </a:r>
            <a:r>
              <a:rPr lang="ru-RU" sz="2600" dirty="0"/>
              <a:t> </a:t>
            </a:r>
            <a:r>
              <a:rPr lang="ru-RU" sz="2600" dirty="0" err="1"/>
              <a:t>мүмкін</a:t>
            </a:r>
            <a:r>
              <a:rPr lang="ru-RU" sz="2600" dirty="0"/>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46" y="4691676"/>
            <a:ext cx="13843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46" y="129568"/>
            <a:ext cx="9743440" cy="556990"/>
          </a:xfrm>
        </p:spPr>
        <p:txBody>
          <a:bodyPr>
            <a:noAutofit/>
          </a:bodyPr>
          <a:lstStyle/>
          <a:p>
            <a:pPr algn="ctr"/>
            <a:r>
              <a:rPr lang="ru-RU" sz="3200" b="1" dirty="0">
                <a:solidFill>
                  <a:srgbClr val="00B0F0"/>
                </a:solidFill>
                <a:latin typeface="+mn-lt"/>
                <a:cs typeface="Arial" panose="020B0604020202020204" pitchFamily="34" charset="0"/>
              </a:rPr>
              <a:t>ЖАСӨСПІРІМДЕРГЕ АҚПАРАТ БЕРІҢІЗДЕР!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30572" y="3149600"/>
            <a:ext cx="2230298" cy="179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idx="1"/>
          </p:nvPr>
        </p:nvSpPr>
        <p:spPr>
          <a:xfrm>
            <a:off x="393760" y="916142"/>
            <a:ext cx="5102800" cy="639763"/>
          </a:xfrm>
        </p:spPr>
        <p:txBody>
          <a:bodyPr anchor="ctr">
            <a:noAutofit/>
          </a:bodyPr>
          <a:lstStyle/>
          <a:p>
            <a:pPr algn="ctr"/>
            <a:r>
              <a:rPr lang="ru-RU" dirty="0">
                <a:solidFill>
                  <a:srgbClr val="FF0000"/>
                </a:solidFill>
                <a:latin typeface="Arial" panose="020B0604020202020204" pitchFamily="34" charset="0"/>
                <a:cs typeface="Arial" panose="020B0604020202020204" pitchFamily="34" charset="0"/>
              </a:rPr>
              <a:t>ӘРЕКЕТТЕР</a:t>
            </a:r>
          </a:p>
        </p:txBody>
      </p:sp>
      <p:sp>
        <p:nvSpPr>
          <p:cNvPr id="5" name="Объект 4"/>
          <p:cNvSpPr>
            <a:spLocks noGrp="1"/>
          </p:cNvSpPr>
          <p:nvPr>
            <p:ph sz="half" idx="2"/>
          </p:nvPr>
        </p:nvSpPr>
        <p:spPr>
          <a:xfrm>
            <a:off x="393760" y="1635761"/>
            <a:ext cx="6079320" cy="2900908"/>
          </a:xfrm>
        </p:spPr>
        <p:txBody>
          <a:bodyPr anchor="ctr">
            <a:noAutofit/>
          </a:bodyPr>
          <a:lstStyle/>
          <a:p>
            <a:pPr marL="4763" indent="198438">
              <a:buFont typeface="Wingdings" panose="05000000000000000000" pitchFamily="2" charset="2"/>
              <a:buChar char="Ø"/>
            </a:pP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Фотосуреттердің</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астына</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жағымсыз</a:t>
            </a:r>
            <a:r>
              <a:rPr lang="ru-RU" sz="2400" dirty="0">
                <a:solidFill>
                  <a:srgbClr val="0070C0"/>
                </a:solidFill>
                <a:latin typeface="Arial" panose="020B0604020202020204" pitchFamily="34" charset="0"/>
                <a:cs typeface="Arial" panose="020B0604020202020204" pitchFamily="34" charset="0"/>
              </a:rPr>
              <a:t> комментарий </a:t>
            </a:r>
            <a:r>
              <a:rPr lang="ru-RU" sz="2400" dirty="0" err="1">
                <a:solidFill>
                  <a:srgbClr val="0070C0"/>
                </a:solidFill>
                <a:latin typeface="Arial" panose="020B0604020202020204" pitchFamily="34" charset="0"/>
                <a:cs typeface="Arial" panose="020B0604020202020204" pitchFamily="34" charset="0"/>
              </a:rPr>
              <a:t>қалдыру</a:t>
            </a:r>
            <a:r>
              <a:rPr lang="ru-RU" sz="2400" dirty="0">
                <a:solidFill>
                  <a:srgbClr val="0070C0"/>
                </a:solidFill>
                <a:latin typeface="Arial" panose="020B0604020202020204" pitchFamily="34" charset="0"/>
                <a:cs typeface="Arial" panose="020B0604020202020204" pitchFamily="34" charset="0"/>
              </a:rPr>
              <a:t> (постинг); </a:t>
            </a:r>
          </a:p>
          <a:p>
            <a:pPr marL="4763" indent="198438">
              <a:buFont typeface="Wingdings" panose="05000000000000000000" pitchFamily="2" charset="2"/>
              <a:buChar char="Ø"/>
            </a:pP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Тіл</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тигізетін</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хабарламалар</a:t>
            </a:r>
            <a:r>
              <a:rPr lang="ru-RU" sz="2400" dirty="0">
                <a:solidFill>
                  <a:srgbClr val="002060"/>
                </a:solidFill>
                <a:latin typeface="Arial" panose="020B0604020202020204" pitchFamily="34" charset="0"/>
                <a:cs typeface="Arial" panose="020B0604020202020204" pitchFamily="34" charset="0"/>
              </a:rPr>
              <a:t>; </a:t>
            </a:r>
          </a:p>
          <a:p>
            <a:pPr marL="4763" indent="198438">
              <a:buFont typeface="Wingdings" panose="05000000000000000000" pitchFamily="2" charset="2"/>
              <a:buChar char="Ø"/>
            </a:pP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Адамды</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келемеждейтін</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суреттер</a:t>
            </a:r>
            <a:r>
              <a:rPr lang="ru-RU" sz="2400" dirty="0">
                <a:solidFill>
                  <a:srgbClr val="0070C0"/>
                </a:solidFill>
                <a:latin typeface="Arial" panose="020B0604020202020204" pitchFamily="34" charset="0"/>
                <a:cs typeface="Arial" panose="020B0604020202020204" pitchFamily="34" charset="0"/>
              </a:rPr>
              <a:t> мен </a:t>
            </a:r>
            <a:r>
              <a:rPr lang="ru-RU" sz="2400" dirty="0" err="1">
                <a:solidFill>
                  <a:srgbClr val="0070C0"/>
                </a:solidFill>
                <a:latin typeface="Arial" panose="020B0604020202020204" pitchFamily="34" charset="0"/>
                <a:cs typeface="Arial" panose="020B0604020202020204" pitchFamily="34" charset="0"/>
              </a:rPr>
              <a:t>бейнематериалдар</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жасау</a:t>
            </a:r>
            <a:r>
              <a:rPr lang="ru-RU" sz="2400" dirty="0">
                <a:solidFill>
                  <a:srgbClr val="0070C0"/>
                </a:solidFill>
                <a:latin typeface="Arial" panose="020B0604020202020204" pitchFamily="34" charset="0"/>
                <a:cs typeface="Arial" panose="020B0604020202020204" pitchFamily="34" charset="0"/>
              </a:rPr>
              <a:t>; </a:t>
            </a:r>
          </a:p>
          <a:p>
            <a:pPr marL="4763" indent="198438">
              <a:buFont typeface="Wingdings" panose="05000000000000000000" pitchFamily="2" charset="2"/>
              <a:buChar char="Ø"/>
            </a:pP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Тіркеулік</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жазбаға</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бұзып</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кіру</a:t>
            </a:r>
            <a:r>
              <a:rPr lang="ru-RU" sz="2400" dirty="0">
                <a:solidFill>
                  <a:srgbClr val="002060"/>
                </a:solidFill>
                <a:latin typeface="Arial" panose="020B0604020202020204" pitchFamily="34" charset="0"/>
                <a:cs typeface="Arial" panose="020B0604020202020204" pitchFamily="34" charset="0"/>
              </a:rPr>
              <a:t> және </a:t>
            </a:r>
            <a:r>
              <a:rPr lang="ru-RU" sz="2400" dirty="0" err="1">
                <a:solidFill>
                  <a:srgbClr val="002060"/>
                </a:solidFill>
                <a:latin typeface="Arial" panose="020B0604020202020204" pitchFamily="34" charset="0"/>
                <a:cs typeface="Arial" panose="020B0604020202020204" pitchFamily="34" charset="0"/>
              </a:rPr>
              <a:t>оның</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иесі</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атынан</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хабарламалар</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жариялау</a:t>
            </a:r>
            <a:r>
              <a:rPr lang="ru-RU" sz="2400" dirty="0">
                <a:solidFill>
                  <a:srgbClr val="002060"/>
                </a:solidFill>
                <a:latin typeface="Arial" panose="020B0604020202020204" pitchFamily="34" charset="0"/>
                <a:cs typeface="Arial" panose="020B0604020202020204" pitchFamily="34" charset="0"/>
              </a:rPr>
              <a:t>.</a:t>
            </a:r>
          </a:p>
        </p:txBody>
      </p:sp>
      <p:sp>
        <p:nvSpPr>
          <p:cNvPr id="6" name="Текст 5"/>
          <p:cNvSpPr>
            <a:spLocks noGrp="1"/>
          </p:cNvSpPr>
          <p:nvPr>
            <p:ph type="body" sz="quarter" idx="3"/>
          </p:nvPr>
        </p:nvSpPr>
        <p:spPr>
          <a:xfrm>
            <a:off x="6695442" y="861063"/>
            <a:ext cx="4473823" cy="639763"/>
          </a:xfrm>
        </p:spPr>
        <p:txBody>
          <a:bodyPr anchor="ctr">
            <a:noAutofit/>
          </a:bodyPr>
          <a:lstStyle/>
          <a:p>
            <a:pPr algn="ctr">
              <a:spcBef>
                <a:spcPts val="0"/>
              </a:spcBef>
            </a:pPr>
            <a:r>
              <a:rPr lang="ru-RU" dirty="0">
                <a:solidFill>
                  <a:srgbClr val="FF0000"/>
                </a:solidFill>
                <a:latin typeface="Arial" panose="020B0604020202020204" pitchFamily="34" charset="0"/>
                <a:cs typeface="Arial" panose="020B0604020202020204" pitchFamily="34" charset="0"/>
              </a:rPr>
              <a:t>САЛДАР</a:t>
            </a:r>
          </a:p>
        </p:txBody>
      </p:sp>
      <p:sp>
        <p:nvSpPr>
          <p:cNvPr id="7" name="Объект 6"/>
          <p:cNvSpPr>
            <a:spLocks noGrp="1"/>
          </p:cNvSpPr>
          <p:nvPr>
            <p:ph sz="quarter" idx="4"/>
          </p:nvPr>
        </p:nvSpPr>
        <p:spPr>
          <a:xfrm>
            <a:off x="7287384" y="1635761"/>
            <a:ext cx="4510856" cy="4239320"/>
          </a:xfrm>
        </p:spPr>
        <p:txBody>
          <a:bodyPr>
            <a:noAutofit/>
          </a:bodyPr>
          <a:lstStyle/>
          <a:p>
            <a:pPr marL="0" indent="0">
              <a:buNone/>
            </a:pPr>
            <a:r>
              <a:rPr lang="ru-RU" sz="2400" b="1" dirty="0" err="1">
                <a:latin typeface="Arial" panose="020B0604020202020204" pitchFamily="34" charset="0"/>
                <a:cs typeface="Arial" panose="020B0604020202020204" pitchFamily="34" charset="0"/>
              </a:rPr>
              <a:t>Қылмыстық</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жауапкершілік</a:t>
            </a:r>
            <a:r>
              <a:rPr lang="ru-RU" sz="2400" b="1" dirty="0">
                <a:latin typeface="Arial" panose="020B0604020202020204" pitchFamily="34" charset="0"/>
                <a:cs typeface="Arial" panose="020B0604020202020204" pitchFamily="34" charset="0"/>
              </a:rPr>
              <a:t>  </a:t>
            </a:r>
          </a:p>
          <a:p>
            <a:pPr>
              <a:buFont typeface="Wingdings" panose="05000000000000000000" pitchFamily="2" charset="2"/>
              <a:buChar char="ü"/>
            </a:pPr>
            <a:r>
              <a:rPr lang="ru-RU" sz="2400" b="1" dirty="0">
                <a:solidFill>
                  <a:srgbClr val="002060"/>
                </a:solidFill>
                <a:latin typeface="Arial" panose="020B0604020202020204" pitchFamily="34" charset="0"/>
                <a:cs typeface="Arial" panose="020B0604020202020204" pitchFamily="34" charset="0"/>
              </a:rPr>
              <a:t>жала жабу </a:t>
            </a:r>
            <a:r>
              <a:rPr lang="ru-RU" sz="2400" b="1" dirty="0" err="1">
                <a:solidFill>
                  <a:srgbClr val="002060"/>
                </a:solidFill>
                <a:latin typeface="Arial" panose="020B0604020202020204" pitchFamily="34" charset="0"/>
                <a:cs typeface="Arial" panose="020B0604020202020204" pitchFamily="34" charset="0"/>
              </a:rPr>
              <a:t>үшін</a:t>
            </a:r>
            <a:r>
              <a:rPr lang="ru-RU" sz="2400" b="1" dirty="0">
                <a:solidFill>
                  <a:srgbClr val="002060"/>
                </a:solidFill>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(ҚР ҚҚ 130)</a:t>
            </a:r>
          </a:p>
          <a:p>
            <a:pPr>
              <a:buFont typeface="Wingdings" panose="05000000000000000000" pitchFamily="2" charset="2"/>
              <a:buChar char="ü"/>
            </a:pPr>
            <a:r>
              <a:rPr lang="ru-RU" sz="2400" b="1" dirty="0" err="1">
                <a:solidFill>
                  <a:srgbClr val="0070C0"/>
                </a:solidFill>
                <a:latin typeface="Arial" panose="020B0604020202020204" pitchFamily="34" charset="0"/>
                <a:cs typeface="Arial" panose="020B0604020202020204" pitchFamily="34" charset="0"/>
              </a:rPr>
              <a:t>тіл</a:t>
            </a:r>
            <a:r>
              <a:rPr lang="ru-RU" sz="2400" b="1" dirty="0">
                <a:solidFill>
                  <a:srgbClr val="0070C0"/>
                </a:solidFill>
                <a:latin typeface="Arial" panose="020B0604020202020204" pitchFamily="34" charset="0"/>
                <a:cs typeface="Arial" panose="020B0604020202020204" pitchFamily="34" charset="0"/>
              </a:rPr>
              <a:t> </a:t>
            </a:r>
            <a:r>
              <a:rPr lang="ru-RU" sz="2400" b="1" dirty="0" err="1">
                <a:solidFill>
                  <a:srgbClr val="0070C0"/>
                </a:solidFill>
                <a:latin typeface="Arial" panose="020B0604020202020204" pitchFamily="34" charset="0"/>
                <a:cs typeface="Arial" panose="020B0604020202020204" pitchFamily="34" charset="0"/>
              </a:rPr>
              <a:t>тигізу</a:t>
            </a:r>
            <a:r>
              <a:rPr lang="ru-RU" sz="2400" b="1" dirty="0">
                <a:solidFill>
                  <a:srgbClr val="0070C0"/>
                </a:solidFill>
                <a:latin typeface="Arial" panose="020B0604020202020204" pitchFamily="34" charset="0"/>
                <a:cs typeface="Arial" panose="020B0604020202020204" pitchFamily="34" charset="0"/>
              </a:rPr>
              <a:t> </a:t>
            </a:r>
            <a:r>
              <a:rPr lang="ru-RU" sz="2400" b="1" dirty="0" err="1">
                <a:solidFill>
                  <a:srgbClr val="0070C0"/>
                </a:solidFill>
                <a:latin typeface="Arial" panose="020B0604020202020204" pitchFamily="34" charset="0"/>
                <a:cs typeface="Arial" panose="020B0604020202020204" pitchFamily="34" charset="0"/>
              </a:rPr>
              <a:t>үшін</a:t>
            </a:r>
            <a:r>
              <a:rPr lang="ru-RU" sz="2400" dirty="0">
                <a:latin typeface="Arial" panose="020B0604020202020204" pitchFamily="34" charset="0"/>
                <a:cs typeface="Arial" panose="020B0604020202020204" pitchFamily="34" charset="0"/>
              </a:rPr>
              <a:t> (ҚР ҚҚ 131)</a:t>
            </a:r>
          </a:p>
        </p:txBody>
      </p:sp>
      <p:sp>
        <p:nvSpPr>
          <p:cNvPr id="3" name="Прямоугольник 2"/>
          <p:cNvSpPr/>
          <p:nvPr/>
        </p:nvSpPr>
        <p:spPr>
          <a:xfrm>
            <a:off x="363188" y="5035661"/>
            <a:ext cx="11465623" cy="1692771"/>
          </a:xfrm>
          <a:prstGeom prst="rect">
            <a:avLst/>
          </a:prstGeom>
        </p:spPr>
        <p:txBody>
          <a:bodyPr wrap="square">
            <a:spAutoFit/>
          </a:bodyPr>
          <a:lstStyle/>
          <a:p>
            <a:pPr algn="ctr"/>
            <a:r>
              <a:rPr lang="ru-RU" sz="2800" b="1" dirty="0" err="1">
                <a:solidFill>
                  <a:srgbClr val="002060"/>
                </a:solidFill>
              </a:rPr>
              <a:t>Кәмелетке</a:t>
            </a:r>
            <a:r>
              <a:rPr lang="ru-RU" sz="2800" b="1" dirty="0">
                <a:solidFill>
                  <a:srgbClr val="002060"/>
                </a:solidFill>
              </a:rPr>
              <a:t> </a:t>
            </a:r>
            <a:r>
              <a:rPr lang="ru-RU" sz="2800" b="1" dirty="0" err="1">
                <a:solidFill>
                  <a:srgbClr val="002060"/>
                </a:solidFill>
              </a:rPr>
              <a:t>толмаған</a:t>
            </a:r>
            <a:r>
              <a:rPr lang="ru-RU" sz="2800" b="1" dirty="0">
                <a:solidFill>
                  <a:srgbClr val="002060"/>
                </a:solidFill>
              </a:rPr>
              <a:t> </a:t>
            </a:r>
            <a:r>
              <a:rPr lang="ru-RU" sz="2800" b="1" dirty="0" err="1">
                <a:solidFill>
                  <a:srgbClr val="002060"/>
                </a:solidFill>
              </a:rPr>
              <a:t>балалардың</a:t>
            </a:r>
            <a:r>
              <a:rPr lang="ru-RU" sz="2800" b="1" dirty="0">
                <a:solidFill>
                  <a:srgbClr val="002060"/>
                </a:solidFill>
              </a:rPr>
              <a:t> </a:t>
            </a:r>
            <a:r>
              <a:rPr lang="ru-RU" sz="2800" b="1" dirty="0" err="1">
                <a:solidFill>
                  <a:srgbClr val="002060"/>
                </a:solidFill>
              </a:rPr>
              <a:t>әрекеттері</a:t>
            </a:r>
            <a:r>
              <a:rPr lang="ru-RU" sz="2800" b="1" dirty="0">
                <a:solidFill>
                  <a:srgbClr val="002060"/>
                </a:solidFill>
              </a:rPr>
              <a:t> </a:t>
            </a:r>
            <a:r>
              <a:rPr lang="ru-RU" sz="2800" b="1" dirty="0" err="1">
                <a:solidFill>
                  <a:srgbClr val="002060"/>
                </a:solidFill>
              </a:rPr>
              <a:t>үшін</a:t>
            </a:r>
            <a:r>
              <a:rPr lang="ru-RU" sz="2800" b="1" dirty="0">
                <a:solidFill>
                  <a:srgbClr val="002060"/>
                </a:solidFill>
              </a:rPr>
              <a:t> </a:t>
            </a:r>
            <a:r>
              <a:rPr lang="ru-RU" sz="2800" b="1" dirty="0" err="1">
                <a:solidFill>
                  <a:srgbClr val="002060"/>
                </a:solidFill>
              </a:rPr>
              <a:t>жауапкершілікке</a:t>
            </a:r>
            <a:r>
              <a:rPr lang="ru-RU" sz="2800" b="1" dirty="0">
                <a:solidFill>
                  <a:srgbClr val="002060"/>
                </a:solidFill>
              </a:rPr>
              <a:t> </a:t>
            </a:r>
            <a:r>
              <a:rPr lang="ru-RU" sz="2800" b="1" dirty="0" err="1">
                <a:solidFill>
                  <a:srgbClr val="002060"/>
                </a:solidFill>
              </a:rPr>
              <a:t>тартылатындар</a:t>
            </a:r>
            <a:r>
              <a:rPr lang="ru-RU" sz="2800" b="1" dirty="0">
                <a:solidFill>
                  <a:srgbClr val="002060"/>
                </a:solidFill>
              </a:rPr>
              <a:t>:</a:t>
            </a:r>
            <a:br>
              <a:rPr lang="ru-RU" sz="2800" b="1" dirty="0">
                <a:solidFill>
                  <a:srgbClr val="002060"/>
                </a:solidFill>
              </a:rPr>
            </a:br>
            <a:r>
              <a:rPr lang="ru-RU" sz="2400" dirty="0"/>
              <a:t>- </a:t>
            </a:r>
            <a:r>
              <a:rPr lang="ru-RU" sz="2400" dirty="0" err="1"/>
              <a:t>ата</a:t>
            </a:r>
            <a:r>
              <a:rPr lang="en-GB" sz="2400" dirty="0"/>
              <a:t>-</a:t>
            </a:r>
            <a:r>
              <a:rPr lang="kk-KZ" sz="2400" dirty="0"/>
              <a:t>аналары, заңды өкілдері </a:t>
            </a:r>
            <a:r>
              <a:rPr lang="ru-RU" sz="2400" dirty="0"/>
              <a:t>(ӘҚБК 127 бабы);</a:t>
            </a:r>
          </a:p>
          <a:p>
            <a:pPr algn="ctr"/>
            <a:r>
              <a:rPr lang="ru-RU" sz="2400" dirty="0"/>
              <a:t>- </a:t>
            </a:r>
            <a:r>
              <a:rPr lang="ru-RU" sz="2400" dirty="0" err="1"/>
              <a:t>балалар</a:t>
            </a:r>
            <a:r>
              <a:rPr lang="ru-RU" sz="2400" dirty="0"/>
              <a:t> </a:t>
            </a:r>
            <a:r>
              <a:rPr lang="ru-RU" sz="2400" dirty="0" err="1"/>
              <a:t>орналастырылған</a:t>
            </a:r>
            <a:r>
              <a:rPr lang="ru-RU" sz="2400" dirty="0"/>
              <a:t> </a:t>
            </a:r>
            <a:r>
              <a:rPr lang="ru-RU" sz="2400" dirty="0" err="1"/>
              <a:t>мемлекеттік</a:t>
            </a:r>
            <a:r>
              <a:rPr lang="ru-RU" sz="2400" dirty="0"/>
              <a:t> </a:t>
            </a:r>
            <a:r>
              <a:rPr lang="ru-RU" sz="2400" dirty="0" err="1"/>
              <a:t>мекемелер</a:t>
            </a:r>
            <a:r>
              <a:rPr lang="ru-RU" sz="2400" dirty="0"/>
              <a:t> (ӘҚБК 127-1 бабы)</a:t>
            </a:r>
          </a:p>
        </p:txBody>
      </p:sp>
    </p:spTree>
    <p:extLst>
      <p:ext uri="{BB962C8B-B14F-4D97-AF65-F5344CB8AC3E}">
        <p14:creationId xmlns:p14="http://schemas.microsoft.com/office/powerpoint/2010/main" val="326097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2387" y="312082"/>
            <a:ext cx="6491064" cy="721042"/>
          </a:xfrm>
        </p:spPr>
        <p:txBody>
          <a:bodyPr>
            <a:normAutofit/>
          </a:bodyPr>
          <a:lstStyle/>
          <a:p>
            <a:pPr algn="ctr"/>
            <a:r>
              <a:rPr lang="ru-RU" sz="3600" b="1" dirty="0">
                <a:solidFill>
                  <a:srgbClr val="00B0F0"/>
                </a:solidFill>
                <a:latin typeface="Arial" panose="020B0604020202020204" pitchFamily="34" charset="0"/>
                <a:cs typeface="Arial" panose="020B0604020202020204" pitchFamily="34" charset="0"/>
              </a:rPr>
              <a:t>ҚОРЫТЫНДЫЛАЙЫҚ</a:t>
            </a:r>
          </a:p>
        </p:txBody>
      </p:sp>
      <p:sp>
        <p:nvSpPr>
          <p:cNvPr id="3" name="Объект 2"/>
          <p:cNvSpPr>
            <a:spLocks noGrp="1"/>
          </p:cNvSpPr>
          <p:nvPr>
            <p:ph idx="1"/>
          </p:nvPr>
        </p:nvSpPr>
        <p:spPr>
          <a:xfrm>
            <a:off x="254000" y="1563401"/>
            <a:ext cx="11805920" cy="2541239"/>
          </a:xfrm>
        </p:spPr>
        <p:txBody>
          <a:bodyPr>
            <a:normAutofit/>
          </a:bodyPr>
          <a:lstStyle/>
          <a:p>
            <a:pPr>
              <a:buFont typeface="Wingdings" panose="05000000000000000000" pitchFamily="2" charset="2"/>
              <a:buChar char="ü"/>
            </a:pPr>
            <a:r>
              <a:rPr lang="ru-RU" dirty="0"/>
              <a:t> </a:t>
            </a:r>
            <a:r>
              <a:rPr lang="ru-RU" dirty="0" err="1"/>
              <a:t>Балаларды</a:t>
            </a:r>
            <a:r>
              <a:rPr lang="ru-RU" dirty="0"/>
              <a:t> </a:t>
            </a:r>
            <a:r>
              <a:rPr lang="ru-RU" dirty="0" err="1"/>
              <a:t>Ғаламтор</a:t>
            </a:r>
            <a:r>
              <a:rPr lang="ru-RU" dirty="0"/>
              <a:t> </a:t>
            </a:r>
            <a:r>
              <a:rPr lang="ru-RU" dirty="0" err="1"/>
              <a:t>кеңістігінде</a:t>
            </a:r>
            <a:r>
              <a:rPr lang="ru-RU" dirty="0"/>
              <a:t> </a:t>
            </a:r>
            <a:r>
              <a:rPr lang="ru-RU" dirty="0" err="1"/>
              <a:t>күтіп</a:t>
            </a:r>
            <a:r>
              <a:rPr lang="ru-RU" dirty="0"/>
              <a:t> </a:t>
            </a:r>
            <a:r>
              <a:rPr lang="ru-RU" dirty="0" err="1"/>
              <a:t>тұрған</a:t>
            </a:r>
            <a:r>
              <a:rPr lang="ru-RU" dirty="0"/>
              <a:t> </a:t>
            </a:r>
            <a:r>
              <a:rPr lang="ru-RU" dirty="0" err="1"/>
              <a:t>қауіптерді</a:t>
            </a:r>
            <a:r>
              <a:rPr lang="ru-RU" dirty="0"/>
              <a:t> </a:t>
            </a:r>
            <a:r>
              <a:rPr lang="ru-RU" dirty="0" err="1"/>
              <a:t>жинақтадық</a:t>
            </a:r>
            <a:endParaRPr lang="ru-RU" dirty="0"/>
          </a:p>
          <a:p>
            <a:pPr>
              <a:buFont typeface="Wingdings" panose="05000000000000000000" pitchFamily="2" charset="2"/>
              <a:buChar char="ü"/>
            </a:pPr>
            <a:r>
              <a:rPr lang="ru-RU" dirty="0"/>
              <a:t> </a:t>
            </a:r>
            <a:r>
              <a:rPr lang="ru-RU" dirty="0" err="1">
                <a:solidFill>
                  <a:srgbClr val="002060"/>
                </a:solidFill>
              </a:rPr>
              <a:t>Қауіпсіздікті</a:t>
            </a:r>
            <a:r>
              <a:rPr lang="ru-RU" dirty="0">
                <a:solidFill>
                  <a:srgbClr val="002060"/>
                </a:solidFill>
              </a:rPr>
              <a:t> </a:t>
            </a:r>
            <a:r>
              <a:rPr lang="ru-RU" dirty="0" err="1">
                <a:solidFill>
                  <a:srgbClr val="002060"/>
                </a:solidFill>
              </a:rPr>
              <a:t>қамтамасыз</a:t>
            </a:r>
            <a:r>
              <a:rPr lang="ru-RU" dirty="0">
                <a:solidFill>
                  <a:srgbClr val="002060"/>
                </a:solidFill>
              </a:rPr>
              <a:t> </a:t>
            </a:r>
            <a:r>
              <a:rPr lang="ru-RU" dirty="0" err="1">
                <a:solidFill>
                  <a:srgbClr val="002060"/>
                </a:solidFill>
              </a:rPr>
              <a:t>етудің</a:t>
            </a:r>
            <a:r>
              <a:rPr lang="ru-RU" dirty="0">
                <a:solidFill>
                  <a:srgbClr val="002060"/>
                </a:solidFill>
              </a:rPr>
              <a:t> </a:t>
            </a:r>
            <a:r>
              <a:rPr lang="ru-RU" dirty="0" err="1">
                <a:solidFill>
                  <a:srgbClr val="002060"/>
                </a:solidFill>
              </a:rPr>
              <a:t>ықтимал</a:t>
            </a:r>
            <a:r>
              <a:rPr lang="ru-RU" dirty="0">
                <a:solidFill>
                  <a:srgbClr val="002060"/>
                </a:solidFill>
              </a:rPr>
              <a:t> </a:t>
            </a:r>
            <a:r>
              <a:rPr lang="ru-RU" dirty="0" err="1">
                <a:solidFill>
                  <a:srgbClr val="002060"/>
                </a:solidFill>
              </a:rPr>
              <a:t>жолдарын</a:t>
            </a:r>
            <a:r>
              <a:rPr lang="ru-RU" dirty="0">
                <a:solidFill>
                  <a:srgbClr val="002060"/>
                </a:solidFill>
              </a:rPr>
              <a:t> </a:t>
            </a:r>
            <a:r>
              <a:rPr lang="ru-RU" dirty="0" err="1">
                <a:solidFill>
                  <a:srgbClr val="002060"/>
                </a:solidFill>
              </a:rPr>
              <a:t>қарастырдық</a:t>
            </a:r>
            <a:endParaRPr lang="ru-RU" dirty="0">
              <a:solidFill>
                <a:srgbClr val="002060"/>
              </a:solidFill>
            </a:endParaRPr>
          </a:p>
          <a:p>
            <a:pPr>
              <a:buFont typeface="Wingdings" panose="05000000000000000000" pitchFamily="2" charset="2"/>
              <a:buChar char="ü"/>
            </a:pPr>
            <a:r>
              <a:rPr lang="ru-RU" dirty="0"/>
              <a:t> </a:t>
            </a:r>
            <a:r>
              <a:rPr lang="ru-RU" dirty="0" err="1"/>
              <a:t>Кибербуллинг</a:t>
            </a:r>
            <a:r>
              <a:rPr lang="ru-RU" dirty="0"/>
              <a:t> </a:t>
            </a:r>
            <a:r>
              <a:rPr lang="ru-RU" dirty="0" err="1"/>
              <a:t>белгілерімен</a:t>
            </a:r>
            <a:r>
              <a:rPr lang="ru-RU" dirty="0"/>
              <a:t> және </a:t>
            </a:r>
            <a:r>
              <a:rPr lang="ru-RU" dirty="0" err="1"/>
              <a:t>салдарымен</a:t>
            </a:r>
            <a:r>
              <a:rPr lang="ru-RU" dirty="0"/>
              <a:t>, </a:t>
            </a:r>
            <a:r>
              <a:rPr lang="ru-RU" dirty="0" err="1"/>
              <a:t>әрі</a:t>
            </a:r>
            <a:r>
              <a:rPr lang="ru-RU" dirty="0"/>
              <a:t> </a:t>
            </a:r>
            <a:r>
              <a:rPr lang="ru-RU" dirty="0" err="1"/>
              <a:t>қолдау</a:t>
            </a:r>
            <a:r>
              <a:rPr lang="ru-RU" dirty="0"/>
              <a:t> және </a:t>
            </a:r>
            <a:r>
              <a:rPr lang="ru-RU" dirty="0" err="1"/>
              <a:t>көмек</a:t>
            </a:r>
            <a:r>
              <a:rPr lang="ru-RU" dirty="0"/>
              <a:t> </a:t>
            </a:r>
            <a:r>
              <a:rPr lang="ru-RU" dirty="0" err="1"/>
              <a:t>көрсету</a:t>
            </a:r>
            <a:r>
              <a:rPr lang="ru-RU" dirty="0"/>
              <a:t> </a:t>
            </a:r>
            <a:r>
              <a:rPr lang="ru-RU" dirty="0" err="1"/>
              <a:t>жолдарымен</a:t>
            </a:r>
            <a:r>
              <a:rPr lang="ru-RU" dirty="0"/>
              <a:t> </a:t>
            </a:r>
            <a:r>
              <a:rPr lang="ru-RU" dirty="0" err="1"/>
              <a:t>таныстық</a:t>
            </a:r>
            <a:endParaRPr lang="ru-RU" dirty="0"/>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3056" y1="16741" x2="42963" y2="95556"/>
                        <a14:foregroundMark x1="10093" y1="14370" x2="40741" y2="1778"/>
                        <a14:foregroundMark x1="76944" y1="86667" x2="97500" y2="67556"/>
                      </a14:backgroundRemoval>
                    </a14:imgEffect>
                  </a14:imgLayer>
                </a14:imgProps>
              </a:ext>
              <a:ext uri="{28A0092B-C50C-407E-A947-70E740481C1C}">
                <a14:useLocalDpi xmlns:a14="http://schemas.microsoft.com/office/drawing/2010/main" val="0"/>
              </a:ext>
            </a:extLst>
          </a:blip>
          <a:srcRect/>
          <a:stretch>
            <a:fillRect/>
          </a:stretch>
        </p:blipFill>
        <p:spPr bwMode="auto">
          <a:xfrm>
            <a:off x="0" y="76446"/>
            <a:ext cx="1907704" cy="119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36879" y="4103898"/>
            <a:ext cx="11532207" cy="2451953"/>
          </a:xfrm>
          <a:prstGeom prst="rect">
            <a:avLst/>
          </a:prstGeom>
        </p:spPr>
        <p:txBody>
          <a:bodyPr wrap="square">
            <a:spAutoFit/>
          </a:bodyPr>
          <a:lstStyle/>
          <a:p>
            <a:pPr algn="ctr">
              <a:spcBef>
                <a:spcPts val="200"/>
              </a:spcBef>
              <a:spcAft>
                <a:spcPts val="200"/>
              </a:spcAft>
            </a:pPr>
            <a:r>
              <a:rPr lang="ru-RU" sz="2800" b="1" dirty="0">
                <a:solidFill>
                  <a:srgbClr val="0070C0"/>
                </a:solidFill>
              </a:rPr>
              <a:t>ӘРҚАЙСЫСЫҢЫЗҒА БАЛА КИБЕРБУЛЛИНГКЕ ТАП БОЛҒАНДА</a:t>
            </a:r>
          </a:p>
          <a:p>
            <a:pPr algn="ctr">
              <a:spcBef>
                <a:spcPts val="200"/>
              </a:spcBef>
              <a:spcAft>
                <a:spcPts val="200"/>
              </a:spcAft>
            </a:pPr>
            <a:r>
              <a:rPr lang="ru-RU" sz="2800" b="1" dirty="0">
                <a:solidFill>
                  <a:srgbClr val="0070C0"/>
                </a:solidFill>
              </a:rPr>
              <a:t> АТА</a:t>
            </a:r>
            <a:r>
              <a:rPr lang="en-GB" sz="2800" b="1" dirty="0">
                <a:solidFill>
                  <a:srgbClr val="0070C0"/>
                </a:solidFill>
              </a:rPr>
              <a:t>-</a:t>
            </a:r>
            <a:r>
              <a:rPr lang="ru-RU" sz="2800" b="1" dirty="0">
                <a:solidFill>
                  <a:srgbClr val="0070C0"/>
                </a:solidFill>
              </a:rPr>
              <a:t>АНА НЕ ІСТЕЙ АЛАТЫНЫН ЖӘНЕ </a:t>
            </a:r>
          </a:p>
          <a:p>
            <a:pPr algn="ctr">
              <a:spcBef>
                <a:spcPts val="200"/>
              </a:spcBef>
              <a:spcAft>
                <a:spcPts val="200"/>
              </a:spcAft>
            </a:pPr>
            <a:r>
              <a:rPr lang="ru-RU" sz="2800" b="1" dirty="0">
                <a:solidFill>
                  <a:srgbClr val="0070C0"/>
                </a:solidFill>
              </a:rPr>
              <a:t>ҒАЛАМТОР БАЛА ҮШІН ҚАУІПСІЗ ДОСҚА АЙНАЛУЫ ҮШІН </a:t>
            </a:r>
          </a:p>
          <a:p>
            <a:pPr algn="ctr">
              <a:spcBef>
                <a:spcPts val="200"/>
              </a:spcBef>
              <a:spcAft>
                <a:spcPts val="200"/>
              </a:spcAft>
            </a:pPr>
            <a:r>
              <a:rPr lang="ru-RU" sz="2800" b="1" dirty="0">
                <a:solidFill>
                  <a:srgbClr val="0070C0"/>
                </a:solidFill>
              </a:rPr>
              <a:t>ӨЗІМІЗДІ ҚАЛАЙ ҰСТАУ КЕРЕК ЕКЕНІ </a:t>
            </a:r>
          </a:p>
          <a:p>
            <a:pPr algn="ctr">
              <a:spcBef>
                <a:spcPts val="200"/>
              </a:spcBef>
              <a:spcAft>
                <a:spcPts val="200"/>
              </a:spcAft>
            </a:pPr>
            <a:r>
              <a:rPr lang="ru-RU" sz="2800" b="1" dirty="0">
                <a:solidFill>
                  <a:srgbClr val="0070C0"/>
                </a:solidFill>
              </a:rPr>
              <a:t>ТҮСІНІКТІРЕК БОЛДЫ ДЕП ҮМІТТЕНЕМІЗ</a:t>
            </a:r>
          </a:p>
        </p:txBody>
      </p:sp>
    </p:spTree>
    <p:extLst>
      <p:ext uri="{BB962C8B-B14F-4D97-AF65-F5344CB8AC3E}">
        <p14:creationId xmlns:p14="http://schemas.microsoft.com/office/powerpoint/2010/main" val="3296460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2504" y="278395"/>
            <a:ext cx="7772400" cy="785370"/>
          </a:xfrm>
        </p:spPr>
        <p:txBody>
          <a:bodyPr anchor="ctr">
            <a:normAutofit/>
          </a:bodyPr>
          <a:lstStyle/>
          <a:p>
            <a:r>
              <a:rPr lang="ru-RU" sz="3600" b="1" dirty="0">
                <a:solidFill>
                  <a:srgbClr val="00B0F0"/>
                </a:solidFill>
                <a:latin typeface="Arial" panose="020B0604020202020204" pitchFamily="34" charset="0"/>
                <a:cs typeface="Arial" panose="020B0604020202020204" pitchFamily="34" charset="0"/>
              </a:rPr>
              <a:t>СҰРАҚҚА ЖАУАП БЕРІҢІЗДЕР</a:t>
            </a:r>
          </a:p>
        </p:txBody>
      </p:sp>
      <p:sp>
        <p:nvSpPr>
          <p:cNvPr id="3" name="Подзаголовок 2"/>
          <p:cNvSpPr>
            <a:spLocks noGrp="1"/>
          </p:cNvSpPr>
          <p:nvPr>
            <p:ph type="subTitle" idx="1"/>
          </p:nvPr>
        </p:nvSpPr>
        <p:spPr>
          <a:xfrm>
            <a:off x="852736" y="1692370"/>
            <a:ext cx="4928304" cy="3177768"/>
          </a:xfrm>
        </p:spPr>
        <p:txBody>
          <a:bodyPr>
            <a:normAutofit/>
          </a:bodyPr>
          <a:lstStyle/>
          <a:p>
            <a:r>
              <a:rPr lang="ru-RU" sz="3600" dirty="0" err="1">
                <a:solidFill>
                  <a:srgbClr val="002060"/>
                </a:solidFill>
              </a:rPr>
              <a:t>Қандай</a:t>
            </a:r>
            <a:r>
              <a:rPr lang="ru-RU" sz="3600" dirty="0">
                <a:solidFill>
                  <a:srgbClr val="002060"/>
                </a:solidFill>
              </a:rPr>
              <a:t> </a:t>
            </a:r>
            <a:r>
              <a:rPr lang="ru-RU" sz="3600" dirty="0" err="1">
                <a:solidFill>
                  <a:srgbClr val="002060"/>
                </a:solidFill>
              </a:rPr>
              <a:t>пайдалы</a:t>
            </a:r>
            <a:r>
              <a:rPr lang="ru-RU" sz="3600" dirty="0">
                <a:solidFill>
                  <a:srgbClr val="002060"/>
                </a:solidFill>
              </a:rPr>
              <a:t> </a:t>
            </a:r>
            <a:r>
              <a:rPr lang="ru-RU" sz="3600" dirty="0" err="1">
                <a:solidFill>
                  <a:srgbClr val="002060"/>
                </a:solidFill>
              </a:rPr>
              <a:t>мәлімет</a:t>
            </a:r>
            <a:r>
              <a:rPr lang="ru-RU" sz="3600" dirty="0">
                <a:solidFill>
                  <a:srgbClr val="002060"/>
                </a:solidFill>
              </a:rPr>
              <a:t> </a:t>
            </a:r>
            <a:r>
              <a:rPr lang="ru-RU" sz="3600" dirty="0" err="1">
                <a:solidFill>
                  <a:srgbClr val="002060"/>
                </a:solidFill>
              </a:rPr>
              <a:t>алдыңыз</a:t>
            </a:r>
            <a:r>
              <a:rPr lang="ru-RU" sz="3600" dirty="0">
                <a:solidFill>
                  <a:srgbClr val="002060"/>
                </a:solidFill>
              </a:rPr>
              <a:t> және </a:t>
            </a:r>
            <a:r>
              <a:rPr lang="ru-RU" sz="3600" dirty="0" err="1">
                <a:solidFill>
                  <a:srgbClr val="002060"/>
                </a:solidFill>
              </a:rPr>
              <a:t>кеңес</a:t>
            </a:r>
            <a:r>
              <a:rPr lang="ru-RU" sz="3600" dirty="0">
                <a:solidFill>
                  <a:srgbClr val="002060"/>
                </a:solidFill>
              </a:rPr>
              <a:t> пен </a:t>
            </a:r>
            <a:r>
              <a:rPr lang="ru-RU" sz="3600" dirty="0" err="1">
                <a:solidFill>
                  <a:srgbClr val="002060"/>
                </a:solidFill>
              </a:rPr>
              <a:t>көмек</a:t>
            </a:r>
            <a:r>
              <a:rPr lang="ru-RU" sz="3600" dirty="0">
                <a:solidFill>
                  <a:srgbClr val="002060"/>
                </a:solidFill>
              </a:rPr>
              <a:t> </a:t>
            </a:r>
            <a:r>
              <a:rPr lang="ru-RU" sz="3600" dirty="0" err="1">
                <a:solidFill>
                  <a:srgbClr val="002060"/>
                </a:solidFill>
              </a:rPr>
              <a:t>ретінде</a:t>
            </a:r>
            <a:r>
              <a:rPr lang="ru-RU" sz="3600" dirty="0">
                <a:solidFill>
                  <a:srgbClr val="002060"/>
                </a:solidFill>
              </a:rPr>
              <a:t> </a:t>
            </a:r>
            <a:r>
              <a:rPr lang="ru-RU" sz="3600" dirty="0" err="1">
                <a:solidFill>
                  <a:srgbClr val="002060"/>
                </a:solidFill>
              </a:rPr>
              <a:t>қай</a:t>
            </a:r>
            <a:r>
              <a:rPr lang="ru-RU" sz="3600" dirty="0">
                <a:solidFill>
                  <a:srgbClr val="002060"/>
                </a:solidFill>
              </a:rPr>
              <a:t> </a:t>
            </a:r>
            <a:r>
              <a:rPr lang="ru-RU" sz="3600" dirty="0" err="1">
                <a:solidFill>
                  <a:srgbClr val="002060"/>
                </a:solidFill>
              </a:rPr>
              <a:t>тұстарын</a:t>
            </a:r>
            <a:r>
              <a:rPr lang="ru-RU" sz="3600" dirty="0">
                <a:solidFill>
                  <a:srgbClr val="002060"/>
                </a:solidFill>
              </a:rPr>
              <a:t> </a:t>
            </a:r>
            <a:r>
              <a:rPr lang="ru-RU" sz="3600" dirty="0" err="1">
                <a:solidFill>
                  <a:srgbClr val="002060"/>
                </a:solidFill>
              </a:rPr>
              <a:t>пайдаланатын</a:t>
            </a:r>
            <a:r>
              <a:rPr lang="ru-RU" sz="3600" dirty="0">
                <a:solidFill>
                  <a:srgbClr val="002060"/>
                </a:solidFill>
              </a:rPr>
              <a:t> </a:t>
            </a:r>
            <a:r>
              <a:rPr lang="ru-RU" sz="3600" dirty="0" err="1">
                <a:solidFill>
                  <a:srgbClr val="002060"/>
                </a:solidFill>
              </a:rPr>
              <a:t>боласыз</a:t>
            </a:r>
            <a:r>
              <a:rPr lang="ru-RU" sz="3600" dirty="0">
                <a:solidFill>
                  <a:srgbClr val="002060"/>
                </a:solidFill>
              </a:rPr>
              <a:t>?</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72" y="1237728"/>
            <a:ext cx="3815896" cy="381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25893" y="5620272"/>
            <a:ext cx="6432723" cy="646331"/>
          </a:xfrm>
          <a:prstGeom prst="rect">
            <a:avLst/>
          </a:prstGeom>
          <a:noFill/>
        </p:spPr>
        <p:txBody>
          <a:bodyPr wrap="none" rtlCol="0">
            <a:spAutoFit/>
          </a:bodyPr>
          <a:lstStyle/>
          <a:p>
            <a:pPr algn="ctr"/>
            <a:r>
              <a:rPr lang="ru-RU" sz="3600" b="1" dirty="0" err="1">
                <a:solidFill>
                  <a:srgbClr val="0070C0"/>
                </a:solidFill>
              </a:rPr>
              <a:t>Уақыт</a:t>
            </a:r>
            <a:r>
              <a:rPr lang="ru-RU" sz="3600" b="1" dirty="0">
                <a:solidFill>
                  <a:srgbClr val="0070C0"/>
                </a:solidFill>
              </a:rPr>
              <a:t> </a:t>
            </a:r>
            <a:r>
              <a:rPr lang="ru-RU" sz="3600" b="1" dirty="0" err="1">
                <a:solidFill>
                  <a:srgbClr val="0070C0"/>
                </a:solidFill>
              </a:rPr>
              <a:t>бөлгендеріңізге</a:t>
            </a:r>
            <a:r>
              <a:rPr lang="ru-RU" sz="3600" b="1" dirty="0">
                <a:solidFill>
                  <a:srgbClr val="0070C0"/>
                </a:solidFill>
              </a:rPr>
              <a:t> </a:t>
            </a:r>
            <a:r>
              <a:rPr lang="ru-RU" sz="3600" b="1" dirty="0" err="1">
                <a:solidFill>
                  <a:srgbClr val="0070C0"/>
                </a:solidFill>
              </a:rPr>
              <a:t>рақмет</a:t>
            </a:r>
            <a:r>
              <a:rPr lang="ru-RU" sz="3600" b="1" dirty="0">
                <a:solidFill>
                  <a:srgbClr val="0070C0"/>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71678" y="894735"/>
            <a:ext cx="9448800" cy="4919885"/>
          </a:xfrm>
        </p:spPr>
        <p:txBody>
          <a:bodyPr>
            <a:normAutofit fontScale="90000"/>
          </a:bodyPr>
          <a:lstStyle/>
          <a:p>
            <a:r>
              <a:rPr lang="ru-RU" sz="4667" b="1" dirty="0" err="1">
                <a:solidFill>
                  <a:srgbClr val="0070C0"/>
                </a:solidFill>
                <a:latin typeface="+mn-lt"/>
                <a:ea typeface="Open Sans Light" charset="0"/>
                <a:cs typeface="Open Sans Light" charset="0"/>
              </a:rPr>
              <a:t>Көңіл</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бөлгендеріңізге</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рақмет</a:t>
            </a:r>
            <a:r>
              <a:rPr lang="ru-RU" sz="4667" b="1" dirty="0">
                <a:solidFill>
                  <a:srgbClr val="0070C0"/>
                </a:solidFill>
                <a:latin typeface="+mn-lt"/>
                <a:ea typeface="Open Sans Light" charset="0"/>
                <a:cs typeface="Open Sans Light" charset="0"/>
              </a:rPr>
              <a:t>!</a:t>
            </a:r>
            <a:br>
              <a:rPr lang="ru-RU" sz="4667" b="1" dirty="0">
                <a:solidFill>
                  <a:srgbClr val="0070C0"/>
                </a:solidFill>
                <a:latin typeface="+mn-lt"/>
                <a:ea typeface="Open Sans Light" charset="0"/>
                <a:cs typeface="Open Sans Light" charset="0"/>
              </a:rPr>
            </a:br>
            <a:r>
              <a:rPr lang="ru-RU" sz="4667" b="1" dirty="0" err="1">
                <a:solidFill>
                  <a:srgbClr val="0070C0"/>
                </a:solidFill>
                <a:latin typeface="+mn-lt"/>
                <a:ea typeface="Open Sans Light" charset="0"/>
                <a:cs typeface="Open Sans Light" charset="0"/>
              </a:rPr>
              <a:t>Сұрақтарыңыз</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болса</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менімен</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келесі</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байланыс</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мәліметтері</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арқылы</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хабарласа</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аласыздар</a:t>
            </a:r>
            <a:r>
              <a:rPr lang="ru-RU" sz="4667" b="1" dirty="0">
                <a:solidFill>
                  <a:srgbClr val="0070C0"/>
                </a:solidFill>
                <a:latin typeface="+mn-lt"/>
                <a:ea typeface="Open Sans Light" charset="0"/>
                <a:cs typeface="Open Sans Light" charset="0"/>
              </a:rPr>
              <a:t>:</a:t>
            </a:r>
            <a:br>
              <a:rPr lang="ru-RU" sz="4667" b="1" dirty="0">
                <a:solidFill>
                  <a:srgbClr val="0070C0"/>
                </a:solidFill>
                <a:latin typeface="+mn-lt"/>
                <a:ea typeface="Open Sans Light" charset="0"/>
                <a:cs typeface="Open Sans Light" charset="0"/>
              </a:rPr>
            </a:br>
            <a:r>
              <a:rPr lang="ru-RU" sz="4667" b="1" dirty="0" smtClean="0">
                <a:solidFill>
                  <a:srgbClr val="0070C0"/>
                </a:solidFill>
                <a:latin typeface="+mn-lt"/>
                <a:ea typeface="Open Sans Light" charset="0"/>
                <a:cs typeface="Open Sans Light" charset="0"/>
              </a:rPr>
              <a:t>Т.А.Ә. </a:t>
            </a:r>
            <a:r>
              <a:rPr lang="ru-RU" sz="4667" b="1" dirty="0" err="1" smtClean="0">
                <a:solidFill>
                  <a:srgbClr val="0070C0"/>
                </a:solidFill>
                <a:latin typeface="+mn-lt"/>
                <a:ea typeface="Open Sans Light" charset="0"/>
                <a:cs typeface="Open Sans Light" charset="0"/>
              </a:rPr>
              <a:t>Шаймарданова</a:t>
            </a:r>
            <a:r>
              <a:rPr lang="ru-RU" sz="4667" b="1" dirty="0" smtClean="0">
                <a:solidFill>
                  <a:srgbClr val="0070C0"/>
                </a:solidFill>
                <a:latin typeface="+mn-lt"/>
                <a:ea typeface="Open Sans Light" charset="0"/>
                <a:cs typeface="Open Sans Light" charset="0"/>
              </a:rPr>
              <a:t> </a:t>
            </a:r>
            <a:r>
              <a:rPr lang="ru-RU" sz="4667" b="1" dirty="0" err="1" smtClean="0">
                <a:solidFill>
                  <a:srgbClr val="0070C0"/>
                </a:solidFill>
                <a:latin typeface="+mn-lt"/>
                <a:ea typeface="Open Sans Light" charset="0"/>
                <a:cs typeface="Open Sans Light" charset="0"/>
              </a:rPr>
              <a:t>Назигуль</a:t>
            </a:r>
            <a:r>
              <a:rPr lang="ru-RU" sz="4667" b="1" dirty="0" smtClean="0">
                <a:solidFill>
                  <a:srgbClr val="0070C0"/>
                </a:solidFill>
                <a:latin typeface="+mn-lt"/>
                <a:ea typeface="Open Sans Light" charset="0"/>
                <a:cs typeface="Open Sans Light" charset="0"/>
              </a:rPr>
              <a:t> </a:t>
            </a:r>
            <a:r>
              <a:rPr lang="ru-RU" sz="4667" b="1" dirty="0" err="1" smtClean="0">
                <a:solidFill>
                  <a:srgbClr val="0070C0"/>
                </a:solidFill>
                <a:latin typeface="+mn-lt"/>
                <a:ea typeface="Open Sans Light" charset="0"/>
                <a:cs typeface="Open Sans Light" charset="0"/>
              </a:rPr>
              <a:t>Тусуповна</a:t>
            </a:r>
            <a:r>
              <a:rPr lang="ru-RU" sz="4667" b="1" dirty="0" smtClean="0">
                <a:solidFill>
                  <a:srgbClr val="0070C0"/>
                </a:solidFill>
                <a:latin typeface="+mn-lt"/>
                <a:ea typeface="Open Sans Light" charset="0"/>
                <a:cs typeface="Open Sans Light" charset="0"/>
              </a:rPr>
              <a:t/>
            </a:r>
            <a:br>
              <a:rPr lang="ru-RU" sz="4667" b="1" dirty="0" smtClean="0">
                <a:solidFill>
                  <a:srgbClr val="0070C0"/>
                </a:solidFill>
                <a:latin typeface="+mn-lt"/>
                <a:ea typeface="Open Sans Light" charset="0"/>
                <a:cs typeface="Open Sans Light" charset="0"/>
              </a:rPr>
            </a:br>
            <a:r>
              <a:rPr lang="ru-RU" sz="4667" b="1" dirty="0" smtClean="0">
                <a:solidFill>
                  <a:srgbClr val="0070C0"/>
                </a:solidFill>
                <a:latin typeface="+mn-lt"/>
                <a:ea typeface="Open Sans Light" charset="0"/>
                <a:cs typeface="Open Sans Light" charset="0"/>
              </a:rPr>
              <a:t>гимназия </a:t>
            </a:r>
            <a:r>
              <a:rPr lang="ru-RU" sz="4667" b="1" dirty="0">
                <a:solidFill>
                  <a:srgbClr val="0070C0"/>
                </a:solidFill>
                <a:latin typeface="+mn-lt"/>
                <a:ea typeface="Open Sans Light" charset="0"/>
                <a:cs typeface="Open Sans Light" charset="0"/>
              </a:rPr>
              <a:t>педагог-</a:t>
            </a:r>
            <a:r>
              <a:rPr lang="ru-RU" sz="4667" b="1" dirty="0" err="1">
                <a:solidFill>
                  <a:srgbClr val="0070C0"/>
                </a:solidFill>
                <a:latin typeface="+mn-lt"/>
                <a:ea typeface="Open Sans Light" charset="0"/>
                <a:cs typeface="Open Sans Light" charset="0"/>
              </a:rPr>
              <a:t>психологы</a:t>
            </a:r>
            <a:r>
              <a:rPr lang="ru-RU" sz="4667" b="1" dirty="0">
                <a:solidFill>
                  <a:srgbClr val="0070C0"/>
                </a:solidFill>
                <a:latin typeface="+mn-lt"/>
                <a:ea typeface="Open Sans Light" charset="0"/>
                <a:cs typeface="Open Sans Light" charset="0"/>
              </a:rPr>
              <a:t> </a:t>
            </a:r>
            <a:br>
              <a:rPr lang="ru-RU" sz="4667" b="1" dirty="0">
                <a:solidFill>
                  <a:srgbClr val="0070C0"/>
                </a:solidFill>
                <a:latin typeface="+mn-lt"/>
                <a:ea typeface="Open Sans Light" charset="0"/>
                <a:cs typeface="Open Sans Light" charset="0"/>
              </a:rPr>
            </a:br>
            <a:r>
              <a:rPr lang="ru-RU" sz="4667" b="1" dirty="0">
                <a:solidFill>
                  <a:srgbClr val="0070C0"/>
                </a:solidFill>
                <a:latin typeface="+mn-lt"/>
                <a:ea typeface="Open Sans Light" charset="0"/>
                <a:cs typeface="Open Sans Light" charset="0"/>
              </a:rPr>
              <a:t>тел. </a:t>
            </a:r>
            <a:r>
              <a:rPr lang="ru-RU" sz="4667" b="1" smtClean="0">
                <a:solidFill>
                  <a:srgbClr val="0070C0"/>
                </a:solidFill>
                <a:latin typeface="+mn-lt"/>
                <a:ea typeface="Open Sans Light" charset="0"/>
                <a:cs typeface="Open Sans Light" charset="0"/>
              </a:rPr>
              <a:t>87056112778</a:t>
            </a:r>
            <a:endParaRPr lang="ru-RU" sz="4667" b="1" dirty="0">
              <a:solidFill>
                <a:srgbClr val="0070C0"/>
              </a:solidFill>
              <a:latin typeface="+mn-lt"/>
              <a:ea typeface="Open Sans Light" charset="0"/>
              <a:cs typeface="Open Sans Light" charset="0"/>
            </a:endParaRPr>
          </a:p>
        </p:txBody>
      </p:sp>
    </p:spTree>
    <p:extLst>
      <p:ext uri="{BB962C8B-B14F-4D97-AF65-F5344CB8AC3E}">
        <p14:creationId xmlns:p14="http://schemas.microsoft.com/office/powerpoint/2010/main" val="331811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90667" y="628306"/>
            <a:ext cx="6005015" cy="1143000"/>
          </a:xfrm>
        </p:spPr>
        <p:txBody>
          <a:bodyPr>
            <a:normAutofit fontScale="90000"/>
          </a:bodyPr>
          <a:lstStyle/>
          <a:p>
            <a:pPr algn="ctr"/>
            <a:r>
              <a:rPr lang="ru-RU" sz="4800" b="1" dirty="0" err="1">
                <a:solidFill>
                  <a:srgbClr val="00B0F0"/>
                </a:solidFill>
                <a:latin typeface="+mn-lt"/>
              </a:rPr>
              <a:t>Ғаламтор</a:t>
            </a:r>
            <a:r>
              <a:rPr lang="ru-RU" sz="4800" b="1" dirty="0">
                <a:solidFill>
                  <a:srgbClr val="00B0F0"/>
                </a:solidFill>
                <a:latin typeface="+mn-lt"/>
              </a:rPr>
              <a:t>: </a:t>
            </a:r>
            <a:br>
              <a:rPr lang="ru-RU" sz="4800" b="1" dirty="0">
                <a:solidFill>
                  <a:srgbClr val="00B0F0"/>
                </a:solidFill>
                <a:latin typeface="+mn-lt"/>
              </a:rPr>
            </a:br>
            <a:r>
              <a:rPr lang="ru-RU" sz="4800" b="1" dirty="0" err="1">
                <a:solidFill>
                  <a:srgbClr val="00B0F0"/>
                </a:solidFill>
                <a:latin typeface="+mn-lt"/>
              </a:rPr>
              <a:t>жақсы</a:t>
            </a:r>
            <a:r>
              <a:rPr lang="ru-RU" sz="4800" b="1" dirty="0">
                <a:solidFill>
                  <a:srgbClr val="00B0F0"/>
                </a:solidFill>
                <a:latin typeface="+mn-lt"/>
              </a:rPr>
              <a:t> </a:t>
            </a:r>
            <a:r>
              <a:rPr lang="ru-RU" sz="4800" b="1" dirty="0" err="1">
                <a:solidFill>
                  <a:srgbClr val="00B0F0"/>
                </a:solidFill>
                <a:latin typeface="+mn-lt"/>
              </a:rPr>
              <a:t>ма</a:t>
            </a:r>
            <a:r>
              <a:rPr lang="ru-RU" sz="4800" b="1" dirty="0">
                <a:solidFill>
                  <a:srgbClr val="00B0F0"/>
                </a:solidFill>
                <a:latin typeface="+mn-lt"/>
              </a:rPr>
              <a:t>, </a:t>
            </a:r>
            <a:r>
              <a:rPr lang="ru-RU" sz="4800" b="1" dirty="0" err="1">
                <a:solidFill>
                  <a:srgbClr val="00B0F0"/>
                </a:solidFill>
                <a:latin typeface="+mn-lt"/>
              </a:rPr>
              <a:t>жаман</a:t>
            </a:r>
            <a:r>
              <a:rPr lang="ru-RU" sz="4800" b="1" dirty="0">
                <a:solidFill>
                  <a:srgbClr val="00B0F0"/>
                </a:solidFill>
                <a:latin typeface="+mn-lt"/>
              </a:rPr>
              <a:t> ба?</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977723022"/>
              </p:ext>
            </p:extLst>
          </p:nvPr>
        </p:nvGraphicFramePr>
        <p:xfrm>
          <a:off x="627797" y="3122123"/>
          <a:ext cx="11218460" cy="3528513"/>
        </p:xfrm>
        <a:graphic>
          <a:graphicData uri="http://schemas.openxmlformats.org/drawingml/2006/table">
            <a:tbl>
              <a:tblPr firstRow="1" bandRow="1">
                <a:tableStyleId>{5C22544A-7EE6-4342-B048-85BDC9FD1C3A}</a:tableStyleId>
              </a:tblPr>
              <a:tblGrid>
                <a:gridCol w="5609230">
                  <a:extLst>
                    <a:ext uri="{9D8B030D-6E8A-4147-A177-3AD203B41FA5}">
                      <a16:colId xmlns:a16="http://schemas.microsoft.com/office/drawing/2014/main" xmlns="" val="20000"/>
                    </a:ext>
                  </a:extLst>
                </a:gridCol>
                <a:gridCol w="5609230">
                  <a:extLst>
                    <a:ext uri="{9D8B030D-6E8A-4147-A177-3AD203B41FA5}">
                      <a16:colId xmlns:a16="http://schemas.microsoft.com/office/drawing/2014/main" xmlns="" val="20001"/>
                    </a:ext>
                  </a:extLst>
                </a:gridCol>
              </a:tblGrid>
              <a:tr h="556713">
                <a:tc>
                  <a:txBody>
                    <a:bodyPr/>
                    <a:lstStyle/>
                    <a:p>
                      <a:pPr algn="ctr">
                        <a:lnSpc>
                          <a:spcPct val="115000"/>
                        </a:lnSpc>
                        <a:spcAft>
                          <a:spcPts val="0"/>
                        </a:spcAft>
                      </a:pPr>
                      <a:r>
                        <a:rPr lang="ru-RU" sz="2800" dirty="0">
                          <a:effectLst/>
                        </a:rPr>
                        <a:t>ЖАҚСЫ</a:t>
                      </a:r>
                      <a:endParaRPr lang="ru-RU" sz="2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effectLst/>
                        </a:rPr>
                        <a:t>ЖАМАН</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70840">
                <a:tc>
                  <a:txBody>
                    <a:bodyPr/>
                    <a:lstStyle/>
                    <a:p>
                      <a:pPr algn="just">
                        <a:lnSpc>
                          <a:spcPct val="115000"/>
                        </a:lnSpc>
                        <a:spcAft>
                          <a:spcPts val="0"/>
                        </a:spcAft>
                      </a:pPr>
                      <a:r>
                        <a:rPr lang="ru-RU" sz="2800" dirty="0" err="1">
                          <a:effectLst/>
                        </a:rPr>
                        <a:t>Оқуда</a:t>
                      </a:r>
                      <a:r>
                        <a:rPr lang="ru-RU" sz="2800" dirty="0">
                          <a:effectLst/>
                        </a:rPr>
                        <a:t> </a:t>
                      </a:r>
                      <a:r>
                        <a:rPr lang="ru-RU" sz="2800" dirty="0" err="1">
                          <a:effectLst/>
                        </a:rPr>
                        <a:t>көмек</a:t>
                      </a:r>
                      <a:r>
                        <a:rPr lang="ru-RU" sz="2800" dirty="0">
                          <a:effectLst/>
                        </a:rPr>
                        <a:t> </a:t>
                      </a:r>
                      <a:r>
                        <a:rPr lang="ru-RU" sz="2800" dirty="0" err="1">
                          <a:effectLst/>
                        </a:rPr>
                        <a:t>береді</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rPr>
                        <a:t>Ұнамсыз</a:t>
                      </a:r>
                      <a:r>
                        <a:rPr lang="ru-RU" sz="2800" dirty="0">
                          <a:effectLst/>
                        </a:rPr>
                        <a:t> </a:t>
                      </a:r>
                      <a:r>
                        <a:rPr lang="ru-RU" sz="2800" dirty="0" err="1">
                          <a:effectLst/>
                        </a:rPr>
                        <a:t>сайттар</a:t>
                      </a:r>
                      <a:r>
                        <a:rPr lang="ru-RU" sz="2800" dirty="0">
                          <a:effectLst/>
                        </a:rPr>
                        <a:t>,, контент </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algn="just">
                        <a:lnSpc>
                          <a:spcPct val="115000"/>
                        </a:lnSpc>
                        <a:spcAft>
                          <a:spcPts val="0"/>
                        </a:spcAft>
                      </a:pPr>
                      <a:r>
                        <a:rPr lang="ru-RU" sz="2800" dirty="0">
                          <a:effectLst/>
                        </a:rPr>
                        <a:t>Ал да, </a:t>
                      </a:r>
                      <a:r>
                        <a:rPr lang="ru-RU" sz="2800" dirty="0" err="1">
                          <a:effectLst/>
                        </a:rPr>
                        <a:t>жаса</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latin typeface="Calibri"/>
                          <a:ea typeface="Calibri"/>
                          <a:cs typeface="Times New Roman"/>
                        </a:rPr>
                        <a:t>Алаяқтар</a:t>
                      </a:r>
                      <a:r>
                        <a:rPr lang="ru-RU" sz="2800" dirty="0">
                          <a:effectLst/>
                          <a:latin typeface="Calibri"/>
                          <a:ea typeface="Calibri"/>
                          <a:cs typeface="Times New Roman"/>
                        </a:rPr>
                        <a:t> </a:t>
                      </a:r>
                    </a:p>
                  </a:txBody>
                  <a:tcPr marL="68580" marR="68580" marT="0" marB="0"/>
                </a:tc>
                <a:extLst>
                  <a:ext uri="{0D108BD9-81ED-4DB2-BD59-A6C34878D82A}">
                    <a16:rowId xmlns:a16="http://schemas.microsoft.com/office/drawing/2014/main" xmlns="" val="10002"/>
                  </a:ext>
                </a:extLst>
              </a:tr>
              <a:tr h="370840">
                <a:tc>
                  <a:txBody>
                    <a:bodyPr/>
                    <a:lstStyle/>
                    <a:p>
                      <a:pPr algn="just">
                        <a:lnSpc>
                          <a:spcPct val="115000"/>
                        </a:lnSpc>
                        <a:spcAft>
                          <a:spcPts val="0"/>
                        </a:spcAft>
                      </a:pPr>
                      <a:r>
                        <a:rPr lang="ru-RU" sz="2800" dirty="0">
                          <a:effectLst/>
                        </a:rPr>
                        <a:t>Музыка </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a:effectLst/>
                        </a:rPr>
                        <a:t>Арам </a:t>
                      </a:r>
                      <a:r>
                        <a:rPr lang="ru-RU" sz="2800" dirty="0" err="1">
                          <a:effectLst/>
                        </a:rPr>
                        <a:t>ниетті</a:t>
                      </a:r>
                      <a:r>
                        <a:rPr lang="ru-RU" sz="2800" dirty="0">
                          <a:effectLst/>
                        </a:rPr>
                        <a:t> </a:t>
                      </a:r>
                      <a:r>
                        <a:rPr lang="ru-RU" sz="2800" dirty="0" err="1">
                          <a:effectLst/>
                        </a:rPr>
                        <a:t>қаскүнемдер</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algn="just">
                        <a:lnSpc>
                          <a:spcPct val="115000"/>
                        </a:lnSpc>
                        <a:spcAft>
                          <a:spcPts val="0"/>
                        </a:spcAft>
                      </a:pPr>
                      <a:r>
                        <a:rPr lang="ru-RU" sz="2800" dirty="0" err="1">
                          <a:effectLst/>
                        </a:rPr>
                        <a:t>Мультфильмдер</a:t>
                      </a:r>
                      <a:r>
                        <a:rPr lang="ru-RU" sz="2800" dirty="0">
                          <a:effectLst/>
                        </a:rPr>
                        <a:t>, </a:t>
                      </a:r>
                      <a:r>
                        <a:rPr lang="ru-RU" sz="2800" dirty="0" err="1">
                          <a:effectLst/>
                        </a:rPr>
                        <a:t>фильмдер</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rPr>
                        <a:t>Кибербуллинг</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algn="just">
                        <a:lnSpc>
                          <a:spcPct val="115000"/>
                        </a:lnSpc>
                        <a:spcAft>
                          <a:spcPts val="0"/>
                        </a:spcAft>
                      </a:pPr>
                      <a:r>
                        <a:rPr lang="ru-RU" sz="2800" dirty="0" err="1">
                          <a:effectLst/>
                          <a:latin typeface="+mn-lt"/>
                          <a:ea typeface="+mn-ea"/>
                          <a:cs typeface="+mn-cs"/>
                        </a:rPr>
                        <a:t>Дамытушы</a:t>
                      </a:r>
                      <a:r>
                        <a:rPr lang="ru-RU" sz="2800" dirty="0">
                          <a:effectLst/>
                          <a:latin typeface="+mn-lt"/>
                          <a:ea typeface="+mn-ea"/>
                          <a:cs typeface="+mn-cs"/>
                        </a:rPr>
                        <a:t> </a:t>
                      </a:r>
                      <a:r>
                        <a:rPr lang="ru-RU" sz="2800" dirty="0" err="1">
                          <a:effectLst/>
                          <a:latin typeface="+mn-lt"/>
                          <a:ea typeface="+mn-ea"/>
                          <a:cs typeface="+mn-cs"/>
                        </a:rPr>
                        <a:t>ойындар</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rPr>
                        <a:t>Тәуелділік</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370840">
                <a:tc>
                  <a:txBody>
                    <a:bodyPr/>
                    <a:lstStyle/>
                    <a:p>
                      <a:r>
                        <a:rPr lang="ru-RU" sz="2800" dirty="0"/>
                        <a:t>????</a:t>
                      </a:r>
                    </a:p>
                  </a:txBody>
                  <a:tcPr/>
                </a:tc>
                <a:tc>
                  <a:txBody>
                    <a:bodyPr/>
                    <a:lstStyle/>
                    <a:p>
                      <a:r>
                        <a:rPr lang="ru-RU" sz="2800" dirty="0"/>
                        <a:t>????</a:t>
                      </a:r>
                    </a:p>
                  </a:txBody>
                  <a:tcPr/>
                </a:tc>
                <a:extLst>
                  <a:ext uri="{0D108BD9-81ED-4DB2-BD59-A6C34878D82A}">
                    <a16:rowId xmlns:a16="http://schemas.microsoft.com/office/drawing/2014/main" xmlns="" val="10006"/>
                  </a:ext>
                </a:extLst>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6" y="418061"/>
            <a:ext cx="1568516" cy="156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7" descr="002.jpg">
            <a:extLst>
              <a:ext uri="{FF2B5EF4-FFF2-40B4-BE49-F238E27FC236}">
                <a16:creationId xmlns:a16="http://schemas.microsoft.com/office/drawing/2014/main" xmlns="" id="{77663DFA-E249-4385-9683-512C5F9B507C}"/>
              </a:ext>
            </a:extLst>
          </p:cNvPr>
          <p:cNvPicPr>
            <a:picLocks noChangeAspect="1"/>
          </p:cNvPicPr>
          <p:nvPr/>
        </p:nvPicPr>
        <p:blipFill>
          <a:blip r:embed="rId4" cstate="print"/>
          <a:stretch>
            <a:fillRect/>
          </a:stretch>
        </p:blipFill>
        <p:spPr>
          <a:xfrm>
            <a:off x="8132427" y="0"/>
            <a:ext cx="4059573" cy="2743858"/>
          </a:xfrm>
          <a:prstGeom prst="rect">
            <a:avLst/>
          </a:prstGeom>
        </p:spPr>
      </p:pic>
    </p:spTree>
    <p:extLst>
      <p:ext uri="{BB962C8B-B14F-4D97-AF65-F5344CB8AC3E}">
        <p14:creationId xmlns:p14="http://schemas.microsoft.com/office/powerpoint/2010/main" val="29491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4772" y="177819"/>
            <a:ext cx="8482885" cy="1143000"/>
          </a:xfrm>
        </p:spPr>
        <p:txBody>
          <a:bodyPr>
            <a:noAutofit/>
          </a:bodyPr>
          <a:lstStyle/>
          <a:p>
            <a:pPr algn="ctr"/>
            <a:r>
              <a:rPr lang="ru-RU" sz="3600" b="1" dirty="0" err="1">
                <a:solidFill>
                  <a:srgbClr val="00B0F0"/>
                </a:solidFill>
                <a:latin typeface="+mn-lt"/>
              </a:rPr>
              <a:t>Неліктен</a:t>
            </a:r>
            <a:r>
              <a:rPr lang="ru-RU" sz="3600" b="1" dirty="0">
                <a:solidFill>
                  <a:srgbClr val="00B0F0"/>
                </a:solidFill>
                <a:latin typeface="+mn-lt"/>
              </a:rPr>
              <a:t> </a:t>
            </a:r>
            <a:r>
              <a:rPr lang="ru-RU" sz="3600" b="1" dirty="0" err="1">
                <a:solidFill>
                  <a:srgbClr val="00B0F0"/>
                </a:solidFill>
                <a:latin typeface="+mn-lt"/>
              </a:rPr>
              <a:t>балаларда</a:t>
            </a:r>
            <a:r>
              <a:rPr lang="ru-RU" sz="3600" b="1" dirty="0">
                <a:solidFill>
                  <a:srgbClr val="00B0F0"/>
                </a:solidFill>
                <a:latin typeface="+mn-lt"/>
              </a:rPr>
              <a:t> </a:t>
            </a:r>
            <a:r>
              <a:rPr lang="ru-RU" sz="3600" b="1" dirty="0" err="1">
                <a:solidFill>
                  <a:srgbClr val="00B0F0"/>
                </a:solidFill>
                <a:latin typeface="+mn-lt"/>
              </a:rPr>
              <a:t>Ғаламторға</a:t>
            </a:r>
            <a:r>
              <a:rPr lang="ru-RU" sz="3600" b="1" dirty="0">
                <a:solidFill>
                  <a:srgbClr val="00B0F0"/>
                </a:solidFill>
                <a:latin typeface="+mn-lt"/>
              </a:rPr>
              <a:t> </a:t>
            </a:r>
            <a:r>
              <a:rPr lang="ru-RU" sz="3600" b="1" dirty="0" err="1">
                <a:solidFill>
                  <a:srgbClr val="00B0F0"/>
                </a:solidFill>
                <a:latin typeface="+mn-lt"/>
              </a:rPr>
              <a:t>тәуелділік</a:t>
            </a:r>
            <a:r>
              <a:rPr lang="ru-RU" sz="3600" b="1" dirty="0">
                <a:solidFill>
                  <a:srgbClr val="00B0F0"/>
                </a:solidFill>
                <a:latin typeface="+mn-lt"/>
              </a:rPr>
              <a:t> </a:t>
            </a:r>
            <a:r>
              <a:rPr lang="ru-RU" sz="3600" b="1" dirty="0" err="1">
                <a:solidFill>
                  <a:srgbClr val="00B0F0"/>
                </a:solidFill>
                <a:latin typeface="+mn-lt"/>
              </a:rPr>
              <a:t>тым</a:t>
            </a:r>
            <a:r>
              <a:rPr lang="ru-RU" sz="3600" b="1" dirty="0">
                <a:solidFill>
                  <a:srgbClr val="00B0F0"/>
                </a:solidFill>
                <a:latin typeface="+mn-lt"/>
              </a:rPr>
              <a:t> тез </a:t>
            </a:r>
            <a:r>
              <a:rPr lang="ru-RU" sz="3600" b="1" dirty="0" err="1">
                <a:solidFill>
                  <a:srgbClr val="00B0F0"/>
                </a:solidFill>
                <a:latin typeface="+mn-lt"/>
              </a:rPr>
              <a:t>пайда</a:t>
            </a:r>
            <a:r>
              <a:rPr lang="ru-RU" sz="3600" b="1" dirty="0">
                <a:solidFill>
                  <a:srgbClr val="00B0F0"/>
                </a:solidFill>
                <a:latin typeface="+mn-lt"/>
              </a:rPr>
              <a:t> </a:t>
            </a:r>
            <a:r>
              <a:rPr lang="ru-RU" sz="3600" b="1" dirty="0" err="1">
                <a:solidFill>
                  <a:srgbClr val="00B0F0"/>
                </a:solidFill>
                <a:latin typeface="+mn-lt"/>
              </a:rPr>
              <a:t>болады</a:t>
            </a:r>
            <a:r>
              <a:rPr lang="ru-RU" sz="3600" b="1" dirty="0">
                <a:solidFill>
                  <a:srgbClr val="00B0F0"/>
                </a:solidFill>
                <a:latin typeface="+mn-lt"/>
              </a:rPr>
              <a:t>?</a:t>
            </a:r>
          </a:p>
        </p:txBody>
      </p:sp>
      <p:sp>
        <p:nvSpPr>
          <p:cNvPr id="3" name="Содержимое 2"/>
          <p:cNvSpPr>
            <a:spLocks noGrp="1"/>
          </p:cNvSpPr>
          <p:nvPr>
            <p:ph idx="1"/>
          </p:nvPr>
        </p:nvSpPr>
        <p:spPr>
          <a:xfrm>
            <a:off x="409433" y="2395933"/>
            <a:ext cx="8899214" cy="3456383"/>
          </a:xfrm>
        </p:spPr>
        <p:txBody>
          <a:bodyPr>
            <a:normAutofit/>
          </a:bodyPr>
          <a:lstStyle/>
          <a:p>
            <a:pPr lvl="0">
              <a:lnSpc>
                <a:spcPct val="100000"/>
              </a:lnSpc>
              <a:spcBef>
                <a:spcPts val="600"/>
              </a:spcBef>
              <a:spcAft>
                <a:spcPts val="600"/>
              </a:spcAft>
              <a:buFont typeface="Wingdings" panose="05000000000000000000" pitchFamily="2" charset="2"/>
              <a:buChar char="ü"/>
            </a:pPr>
            <a:r>
              <a:rPr lang="ru-RU" sz="3200" dirty="0"/>
              <a:t> </a:t>
            </a:r>
            <a:r>
              <a:rPr lang="ru-RU" sz="3200" dirty="0" err="1"/>
              <a:t>Баланың</a:t>
            </a:r>
            <a:r>
              <a:rPr lang="ru-RU" sz="3200" dirty="0"/>
              <a:t> </a:t>
            </a:r>
            <a:r>
              <a:rPr lang="ru-RU" sz="3200" dirty="0" err="1"/>
              <a:t>психикасы</a:t>
            </a:r>
            <a:r>
              <a:rPr lang="ru-RU" sz="3200" dirty="0"/>
              <a:t> </a:t>
            </a:r>
            <a:r>
              <a:rPr lang="ru-RU" sz="3200" dirty="0" err="1"/>
              <a:t>жеткілікті</a:t>
            </a:r>
            <a:r>
              <a:rPr lang="ru-RU" sz="3200" dirty="0"/>
              <a:t> </a:t>
            </a:r>
            <a:r>
              <a:rPr lang="ru-RU" sz="3200" dirty="0" err="1"/>
              <a:t>дәрежеде</a:t>
            </a:r>
            <a:r>
              <a:rPr lang="ru-RU" sz="3200" dirty="0"/>
              <a:t> </a:t>
            </a:r>
            <a:r>
              <a:rPr lang="ru-RU" sz="3200" dirty="0" err="1"/>
              <a:t>орнықты</a:t>
            </a:r>
            <a:r>
              <a:rPr lang="ru-RU" sz="3200" dirty="0"/>
              <a:t> емес </a:t>
            </a:r>
          </a:p>
          <a:p>
            <a:pPr lvl="0">
              <a:lnSpc>
                <a:spcPct val="100000"/>
              </a:lnSpc>
              <a:spcBef>
                <a:spcPts val="600"/>
              </a:spcBef>
              <a:spcAft>
                <a:spcPts val="600"/>
              </a:spcAft>
              <a:buFont typeface="Wingdings" panose="05000000000000000000" pitchFamily="2" charset="2"/>
              <a:buChar char="ü"/>
            </a:pPr>
            <a:r>
              <a:rPr lang="ru-RU" sz="3200" dirty="0">
                <a:solidFill>
                  <a:srgbClr val="002060"/>
                </a:solidFill>
              </a:rPr>
              <a:t> </a:t>
            </a:r>
            <a:r>
              <a:rPr lang="ru-RU" sz="3200" dirty="0" err="1">
                <a:solidFill>
                  <a:srgbClr val="002060"/>
                </a:solidFill>
              </a:rPr>
              <a:t>Ересектерге</a:t>
            </a:r>
            <a:r>
              <a:rPr lang="ru-RU" sz="3200" dirty="0">
                <a:solidFill>
                  <a:srgbClr val="002060"/>
                </a:solidFill>
              </a:rPr>
              <a:t> </a:t>
            </a:r>
            <a:r>
              <a:rPr lang="ru-RU" sz="3200" dirty="0" err="1">
                <a:solidFill>
                  <a:srgbClr val="002060"/>
                </a:solidFill>
              </a:rPr>
              <a:t>қарағанда</a:t>
            </a:r>
            <a:r>
              <a:rPr lang="ru-RU" sz="3200" dirty="0">
                <a:solidFill>
                  <a:srgbClr val="002060"/>
                </a:solidFill>
              </a:rPr>
              <a:t> </a:t>
            </a:r>
            <a:r>
              <a:rPr lang="ru-RU" sz="3200" dirty="0" err="1">
                <a:solidFill>
                  <a:srgbClr val="002060"/>
                </a:solidFill>
              </a:rPr>
              <a:t>балалардың</a:t>
            </a:r>
            <a:r>
              <a:rPr lang="ru-RU" sz="3200" dirty="0">
                <a:solidFill>
                  <a:srgbClr val="002060"/>
                </a:solidFill>
              </a:rPr>
              <a:t> </a:t>
            </a:r>
            <a:r>
              <a:rPr lang="ru-RU" sz="3200" dirty="0" err="1">
                <a:solidFill>
                  <a:srgbClr val="002060"/>
                </a:solidFill>
              </a:rPr>
              <a:t>тәжірибесі</a:t>
            </a:r>
            <a:r>
              <a:rPr lang="ru-RU" sz="3200" dirty="0">
                <a:solidFill>
                  <a:srgbClr val="002060"/>
                </a:solidFill>
              </a:rPr>
              <a:t> </a:t>
            </a:r>
            <a:r>
              <a:rPr lang="ru-RU" sz="3200" dirty="0" err="1">
                <a:solidFill>
                  <a:srgbClr val="002060"/>
                </a:solidFill>
              </a:rPr>
              <a:t>әлі</a:t>
            </a:r>
            <a:r>
              <a:rPr lang="ru-RU" sz="3200" dirty="0">
                <a:solidFill>
                  <a:srgbClr val="002060"/>
                </a:solidFill>
              </a:rPr>
              <a:t> </a:t>
            </a:r>
            <a:r>
              <a:rPr lang="ru-RU" sz="3200" dirty="0" err="1">
                <a:solidFill>
                  <a:srgbClr val="002060"/>
                </a:solidFill>
              </a:rPr>
              <a:t>жеткіліксіз</a:t>
            </a:r>
            <a:r>
              <a:rPr lang="ru-RU" sz="3200" dirty="0">
                <a:solidFill>
                  <a:srgbClr val="002060"/>
                </a:solidFill>
              </a:rPr>
              <a:t> </a:t>
            </a:r>
          </a:p>
          <a:p>
            <a:pPr lvl="0">
              <a:lnSpc>
                <a:spcPct val="100000"/>
              </a:lnSpc>
              <a:spcBef>
                <a:spcPts val="600"/>
              </a:spcBef>
              <a:spcAft>
                <a:spcPts val="600"/>
              </a:spcAft>
              <a:buFont typeface="Wingdings" panose="05000000000000000000" pitchFamily="2" charset="2"/>
              <a:buChar char="ü"/>
            </a:pPr>
            <a:r>
              <a:rPr lang="ru-RU" sz="3200" dirty="0"/>
              <a:t> </a:t>
            </a:r>
            <a:r>
              <a:rPr lang="ru-RU" sz="3200" dirty="0" err="1"/>
              <a:t>Виртуалды</a:t>
            </a:r>
            <a:r>
              <a:rPr lang="ru-RU" sz="3200" dirty="0"/>
              <a:t> </a:t>
            </a:r>
            <a:r>
              <a:rPr lang="ru-RU" sz="3200" dirty="0" err="1"/>
              <a:t>әлем</a:t>
            </a:r>
            <a:r>
              <a:rPr lang="ru-RU" sz="3200" dirty="0"/>
              <a:t> </a:t>
            </a:r>
            <a:r>
              <a:rPr lang="ru-RU" sz="3200" dirty="0" err="1"/>
              <a:t>шынайы</a:t>
            </a:r>
            <a:r>
              <a:rPr lang="ru-RU" sz="3200" dirty="0"/>
              <a:t> </a:t>
            </a:r>
            <a:r>
              <a:rPr lang="ru-RU" sz="3200" dirty="0" err="1"/>
              <a:t>өмірде</a:t>
            </a:r>
            <a:r>
              <a:rPr lang="ru-RU" sz="3200" dirty="0"/>
              <a:t> </a:t>
            </a:r>
            <a:r>
              <a:rPr lang="ru-RU" sz="3200" dirty="0" err="1"/>
              <a:t>жетіспейтіннің</a:t>
            </a:r>
            <a:r>
              <a:rPr lang="ru-RU" sz="3200" dirty="0"/>
              <a:t> </a:t>
            </a:r>
            <a:r>
              <a:rPr lang="ru-RU" sz="3200" dirty="0" err="1"/>
              <a:t>бәрін</a:t>
            </a:r>
            <a:r>
              <a:rPr lang="ru-RU" sz="3200" dirty="0"/>
              <a:t> </a:t>
            </a:r>
            <a:r>
              <a:rPr lang="ru-RU" sz="3200" dirty="0" err="1"/>
              <a:t>береді</a:t>
            </a:r>
            <a:r>
              <a:rPr lang="ru-RU" sz="3200" dirty="0"/>
              <a:t>.</a:t>
            </a:r>
          </a:p>
          <a:p>
            <a:pPr>
              <a:lnSpc>
                <a:spcPct val="100000"/>
              </a:lnSpc>
              <a:spcBef>
                <a:spcPts val="600"/>
              </a:spcBef>
              <a:spcAft>
                <a:spcPts val="600"/>
              </a:spcAft>
              <a:buFont typeface="Wingdings" panose="05000000000000000000" pitchFamily="2" charset="2"/>
              <a:buChar char="ü"/>
            </a:pPr>
            <a:endParaRPr lang="ru-RU"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55" y="184584"/>
            <a:ext cx="151703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9267" l="500" r="99033">
                        <a14:foregroundMark x1="45933" y1="88767" x2="71800" y2="83167"/>
                        <a14:foregroundMark x1="40667" y1="88767" x2="44533" y2="91233"/>
                      </a14:backgroundRemoval>
                    </a14:imgEffect>
                  </a14:imgLayer>
                </a14:imgProps>
              </a:ext>
              <a:ext uri="{28A0092B-C50C-407E-A947-70E740481C1C}">
                <a14:useLocalDpi xmlns:a14="http://schemas.microsoft.com/office/drawing/2010/main" val="0"/>
              </a:ext>
            </a:extLst>
          </a:blip>
          <a:srcRect l="11969" t="4864" r="12726" b="5256"/>
          <a:stretch/>
        </p:blipFill>
        <p:spPr bwMode="auto">
          <a:xfrm>
            <a:off x="9416042" y="2241909"/>
            <a:ext cx="2473920" cy="295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61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749" y="134065"/>
            <a:ext cx="10275537" cy="720080"/>
          </a:xfrm>
        </p:spPr>
        <p:txBody>
          <a:bodyPr>
            <a:noAutofit/>
          </a:bodyPr>
          <a:lstStyle/>
          <a:p>
            <a:pPr algn="ctr"/>
            <a:r>
              <a:rPr lang="ru-RU" sz="3600" b="1" dirty="0" err="1">
                <a:solidFill>
                  <a:srgbClr val="00B0F0"/>
                </a:solidFill>
                <a:latin typeface="+mn-lt"/>
              </a:rPr>
              <a:t>Балаңызда</a:t>
            </a:r>
            <a:r>
              <a:rPr lang="ru-RU" sz="3600" b="1" dirty="0">
                <a:solidFill>
                  <a:srgbClr val="00B0F0"/>
                </a:solidFill>
                <a:latin typeface="+mn-lt"/>
              </a:rPr>
              <a:t> </a:t>
            </a:r>
            <a:r>
              <a:rPr lang="ru-RU" sz="3600" b="1" dirty="0" err="1">
                <a:solidFill>
                  <a:srgbClr val="00B0F0"/>
                </a:solidFill>
                <a:latin typeface="+mn-lt"/>
              </a:rPr>
              <a:t>тәуелділік</a:t>
            </a:r>
            <a:r>
              <a:rPr lang="ru-RU" sz="3600" b="1" dirty="0">
                <a:solidFill>
                  <a:srgbClr val="00B0F0"/>
                </a:solidFill>
                <a:latin typeface="+mn-lt"/>
              </a:rPr>
              <a:t> </a:t>
            </a:r>
            <a:r>
              <a:rPr lang="ru-RU" sz="3600" b="1" dirty="0" err="1">
                <a:solidFill>
                  <a:srgbClr val="00B0F0"/>
                </a:solidFill>
                <a:latin typeface="+mn-lt"/>
              </a:rPr>
              <a:t>қалыптаса</a:t>
            </a:r>
            <a:r>
              <a:rPr lang="ru-RU" sz="3600" b="1" dirty="0">
                <a:solidFill>
                  <a:srgbClr val="00B0F0"/>
                </a:solidFill>
                <a:latin typeface="+mn-lt"/>
              </a:rPr>
              <a:t> </a:t>
            </a:r>
            <a:r>
              <a:rPr lang="ru-RU" sz="3600" b="1" dirty="0" err="1">
                <a:solidFill>
                  <a:srgbClr val="00B0F0"/>
                </a:solidFill>
                <a:latin typeface="+mn-lt"/>
              </a:rPr>
              <a:t>бастағанын</a:t>
            </a:r>
            <a:r>
              <a:rPr lang="ru-RU" sz="3600" b="1" dirty="0">
                <a:solidFill>
                  <a:srgbClr val="00B0F0"/>
                </a:solidFill>
                <a:latin typeface="+mn-lt"/>
              </a:rPr>
              <a:t> </a:t>
            </a:r>
            <a:r>
              <a:rPr lang="ru-RU" sz="3600" b="1" dirty="0" err="1">
                <a:solidFill>
                  <a:srgbClr val="00B0F0"/>
                </a:solidFill>
                <a:latin typeface="+mn-lt"/>
              </a:rPr>
              <a:t>қалай</a:t>
            </a:r>
            <a:r>
              <a:rPr lang="ru-RU" sz="3600" b="1" dirty="0">
                <a:solidFill>
                  <a:srgbClr val="00B0F0"/>
                </a:solidFill>
                <a:latin typeface="+mn-lt"/>
              </a:rPr>
              <a:t> </a:t>
            </a:r>
            <a:r>
              <a:rPr lang="ru-RU" sz="3600" b="1" dirty="0" err="1">
                <a:solidFill>
                  <a:srgbClr val="00B0F0"/>
                </a:solidFill>
                <a:latin typeface="+mn-lt"/>
              </a:rPr>
              <a:t>білуге</a:t>
            </a:r>
            <a:r>
              <a:rPr lang="ru-RU" sz="3600" b="1" dirty="0">
                <a:solidFill>
                  <a:srgbClr val="00B0F0"/>
                </a:solidFill>
                <a:latin typeface="+mn-lt"/>
              </a:rPr>
              <a:t> </a:t>
            </a:r>
            <a:r>
              <a:rPr lang="ru-RU" sz="3600" b="1" dirty="0" err="1">
                <a:solidFill>
                  <a:srgbClr val="00B0F0"/>
                </a:solidFill>
                <a:latin typeface="+mn-lt"/>
              </a:rPr>
              <a:t>болады</a:t>
            </a:r>
            <a:r>
              <a:rPr lang="ru-RU" sz="3600" b="1" dirty="0">
                <a:solidFill>
                  <a:srgbClr val="00B0F0"/>
                </a:solidFill>
                <a:latin typeface="+mn-lt"/>
              </a:rPr>
              <a:t>?</a:t>
            </a:r>
          </a:p>
        </p:txBody>
      </p:sp>
      <p:sp>
        <p:nvSpPr>
          <p:cNvPr id="3" name="Содержимое 2"/>
          <p:cNvSpPr>
            <a:spLocks noGrp="1"/>
          </p:cNvSpPr>
          <p:nvPr>
            <p:ph idx="1"/>
          </p:nvPr>
        </p:nvSpPr>
        <p:spPr>
          <a:xfrm>
            <a:off x="0" y="1197055"/>
            <a:ext cx="12192000" cy="4463890"/>
          </a:xfrm>
        </p:spPr>
        <p:txBody>
          <a:bodyPr>
            <a:noAutofit/>
          </a:bodyPr>
          <a:lstStyle/>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компьютердің</a:t>
            </a:r>
            <a:r>
              <a:rPr lang="ru-RU" b="1" dirty="0"/>
              <a:t> </a:t>
            </a:r>
            <a:r>
              <a:rPr lang="ru-RU" b="1" dirty="0" err="1"/>
              <a:t>жанында</a:t>
            </a:r>
            <a:r>
              <a:rPr lang="ru-RU" b="1" dirty="0"/>
              <a:t> </a:t>
            </a:r>
            <a:r>
              <a:rPr lang="ru-RU" b="1" dirty="0" err="1"/>
              <a:t>тамақтанады</a:t>
            </a:r>
            <a:r>
              <a:rPr lang="ru-RU" b="1" dirty="0"/>
              <a:t>, </a:t>
            </a:r>
            <a:r>
              <a:rPr lang="ru-RU" b="1" dirty="0" err="1"/>
              <a:t>шай</a:t>
            </a:r>
            <a:r>
              <a:rPr lang="ru-RU" b="1" dirty="0"/>
              <a:t> </a:t>
            </a:r>
            <a:r>
              <a:rPr lang="ru-RU" b="1" dirty="0" err="1"/>
              <a:t>ішеді</a:t>
            </a:r>
            <a:r>
              <a:rPr lang="ru-RU" b="1" dirty="0"/>
              <a:t>, </a:t>
            </a:r>
            <a:r>
              <a:rPr lang="ru-RU" b="1" dirty="0" err="1"/>
              <a:t>сабағын</a:t>
            </a:r>
            <a:r>
              <a:rPr lang="ru-RU" b="1" dirty="0"/>
              <a:t> </a:t>
            </a:r>
            <a:r>
              <a:rPr lang="ru-RU" b="1" dirty="0" err="1"/>
              <a:t>оқиды</a:t>
            </a:r>
            <a:r>
              <a:rPr lang="ru-RU" b="1" dirty="0"/>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solidFill>
                  <a:srgbClr val="002060"/>
                </a:solidFill>
              </a:rPr>
              <a:t>компьютердің</a:t>
            </a:r>
            <a:r>
              <a:rPr lang="ru-RU" b="1" dirty="0">
                <a:solidFill>
                  <a:srgbClr val="002060"/>
                </a:solidFill>
              </a:rPr>
              <a:t> </a:t>
            </a:r>
            <a:r>
              <a:rPr lang="ru-RU" b="1" dirty="0" err="1">
                <a:solidFill>
                  <a:srgbClr val="002060"/>
                </a:solidFill>
              </a:rPr>
              <a:t>жанында</a:t>
            </a:r>
            <a:r>
              <a:rPr lang="ru-RU" b="1" dirty="0">
                <a:solidFill>
                  <a:srgbClr val="002060"/>
                </a:solidFill>
              </a:rPr>
              <a:t> кем </a:t>
            </a:r>
            <a:r>
              <a:rPr lang="ru-RU" b="1" dirty="0" err="1">
                <a:solidFill>
                  <a:srgbClr val="002060"/>
                </a:solidFill>
              </a:rPr>
              <a:t>дегенде</a:t>
            </a:r>
            <a:r>
              <a:rPr lang="ru-RU" b="1" dirty="0">
                <a:solidFill>
                  <a:srgbClr val="002060"/>
                </a:solidFill>
              </a:rPr>
              <a:t> </a:t>
            </a:r>
            <a:r>
              <a:rPr lang="ru-RU" b="1" dirty="0" err="1">
                <a:solidFill>
                  <a:srgbClr val="002060"/>
                </a:solidFill>
              </a:rPr>
              <a:t>бір</a:t>
            </a:r>
            <a:r>
              <a:rPr lang="ru-RU" b="1" dirty="0">
                <a:solidFill>
                  <a:srgbClr val="002060"/>
                </a:solidFill>
              </a:rPr>
              <a:t> </a:t>
            </a:r>
            <a:r>
              <a:rPr lang="ru-RU" b="1" dirty="0" err="1">
                <a:solidFill>
                  <a:srgbClr val="002060"/>
                </a:solidFill>
              </a:rPr>
              <a:t>түн</a:t>
            </a:r>
            <a:r>
              <a:rPr lang="ru-RU" b="1" dirty="0">
                <a:solidFill>
                  <a:srgbClr val="002060"/>
                </a:solidFill>
              </a:rPr>
              <a:t> </a:t>
            </a:r>
            <a:r>
              <a:rPr lang="ru-RU" b="1" dirty="0" err="1">
                <a:solidFill>
                  <a:srgbClr val="002060"/>
                </a:solidFill>
              </a:rPr>
              <a:t>өткізді</a:t>
            </a:r>
            <a:r>
              <a:rPr lang="ru-RU" b="1" dirty="0">
                <a:solidFill>
                  <a:srgbClr val="002060"/>
                </a:solidFill>
              </a:rPr>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сабақтан</a:t>
            </a:r>
            <a:r>
              <a:rPr lang="ru-RU" b="1" dirty="0"/>
              <a:t> </a:t>
            </a:r>
            <a:r>
              <a:rPr lang="ru-RU" b="1" dirty="0" err="1"/>
              <a:t>қалды</a:t>
            </a:r>
            <a:r>
              <a:rPr lang="ru-RU" b="1" dirty="0"/>
              <a:t>, </a:t>
            </a:r>
            <a:r>
              <a:rPr lang="ru-RU" b="1" dirty="0" err="1"/>
              <a:t>себебі</a:t>
            </a:r>
            <a:r>
              <a:rPr lang="ru-RU" b="1" dirty="0"/>
              <a:t>, </a:t>
            </a:r>
            <a:r>
              <a:rPr lang="ru-RU" b="1" dirty="0" err="1"/>
              <a:t>компьютердің</a:t>
            </a:r>
            <a:r>
              <a:rPr lang="ru-RU" b="1" dirty="0"/>
              <a:t> </a:t>
            </a:r>
            <a:r>
              <a:rPr lang="ru-RU" b="1" dirty="0" err="1"/>
              <a:t>алдында</a:t>
            </a:r>
            <a:r>
              <a:rPr lang="ru-RU" b="1" dirty="0"/>
              <a:t> </a:t>
            </a:r>
            <a:r>
              <a:rPr lang="ru-RU" b="1" dirty="0" err="1"/>
              <a:t>отырды</a:t>
            </a:r>
            <a:r>
              <a:rPr lang="ru-RU" b="1" dirty="0"/>
              <a:t>;</a:t>
            </a:r>
          </a:p>
          <a:p>
            <a:pPr marL="0" indent="0">
              <a:lnSpc>
                <a:spcPct val="100000"/>
              </a:lnSpc>
              <a:spcBef>
                <a:spcPts val="200"/>
              </a:spcBef>
              <a:spcAft>
                <a:spcPts val="200"/>
              </a:spcAft>
              <a:buFont typeface="Wingdings" panose="05000000000000000000" pitchFamily="2" charset="2"/>
              <a:buChar char="ü"/>
            </a:pPr>
            <a:r>
              <a:rPr lang="ru-RU" b="1" dirty="0">
                <a:solidFill>
                  <a:srgbClr val="002060"/>
                </a:solidFill>
              </a:rPr>
              <a:t> </a:t>
            </a:r>
            <a:r>
              <a:rPr lang="ru-RU" b="1" dirty="0" err="1">
                <a:solidFill>
                  <a:srgbClr val="002060"/>
                </a:solidFill>
              </a:rPr>
              <a:t>үйге</a:t>
            </a:r>
            <a:r>
              <a:rPr lang="ru-RU" b="1" dirty="0">
                <a:solidFill>
                  <a:srgbClr val="002060"/>
                </a:solidFill>
              </a:rPr>
              <a:t> </a:t>
            </a:r>
            <a:r>
              <a:rPr lang="ru-RU" b="1" dirty="0" err="1">
                <a:solidFill>
                  <a:srgbClr val="002060"/>
                </a:solidFill>
              </a:rPr>
              <a:t>келе</a:t>
            </a:r>
            <a:r>
              <a:rPr lang="ru-RU" b="1" dirty="0">
                <a:solidFill>
                  <a:srgbClr val="002060"/>
                </a:solidFill>
              </a:rPr>
              <a:t> сала </a:t>
            </a:r>
            <a:r>
              <a:rPr lang="ru-RU" b="1" dirty="0" err="1">
                <a:solidFill>
                  <a:srgbClr val="002060"/>
                </a:solidFill>
              </a:rPr>
              <a:t>бірден</a:t>
            </a:r>
            <a:r>
              <a:rPr lang="ru-RU" b="1" dirty="0">
                <a:solidFill>
                  <a:srgbClr val="002060"/>
                </a:solidFill>
              </a:rPr>
              <a:t> </a:t>
            </a:r>
            <a:r>
              <a:rPr lang="ru-RU" b="1" dirty="0" err="1">
                <a:solidFill>
                  <a:srgbClr val="002060"/>
                </a:solidFill>
              </a:rPr>
              <a:t>компьютердің</a:t>
            </a:r>
            <a:r>
              <a:rPr lang="ru-RU" b="1" dirty="0">
                <a:solidFill>
                  <a:srgbClr val="002060"/>
                </a:solidFill>
              </a:rPr>
              <a:t> </a:t>
            </a:r>
            <a:r>
              <a:rPr lang="ru-RU" b="1" dirty="0" err="1">
                <a:solidFill>
                  <a:srgbClr val="002060"/>
                </a:solidFill>
              </a:rPr>
              <a:t>алдына</a:t>
            </a:r>
            <a:r>
              <a:rPr lang="ru-RU" b="1" dirty="0">
                <a:solidFill>
                  <a:srgbClr val="002060"/>
                </a:solidFill>
              </a:rPr>
              <a:t> </a:t>
            </a:r>
            <a:r>
              <a:rPr lang="ru-RU" b="1" dirty="0" err="1">
                <a:solidFill>
                  <a:srgbClr val="002060"/>
                </a:solidFill>
              </a:rPr>
              <a:t>отырады</a:t>
            </a:r>
            <a:r>
              <a:rPr lang="ru-RU" b="1" dirty="0">
                <a:solidFill>
                  <a:srgbClr val="002060"/>
                </a:solidFill>
              </a:rPr>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тамақ</a:t>
            </a:r>
            <a:r>
              <a:rPr lang="ru-RU" b="1" dirty="0"/>
              <a:t> </a:t>
            </a:r>
            <a:r>
              <a:rPr lang="ru-RU" b="1" dirty="0" err="1"/>
              <a:t>ішуді</a:t>
            </a:r>
            <a:r>
              <a:rPr lang="ru-RU" b="1" dirty="0"/>
              <a:t>, </a:t>
            </a:r>
            <a:r>
              <a:rPr lang="ru-RU" b="1" dirty="0" err="1"/>
              <a:t>тісін</a:t>
            </a:r>
            <a:r>
              <a:rPr lang="ru-RU" b="1" dirty="0"/>
              <a:t> </a:t>
            </a:r>
            <a:r>
              <a:rPr lang="ru-RU" b="1" dirty="0" err="1"/>
              <a:t>тазалауды</a:t>
            </a:r>
            <a:r>
              <a:rPr lang="ru-RU" b="1" dirty="0"/>
              <a:t> </a:t>
            </a:r>
            <a:r>
              <a:rPr lang="ru-RU" b="1" dirty="0" err="1"/>
              <a:t>ұмытып</a:t>
            </a:r>
            <a:r>
              <a:rPr lang="ru-RU" b="1" dirty="0"/>
              <a:t> </a:t>
            </a:r>
            <a:r>
              <a:rPr lang="ru-RU" b="1" dirty="0" err="1"/>
              <a:t>кетті</a:t>
            </a:r>
            <a:r>
              <a:rPr lang="ru-RU" b="1" dirty="0"/>
              <a:t> </a:t>
            </a:r>
            <a:r>
              <a:rPr lang="ru-RU" sz="2400" b="1" dirty="0"/>
              <a:t>(</a:t>
            </a:r>
            <a:r>
              <a:rPr lang="ru-RU" sz="2400" b="1" dirty="0" err="1"/>
              <a:t>бұрын</a:t>
            </a:r>
            <a:r>
              <a:rPr lang="ru-RU" sz="2400" b="1" dirty="0"/>
              <a:t> </a:t>
            </a:r>
            <a:r>
              <a:rPr lang="ru-RU" sz="2400" b="1" dirty="0" err="1"/>
              <a:t>ондай</a:t>
            </a:r>
            <a:r>
              <a:rPr lang="ru-RU" sz="2400" b="1" dirty="0"/>
              <a:t> </a:t>
            </a:r>
            <a:r>
              <a:rPr lang="ru-RU" sz="2400" b="1" dirty="0" err="1"/>
              <a:t>ештеңе</a:t>
            </a:r>
            <a:r>
              <a:rPr lang="ru-RU" sz="2400" b="1" dirty="0"/>
              <a:t> </a:t>
            </a:r>
            <a:r>
              <a:rPr lang="ru-RU" sz="2400" b="1" dirty="0" err="1"/>
              <a:t>байқалмаған</a:t>
            </a:r>
            <a:r>
              <a:rPr lang="ru-RU" sz="2400" b="1" dirty="0"/>
              <a:t>);</a:t>
            </a:r>
            <a:endParaRPr lang="ru-RU" b="1" dirty="0"/>
          </a:p>
          <a:p>
            <a:pPr marL="0" indent="0">
              <a:lnSpc>
                <a:spcPct val="100000"/>
              </a:lnSpc>
              <a:spcBef>
                <a:spcPts val="200"/>
              </a:spcBef>
              <a:spcAft>
                <a:spcPts val="200"/>
              </a:spcAft>
              <a:buFont typeface="Wingdings" panose="05000000000000000000" pitchFamily="2" charset="2"/>
              <a:buChar char="ü"/>
            </a:pPr>
            <a:r>
              <a:rPr lang="ru-RU" b="1" dirty="0">
                <a:solidFill>
                  <a:srgbClr val="002060"/>
                </a:solidFill>
              </a:rPr>
              <a:t> </a:t>
            </a:r>
            <a:r>
              <a:rPr lang="ru-RU" b="1" dirty="0" err="1">
                <a:solidFill>
                  <a:srgbClr val="002060"/>
                </a:solidFill>
              </a:rPr>
              <a:t>егер</a:t>
            </a:r>
            <a:r>
              <a:rPr lang="ru-RU" b="1" dirty="0">
                <a:solidFill>
                  <a:srgbClr val="002060"/>
                </a:solidFill>
              </a:rPr>
              <a:t> компьютер </a:t>
            </a:r>
            <a:r>
              <a:rPr lang="ru-RU" b="1" dirty="0" err="1">
                <a:solidFill>
                  <a:srgbClr val="002060"/>
                </a:solidFill>
              </a:rPr>
              <a:t>бұзылып</a:t>
            </a:r>
            <a:r>
              <a:rPr lang="ru-RU" b="1" dirty="0">
                <a:solidFill>
                  <a:srgbClr val="002060"/>
                </a:solidFill>
              </a:rPr>
              <a:t> </a:t>
            </a:r>
            <a:r>
              <a:rPr lang="ru-RU" b="1" dirty="0" err="1">
                <a:solidFill>
                  <a:srgbClr val="002060"/>
                </a:solidFill>
              </a:rPr>
              <a:t>қалса</a:t>
            </a:r>
            <a:r>
              <a:rPr lang="ru-RU" b="1" dirty="0">
                <a:solidFill>
                  <a:srgbClr val="002060"/>
                </a:solidFill>
              </a:rPr>
              <a:t>, </a:t>
            </a:r>
            <a:r>
              <a:rPr lang="ru-RU" b="1" dirty="0" err="1">
                <a:solidFill>
                  <a:srgbClr val="002060"/>
                </a:solidFill>
              </a:rPr>
              <a:t>көңіл</a:t>
            </a:r>
            <a:r>
              <a:rPr lang="en-GB" b="1" dirty="0">
                <a:solidFill>
                  <a:srgbClr val="002060"/>
                </a:solidFill>
              </a:rPr>
              <a:t>-</a:t>
            </a:r>
            <a:r>
              <a:rPr lang="kk-KZ" b="1" dirty="0">
                <a:solidFill>
                  <a:srgbClr val="002060"/>
                </a:solidFill>
              </a:rPr>
              <a:t>күйі нашар, ашушаң болып кетеді</a:t>
            </a:r>
            <a:r>
              <a:rPr lang="ru-RU" b="1" dirty="0">
                <a:solidFill>
                  <a:srgbClr val="002060"/>
                </a:solidFill>
              </a:rPr>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компьютердің</a:t>
            </a:r>
            <a:r>
              <a:rPr lang="ru-RU" b="1" dirty="0"/>
              <a:t> </a:t>
            </a:r>
            <a:r>
              <a:rPr lang="ru-RU" b="1" dirty="0" err="1"/>
              <a:t>алдына</a:t>
            </a:r>
            <a:r>
              <a:rPr lang="ru-RU" b="1" dirty="0"/>
              <a:t> </a:t>
            </a:r>
            <a:r>
              <a:rPr lang="ru-RU" b="1" dirty="0" err="1"/>
              <a:t>отыруға</a:t>
            </a:r>
            <a:r>
              <a:rPr lang="ru-RU" b="1" dirty="0"/>
              <a:t> </a:t>
            </a:r>
            <a:r>
              <a:rPr lang="ru-RU" b="1" dirty="0" err="1"/>
              <a:t>тыйым</a:t>
            </a:r>
            <a:r>
              <a:rPr lang="ru-RU" b="1" dirty="0"/>
              <a:t> </a:t>
            </a:r>
            <a:r>
              <a:rPr lang="ru-RU" b="1" dirty="0" err="1"/>
              <a:t>салса</a:t>
            </a:r>
            <a:r>
              <a:rPr lang="ru-RU" b="1" dirty="0"/>
              <a:t>, </a:t>
            </a:r>
            <a:r>
              <a:rPr lang="ru-RU" b="1" dirty="0" err="1"/>
              <a:t>жанжалдасады</a:t>
            </a:r>
            <a:r>
              <a:rPr lang="ru-RU" b="1" dirty="0"/>
              <a:t>, </a:t>
            </a:r>
            <a:r>
              <a:rPr lang="ru-RU" b="1" dirty="0" err="1"/>
              <a:t>қоқан</a:t>
            </a:r>
            <a:r>
              <a:rPr lang="en-GB" b="1" dirty="0"/>
              <a:t>-</a:t>
            </a:r>
            <a:r>
              <a:rPr lang="kk-KZ" b="1" dirty="0"/>
              <a:t>лоқы көрсетеді, бопсалайды</a:t>
            </a:r>
            <a:r>
              <a:rPr lang="ru-RU" b="1" dirty="0"/>
              <a:t>.</a:t>
            </a:r>
          </a:p>
        </p:txBody>
      </p:sp>
      <p:sp>
        <p:nvSpPr>
          <p:cNvPr id="5" name="TextBox 4"/>
          <p:cNvSpPr txBox="1"/>
          <p:nvPr/>
        </p:nvSpPr>
        <p:spPr>
          <a:xfrm>
            <a:off x="1791052" y="5397644"/>
            <a:ext cx="10111762" cy="954107"/>
          </a:xfrm>
          <a:prstGeom prst="rect">
            <a:avLst/>
          </a:prstGeom>
          <a:noFill/>
          <a:ln w="28575">
            <a:solidFill>
              <a:srgbClr val="0070C0"/>
            </a:solidFill>
          </a:ln>
        </p:spPr>
        <p:txBody>
          <a:bodyPr wrap="square" rtlCol="0">
            <a:spAutoFit/>
          </a:bodyPr>
          <a:lstStyle/>
          <a:p>
            <a:r>
              <a:rPr lang="ru-RU" sz="2800" b="1" dirty="0" err="1"/>
              <a:t>Егер</a:t>
            </a:r>
            <a:r>
              <a:rPr lang="ru-RU" sz="2800" b="1" dirty="0"/>
              <a:t> </a:t>
            </a:r>
            <a:r>
              <a:rPr lang="ru-RU" sz="2800" b="1" dirty="0" err="1"/>
              <a:t>жоғарыдалардың</a:t>
            </a:r>
            <a:r>
              <a:rPr lang="ru-RU" sz="2800" b="1" dirty="0"/>
              <a:t> </a:t>
            </a:r>
            <a:r>
              <a:rPr lang="kk-KZ" sz="2800" b="1" dirty="0"/>
              <a:t>төрт</a:t>
            </a:r>
            <a:r>
              <a:rPr lang="en-GB" sz="2800" b="1" dirty="0"/>
              <a:t>-</a:t>
            </a:r>
            <a:r>
              <a:rPr lang="kk-KZ" sz="2800" b="1" dirty="0"/>
              <a:t>бесеуіне «иә» деп жауап берсеңіздер, психологқа жүгініп, балаға көмек көрсеткен жөн</a:t>
            </a:r>
            <a:endParaRPr lang="ru-RU" sz="2800" b="1" dirty="0"/>
          </a:p>
        </p:txBody>
      </p:sp>
      <p:pic>
        <p:nvPicPr>
          <p:cNvPr id="819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891" l="0" r="100000">
                        <a14:foregroundMark x1="31739" y1="25652" x2="49783" y2="75978"/>
                        <a14:foregroundMark x1="56630" y1="24348" x2="46304" y2="51087"/>
                        <a14:foregroundMark x1="71196" y1="56196" x2="63261" y2="79239"/>
                        <a14:foregroundMark x1="31196" y1="51957" x2="40978" y2="75217"/>
                        <a14:foregroundMark x1="31196" y1="77391" x2="70109" y2="78370"/>
                        <a14:foregroundMark x1="29891" y1="22826" x2="72283" y2="23804"/>
                        <a14:foregroundMark x1="42283" y1="37609" x2="63804" y2="31739"/>
                        <a14:foregroundMark x1="27500" y1="21957" x2="28261" y2="77609"/>
                        <a14:foregroundMark x1="60109" y1="62283" x2="73043" y2="51413"/>
                        <a14:foregroundMark x1="49783" y1="54891" x2="49783" y2="54891"/>
                        <a14:foregroundMark x1="53152" y1="44239" x2="58478" y2="35543"/>
                        <a14:foregroundMark x1="45000" y1="61196" x2="51848" y2="49022"/>
                        <a14:foregroundMark x1="52391" y1="74130" x2="63261" y2="60978"/>
                        <a14:foregroundMark x1="48370" y1="33913" x2="53152" y2="24130"/>
                        <a14:foregroundMark x1="61630" y1="26522" x2="66739" y2="26522"/>
                        <a14:foregroundMark x1="48913" y1="58587" x2="52609" y2="52717"/>
                        <a14:foregroundMark x1="55326" y1="57500" x2="57935" y2="53478"/>
                      </a14:backgroundRemoval>
                    </a14:imgEffect>
                  </a14:imgLayer>
                </a14:imgProps>
              </a:ext>
              <a:ext uri="{28A0092B-C50C-407E-A947-70E740481C1C}">
                <a14:useLocalDpi xmlns:a14="http://schemas.microsoft.com/office/drawing/2010/main" val="0"/>
              </a:ext>
            </a:extLst>
          </a:blip>
          <a:srcRect/>
          <a:stretch>
            <a:fillRect/>
          </a:stretch>
        </p:blipFill>
        <p:spPr bwMode="auto">
          <a:xfrm>
            <a:off x="168714" y="5270311"/>
            <a:ext cx="1453624" cy="145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38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6991"/>
            <a:ext cx="12192000" cy="1143000"/>
          </a:xfrm>
        </p:spPr>
        <p:txBody>
          <a:bodyPr>
            <a:normAutofit/>
          </a:bodyPr>
          <a:lstStyle/>
          <a:p>
            <a:pPr algn="ctr">
              <a:lnSpc>
                <a:spcPts val="3200"/>
              </a:lnSpc>
              <a:spcBef>
                <a:spcPts val="0"/>
              </a:spcBef>
              <a:defRPr/>
            </a:pPr>
            <a:r>
              <a:rPr lang="ru-RU" sz="3600" b="1" dirty="0" err="1">
                <a:solidFill>
                  <a:srgbClr val="00B0F0"/>
                </a:solidFill>
                <a:latin typeface="+mn-lt"/>
              </a:rPr>
              <a:t>Ақпарат</a:t>
            </a:r>
            <a:r>
              <a:rPr lang="ru-RU" sz="3600" b="1" dirty="0">
                <a:solidFill>
                  <a:srgbClr val="00B0F0"/>
                </a:solidFill>
                <a:latin typeface="+mn-lt"/>
              </a:rPr>
              <a:t> және </a:t>
            </a:r>
            <a:r>
              <a:rPr lang="ru-RU" sz="3600" b="1" dirty="0" err="1">
                <a:solidFill>
                  <a:srgbClr val="00B0F0"/>
                </a:solidFill>
                <a:latin typeface="+mn-lt"/>
              </a:rPr>
              <a:t>мамандардың</a:t>
            </a:r>
            <a:r>
              <a:rPr lang="ru-RU" sz="3600" b="1" dirty="0">
                <a:solidFill>
                  <a:srgbClr val="00B0F0"/>
                </a:solidFill>
                <a:latin typeface="+mn-lt"/>
              </a:rPr>
              <a:t> </a:t>
            </a:r>
            <a:r>
              <a:rPr lang="ru-RU" sz="3600" b="1" dirty="0" err="1">
                <a:solidFill>
                  <a:srgbClr val="00B0F0"/>
                </a:solidFill>
                <a:latin typeface="+mn-lt"/>
              </a:rPr>
              <a:t>жеке</a:t>
            </a:r>
            <a:r>
              <a:rPr lang="ru-RU" sz="3600" b="1" dirty="0">
                <a:solidFill>
                  <a:srgbClr val="00B0F0"/>
                </a:solidFill>
                <a:latin typeface="+mn-lt"/>
              </a:rPr>
              <a:t> </a:t>
            </a:r>
            <a:r>
              <a:rPr lang="ru-RU" sz="3600" b="1" dirty="0" err="1">
                <a:solidFill>
                  <a:srgbClr val="00B0F0"/>
                </a:solidFill>
                <a:latin typeface="+mn-lt"/>
              </a:rPr>
              <a:t>тегін</a:t>
            </a:r>
            <a:r>
              <a:rPr lang="ru-RU" sz="3600" b="1" dirty="0">
                <a:solidFill>
                  <a:srgbClr val="00B0F0"/>
                </a:solidFill>
                <a:latin typeface="+mn-lt"/>
              </a:rPr>
              <a:t> онлайн </a:t>
            </a:r>
            <a:r>
              <a:rPr lang="ru-RU" sz="3600" b="1" dirty="0" err="1">
                <a:solidFill>
                  <a:srgbClr val="00B0F0"/>
                </a:solidFill>
                <a:latin typeface="+mn-lt"/>
              </a:rPr>
              <a:t>консультациялары</a:t>
            </a:r>
            <a:r>
              <a:rPr lang="ru-RU" sz="3600" b="1" dirty="0">
                <a:solidFill>
                  <a:srgbClr val="00B0F0"/>
                </a:solidFill>
                <a:latin typeface="+mn-lt"/>
              </a:rPr>
              <a:t> </a:t>
            </a:r>
            <a:r>
              <a:rPr lang="ru-RU" sz="3600" b="1" dirty="0" err="1">
                <a:solidFill>
                  <a:srgbClr val="00B0F0"/>
                </a:solidFill>
                <a:latin typeface="+mn-lt"/>
              </a:rPr>
              <a:t>келесі</a:t>
            </a:r>
            <a:r>
              <a:rPr lang="ru-RU" sz="3600" b="1" dirty="0">
                <a:solidFill>
                  <a:srgbClr val="00B0F0"/>
                </a:solidFill>
                <a:latin typeface="+mn-lt"/>
              </a:rPr>
              <a:t> веб-</a:t>
            </a:r>
            <a:r>
              <a:rPr lang="ru-RU" sz="3600" b="1" dirty="0" err="1">
                <a:solidFill>
                  <a:srgbClr val="00B0F0"/>
                </a:solidFill>
                <a:latin typeface="+mn-lt"/>
              </a:rPr>
              <a:t>сайтта</a:t>
            </a:r>
            <a:r>
              <a:rPr lang="ru-RU" sz="3600" b="1" dirty="0">
                <a:solidFill>
                  <a:srgbClr val="00B0F0"/>
                </a:solidFill>
                <a:latin typeface="+mn-lt"/>
              </a:rPr>
              <a:t>: </a:t>
            </a:r>
            <a:r>
              <a:rPr lang="ru-RU" sz="3200" b="1" dirty="0">
                <a:latin typeface="+mn-lt"/>
                <a:hlinkClick r:id="rId3"/>
              </a:rPr>
              <a:t>covid-19.mentalcenter.kz</a:t>
            </a:r>
            <a:endParaRPr lang="ru-RU" sz="3200" dirty="0">
              <a:solidFill>
                <a:srgbClr val="00B0F0"/>
              </a:solidFill>
              <a:latin typeface="+mn-lt"/>
            </a:endParaRPr>
          </a:p>
        </p:txBody>
      </p:sp>
      <p:grpSp>
        <p:nvGrpSpPr>
          <p:cNvPr id="5" name="Group 4">
            <a:extLst>
              <a:ext uri="{FF2B5EF4-FFF2-40B4-BE49-F238E27FC236}">
                <a16:creationId xmlns:a16="http://schemas.microsoft.com/office/drawing/2014/main" xmlns="" id="{A70CB53C-3461-4CC9-B86E-37D322FCBBF5}"/>
              </a:ext>
            </a:extLst>
          </p:cNvPr>
          <p:cNvGrpSpPr/>
          <p:nvPr/>
        </p:nvGrpSpPr>
        <p:grpSpPr>
          <a:xfrm>
            <a:off x="275073" y="2207136"/>
            <a:ext cx="6831329" cy="3819180"/>
            <a:chOff x="323851" y="2341590"/>
            <a:chExt cx="6230790" cy="3503109"/>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1" y="2341590"/>
              <a:ext cx="6230790" cy="350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533078" y="2406733"/>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Group 2">
            <a:extLst>
              <a:ext uri="{FF2B5EF4-FFF2-40B4-BE49-F238E27FC236}">
                <a16:creationId xmlns:a16="http://schemas.microsoft.com/office/drawing/2014/main" xmlns="" id="{F5F8E213-66BE-46AC-8467-509346AE0B90}"/>
              </a:ext>
            </a:extLst>
          </p:cNvPr>
          <p:cNvGrpSpPr/>
          <p:nvPr/>
        </p:nvGrpSpPr>
        <p:grpSpPr>
          <a:xfrm>
            <a:off x="6236744" y="3337550"/>
            <a:ext cx="5955256" cy="3520450"/>
            <a:chOff x="6473253" y="3468950"/>
            <a:chExt cx="5631406" cy="3166120"/>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Заголовок 1">
            <a:extLst>
              <a:ext uri="{FF2B5EF4-FFF2-40B4-BE49-F238E27FC236}">
                <a16:creationId xmlns:a16="http://schemas.microsoft.com/office/drawing/2014/main" xmlns="" id="{0B393759-1CA6-4809-A665-62A23438D2D3}"/>
              </a:ext>
            </a:extLst>
          </p:cNvPr>
          <p:cNvSpPr txBox="1">
            <a:spLocks/>
          </p:cNvSpPr>
          <p:nvPr/>
        </p:nvSpPr>
        <p:spPr>
          <a:xfrm>
            <a:off x="133205" y="1189991"/>
            <a:ext cx="11925589" cy="78752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3"/>
              </a:rPr>
              <a:t>https://covid-19.mentalcenter.kz/</a:t>
            </a:r>
            <a:r>
              <a:rPr lang="ru-RU" sz="2400" b="1" dirty="0"/>
              <a:t> </a:t>
            </a:r>
            <a:r>
              <a:rPr lang="en-GB" sz="2400" b="1" dirty="0"/>
              <a:t>-</a:t>
            </a:r>
            <a:r>
              <a:rPr lang="kk-KZ" sz="2400" b="1" dirty="0"/>
              <a:t> </a:t>
            </a:r>
            <a:r>
              <a:rPr lang="ru-RU" sz="2400" b="1" dirty="0" err="1"/>
              <a:t>қазақ</a:t>
            </a:r>
            <a:r>
              <a:rPr lang="ru-RU" sz="2400" b="1" dirty="0"/>
              <a:t> </a:t>
            </a:r>
            <a:r>
              <a:rPr lang="ru-RU" sz="2400" b="1" dirty="0" err="1"/>
              <a:t>тілінде</a:t>
            </a:r>
            <a:endParaRPr lang="ru-RU" sz="2400" b="1" dirty="0"/>
          </a:p>
          <a:p>
            <a:pPr>
              <a:lnSpc>
                <a:spcPct val="110000"/>
              </a:lnSpc>
              <a:spcBef>
                <a:spcPts val="0"/>
              </a:spcBef>
              <a:defRPr/>
            </a:pPr>
            <a:r>
              <a:rPr lang="ru-RU" sz="2400" b="1" dirty="0">
                <a:hlinkClick r:id="rId7"/>
              </a:rPr>
              <a:t>https://covid-19.mentalcenter.kz/ru/</a:t>
            </a:r>
            <a:r>
              <a:rPr lang="ru-RU" sz="2400" b="1" dirty="0"/>
              <a:t>  - </a:t>
            </a:r>
            <a:r>
              <a:rPr lang="ru-RU" sz="2400" b="1" dirty="0" err="1"/>
              <a:t>орыс</a:t>
            </a:r>
            <a:r>
              <a:rPr lang="ru-RU" sz="2400" b="1" dirty="0"/>
              <a:t> </a:t>
            </a:r>
            <a:r>
              <a:rPr lang="ru-RU" sz="2400" b="1" dirty="0" err="1"/>
              <a:t>тілінде</a:t>
            </a:r>
            <a:endParaRPr lang="ru-RU" sz="2400" b="1" dirty="0"/>
          </a:p>
        </p:txBody>
      </p:sp>
    </p:spTree>
    <p:extLst>
      <p:ext uri="{BB962C8B-B14F-4D97-AF65-F5344CB8AC3E}">
        <p14:creationId xmlns:p14="http://schemas.microsoft.com/office/powerpoint/2010/main" val="411774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6890" y="80506"/>
            <a:ext cx="8408670" cy="418058"/>
          </a:xfrm>
        </p:spPr>
        <p:txBody>
          <a:bodyPr>
            <a:noAutofit/>
          </a:bodyPr>
          <a:lstStyle/>
          <a:p>
            <a:pPr algn="ctr"/>
            <a:r>
              <a:rPr lang="ru-RU" b="1" dirty="0" err="1">
                <a:solidFill>
                  <a:srgbClr val="00B0F0"/>
                </a:solidFill>
                <a:latin typeface="+mn-lt"/>
              </a:rPr>
              <a:t>Желідегі</a:t>
            </a:r>
            <a:r>
              <a:rPr lang="ru-RU" b="1" dirty="0">
                <a:solidFill>
                  <a:srgbClr val="00B0F0"/>
                </a:solidFill>
                <a:latin typeface="+mn-lt"/>
              </a:rPr>
              <a:t> </a:t>
            </a:r>
            <a:r>
              <a:rPr lang="ru-RU" b="1" dirty="0" err="1">
                <a:solidFill>
                  <a:srgbClr val="00B0F0"/>
                </a:solidFill>
                <a:latin typeface="+mn-lt"/>
              </a:rPr>
              <a:t>қауіп</a:t>
            </a:r>
            <a:r>
              <a:rPr lang="ru-RU" b="1" dirty="0">
                <a:solidFill>
                  <a:srgbClr val="00B0F0"/>
                </a:solidFill>
                <a:latin typeface="+mn-lt"/>
              </a:rPr>
              <a:t> - </a:t>
            </a:r>
            <a:r>
              <a:rPr lang="ru-RU" b="1" dirty="0" err="1">
                <a:solidFill>
                  <a:srgbClr val="00B0F0"/>
                </a:solidFill>
                <a:latin typeface="+mn-lt"/>
              </a:rPr>
              <a:t>кибербуллинг</a:t>
            </a:r>
            <a:endParaRPr lang="ru-RU" b="1" dirty="0">
              <a:solidFill>
                <a:srgbClr val="00B0F0"/>
              </a:solidFill>
              <a:latin typeface="+mn-lt"/>
            </a:endParaRPr>
          </a:p>
        </p:txBody>
      </p:sp>
      <p:sp>
        <p:nvSpPr>
          <p:cNvPr id="3" name="Содержимое 2"/>
          <p:cNvSpPr>
            <a:spLocks noGrp="1"/>
          </p:cNvSpPr>
          <p:nvPr>
            <p:ph idx="1"/>
          </p:nvPr>
        </p:nvSpPr>
        <p:spPr>
          <a:xfrm>
            <a:off x="89726" y="634489"/>
            <a:ext cx="12102274" cy="1368152"/>
          </a:xfrm>
        </p:spPr>
        <p:txBody>
          <a:bodyPr>
            <a:normAutofit fontScale="85000" lnSpcReduction="20000"/>
          </a:bodyPr>
          <a:lstStyle/>
          <a:p>
            <a:pPr marL="0">
              <a:lnSpc>
                <a:spcPct val="120000"/>
              </a:lnSpc>
              <a:spcBef>
                <a:spcPts val="0"/>
              </a:spcBef>
            </a:pPr>
            <a:r>
              <a:rPr lang="ru-RU" dirty="0" err="1">
                <a:solidFill>
                  <a:srgbClr val="002060"/>
                </a:solidFill>
                <a:latin typeface="Arial" panose="020B0604020202020204" pitchFamily="34" charset="0"/>
                <a:cs typeface="Arial" panose="020B0604020202020204" pitchFamily="34" charset="0"/>
              </a:rPr>
              <a:t>Кибербуллинг</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Ғаламтор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технологияларының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көмегімен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жүзеге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асыралатын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қудалау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түрі</a:t>
            </a:r>
            <a:r>
              <a:rPr lang="ru-RU" dirty="0">
                <a:latin typeface="Arial" panose="020B0604020202020204" pitchFamily="34" charset="0"/>
                <a:cs typeface="Arial" panose="020B0604020202020204" pitchFamily="34" charset="0"/>
              </a:rPr>
              <a:t>.</a:t>
            </a:r>
          </a:p>
          <a:p>
            <a:pPr marL="0" indent="0">
              <a:lnSpc>
                <a:spcPct val="120000"/>
              </a:lnSpc>
              <a:spcBef>
                <a:spcPts val="0"/>
              </a:spcBef>
              <a:buNone/>
            </a:pPr>
            <a:endParaRPr lang="ru-RU" sz="1300" dirty="0">
              <a:latin typeface="Arial" panose="020B0604020202020204" pitchFamily="34" charset="0"/>
              <a:cs typeface="Arial" panose="020B0604020202020204" pitchFamily="34" charset="0"/>
            </a:endParaRPr>
          </a:p>
          <a:p>
            <a:pPr marL="0" indent="0">
              <a:lnSpc>
                <a:spcPct val="120000"/>
              </a:lnSpc>
              <a:spcBef>
                <a:spcPts val="0"/>
              </a:spcBef>
              <a:buNone/>
            </a:pPr>
            <a:r>
              <a:rPr lang="ru-RU" sz="2400" dirty="0" err="1">
                <a:latin typeface="Arial" panose="020B0604020202020204" pitchFamily="34" charset="0"/>
                <a:cs typeface="Arial" panose="020B0604020202020204" pitchFamily="34" charset="0"/>
              </a:rPr>
              <a:t>Оның</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түрлері</a:t>
            </a:r>
            <a:r>
              <a:rPr lang="ru-RU" sz="2400" dirty="0">
                <a:latin typeface="Arial" panose="020B0604020202020204" pitchFamily="34" charset="0"/>
                <a:cs typeface="Arial" panose="020B0604020202020204" pitchFamily="34" charset="0"/>
              </a:rPr>
              <a:t> сан</a:t>
            </a:r>
            <a:r>
              <a:rPr lang="en-GB" sz="2400" dirty="0">
                <a:latin typeface="Arial" panose="020B0604020202020204" pitchFamily="34" charset="0"/>
                <a:cs typeface="Arial" panose="020B0604020202020204" pitchFamily="34" charset="0"/>
              </a:rPr>
              <a:t>-</a:t>
            </a:r>
            <a:r>
              <a:rPr lang="kk-KZ" sz="2400" dirty="0">
                <a:latin typeface="Arial" panose="020B0604020202020204" pitchFamily="34" charset="0"/>
                <a:cs typeface="Arial" panose="020B0604020202020204" pitchFamily="34" charset="0"/>
              </a:rPr>
              <a:t>алуан</a:t>
            </a:r>
            <a:r>
              <a:rPr lang="ru-RU" sz="2400" dirty="0">
                <a:latin typeface="Arial" panose="020B0604020202020204" pitchFamily="34" charset="0"/>
                <a:cs typeface="Arial" panose="020B0604020202020204" pitchFamily="34" charset="0"/>
              </a:rPr>
              <a:t> – </a:t>
            </a:r>
            <a:r>
              <a:rPr lang="ru-RU" sz="2400" dirty="0" err="1">
                <a:latin typeface="Arial" panose="020B0604020202020204" pitchFamily="34" charset="0"/>
                <a:cs typeface="Arial" panose="020B0604020202020204" pitchFamily="34" charset="0"/>
              </a:rPr>
              <a:t>тіл</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тигізу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бопсалау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қоқан</a:t>
            </a:r>
            <a:r>
              <a:rPr lang="en-GB" sz="2400" dirty="0">
                <a:latin typeface="Arial" panose="020B0604020202020204" pitchFamily="34" charset="0"/>
                <a:cs typeface="Arial" panose="020B0604020202020204" pitchFamily="34" charset="0"/>
              </a:rPr>
              <a:t>-</a:t>
            </a:r>
            <a:r>
              <a:rPr lang="kk-KZ" sz="2400" dirty="0">
                <a:latin typeface="Arial" panose="020B0604020202020204" pitchFamily="34" charset="0"/>
                <a:cs typeface="Arial" panose="020B0604020202020204" pitchFamily="34" charset="0"/>
              </a:rPr>
              <a:t>лоқы көрсету, жала жабу, алымсақтық</a:t>
            </a:r>
            <a:r>
              <a:rPr lang="ru-RU" sz="2400" dirty="0"/>
              <a:t>.</a:t>
            </a:r>
          </a:p>
          <a:p>
            <a:pPr marL="0" indent="0">
              <a:lnSpc>
                <a:spcPct val="120000"/>
              </a:lnSpc>
              <a:spcBef>
                <a:spcPts val="0"/>
              </a:spcBef>
              <a:buNone/>
            </a:pPr>
            <a:endParaRPr lang="ru-RU" dirty="0"/>
          </a:p>
        </p:txBody>
      </p:sp>
      <p:graphicFrame>
        <p:nvGraphicFramePr>
          <p:cNvPr id="10" name="Схема 9"/>
          <p:cNvGraphicFramePr/>
          <p:nvPr>
            <p:extLst>
              <p:ext uri="{D42A27DB-BD31-4B8C-83A1-F6EECF244321}">
                <p14:modId xmlns:p14="http://schemas.microsoft.com/office/powerpoint/2010/main" val="3051904308"/>
              </p:ext>
            </p:extLst>
          </p:nvPr>
        </p:nvGraphicFramePr>
        <p:xfrm>
          <a:off x="156622" y="2138566"/>
          <a:ext cx="11878756" cy="451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20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241" y="113519"/>
            <a:ext cx="11183188" cy="615757"/>
          </a:xfrm>
        </p:spPr>
        <p:txBody>
          <a:bodyPr>
            <a:normAutofit fontScale="90000"/>
          </a:bodyPr>
          <a:lstStyle/>
          <a:p>
            <a:pPr algn="ctr"/>
            <a:r>
              <a:rPr lang="ru-RU" b="1" dirty="0" err="1">
                <a:solidFill>
                  <a:srgbClr val="00B0F0"/>
                </a:solidFill>
                <a:latin typeface="+mn-lt"/>
              </a:rPr>
              <a:t>Балалар</a:t>
            </a:r>
            <a:r>
              <a:rPr lang="ru-RU" b="1" dirty="0">
                <a:solidFill>
                  <a:srgbClr val="00B0F0"/>
                </a:solidFill>
                <a:latin typeface="+mn-lt"/>
              </a:rPr>
              <a:t> </a:t>
            </a:r>
            <a:r>
              <a:rPr lang="ru-RU" b="1" dirty="0" err="1">
                <a:solidFill>
                  <a:srgbClr val="00B0F0"/>
                </a:solidFill>
                <a:latin typeface="+mn-lt"/>
              </a:rPr>
              <a:t>бізге</a:t>
            </a:r>
            <a:r>
              <a:rPr lang="ru-RU" b="1" dirty="0">
                <a:solidFill>
                  <a:srgbClr val="00B0F0"/>
                </a:solidFill>
                <a:latin typeface="+mn-lt"/>
              </a:rPr>
              <a:t> </a:t>
            </a:r>
            <a:r>
              <a:rPr lang="ru-RU" b="1" dirty="0" err="1">
                <a:solidFill>
                  <a:srgbClr val="00B0F0"/>
                </a:solidFill>
                <a:latin typeface="+mn-lt"/>
              </a:rPr>
              <a:t>кибербуллинг</a:t>
            </a:r>
            <a:r>
              <a:rPr lang="ru-RU" b="1" dirty="0">
                <a:solidFill>
                  <a:srgbClr val="00B0F0"/>
                </a:solidFill>
                <a:latin typeface="+mn-lt"/>
              </a:rPr>
              <a:t> </a:t>
            </a:r>
            <a:r>
              <a:rPr lang="ru-RU" b="1" dirty="0" err="1">
                <a:solidFill>
                  <a:srgbClr val="00B0F0"/>
                </a:solidFill>
                <a:latin typeface="+mn-lt"/>
              </a:rPr>
              <a:t>туралы</a:t>
            </a:r>
            <a:r>
              <a:rPr lang="ru-RU" b="1" dirty="0">
                <a:solidFill>
                  <a:srgbClr val="00B0F0"/>
                </a:solidFill>
                <a:latin typeface="+mn-lt"/>
              </a:rPr>
              <a:t> АЙТПАЙДЫ</a:t>
            </a:r>
          </a:p>
        </p:txBody>
      </p:sp>
      <p:sp>
        <p:nvSpPr>
          <p:cNvPr id="3" name="Объект 2"/>
          <p:cNvSpPr>
            <a:spLocks noGrp="1"/>
          </p:cNvSpPr>
          <p:nvPr>
            <p:ph idx="1"/>
          </p:nvPr>
        </p:nvSpPr>
        <p:spPr>
          <a:xfrm>
            <a:off x="300667" y="4818867"/>
            <a:ext cx="11723371" cy="1617043"/>
          </a:xfrm>
          <a:ln w="28575">
            <a:solidFill>
              <a:schemeClr val="accent1"/>
            </a:solidFill>
          </a:ln>
        </p:spPr>
        <p:txBody>
          <a:bodyPr>
            <a:normAutofit fontScale="70000" lnSpcReduction="20000"/>
          </a:bodyPr>
          <a:lstStyle/>
          <a:p>
            <a:pPr marL="0" indent="0">
              <a:lnSpc>
                <a:spcPct val="120000"/>
              </a:lnSpc>
              <a:spcBef>
                <a:spcPts val="0"/>
              </a:spcBef>
            </a:pPr>
            <a:r>
              <a:rPr lang="ru-RU" b="1" dirty="0"/>
              <a:t> </a:t>
            </a:r>
            <a:r>
              <a:rPr lang="ru-RU" b="1" dirty="0" err="1"/>
              <a:t>Кибербуллинг</a:t>
            </a:r>
            <a:r>
              <a:rPr lang="ru-RU" b="1" dirty="0"/>
              <a:t> </a:t>
            </a:r>
            <a:r>
              <a:rPr lang="ru-RU" b="1" dirty="0" err="1"/>
              <a:t>салдары</a:t>
            </a:r>
            <a:r>
              <a:rPr lang="ru-RU" b="1" dirty="0"/>
              <a:t>  </a:t>
            </a:r>
            <a:r>
              <a:rPr lang="ru-RU" dirty="0"/>
              <a:t>— депрессия мен </a:t>
            </a:r>
            <a:r>
              <a:rPr lang="ru-RU" dirty="0" err="1"/>
              <a:t>агрессиядан</a:t>
            </a:r>
            <a:r>
              <a:rPr lang="ru-RU" dirty="0"/>
              <a:t> </a:t>
            </a:r>
            <a:r>
              <a:rPr lang="ru-RU" dirty="0" err="1"/>
              <a:t>бастап</a:t>
            </a:r>
            <a:r>
              <a:rPr lang="ru-RU" dirty="0"/>
              <a:t>, суицид </a:t>
            </a:r>
            <a:r>
              <a:rPr lang="ru-RU" dirty="0" err="1"/>
              <a:t>жасау</a:t>
            </a:r>
            <a:r>
              <a:rPr lang="ru-RU" dirty="0"/>
              <a:t> </a:t>
            </a:r>
            <a:r>
              <a:rPr lang="ru-RU" dirty="0" err="1"/>
              <a:t>әрекеттері</a:t>
            </a:r>
            <a:r>
              <a:rPr lang="ru-RU" dirty="0"/>
              <a:t> мен </a:t>
            </a:r>
            <a:r>
              <a:rPr lang="ru-RU" dirty="0" err="1"/>
              <a:t>тіпті</a:t>
            </a:r>
            <a:r>
              <a:rPr lang="ru-RU" dirty="0"/>
              <a:t> </a:t>
            </a:r>
            <a:r>
              <a:rPr lang="ru-RU" dirty="0" err="1"/>
              <a:t>өз</a:t>
            </a:r>
            <a:r>
              <a:rPr lang="en-GB" dirty="0"/>
              <a:t>-</a:t>
            </a:r>
            <a:r>
              <a:rPr lang="kk-KZ" dirty="0"/>
              <a:t>өзіне қол салуға дейін</a:t>
            </a:r>
            <a:r>
              <a:rPr lang="ru-RU" dirty="0"/>
              <a:t>... </a:t>
            </a:r>
          </a:p>
          <a:p>
            <a:pPr marL="0" indent="0">
              <a:lnSpc>
                <a:spcPct val="120000"/>
              </a:lnSpc>
              <a:spcBef>
                <a:spcPts val="0"/>
              </a:spcBef>
            </a:pPr>
            <a:r>
              <a:rPr lang="ru-RU" dirty="0"/>
              <a:t> </a:t>
            </a:r>
            <a:r>
              <a:rPr lang="ru-RU" dirty="0" err="1"/>
              <a:t>Көбінесе</a:t>
            </a:r>
            <a:r>
              <a:rPr lang="ru-RU" dirty="0"/>
              <a:t> </a:t>
            </a:r>
            <a:r>
              <a:rPr lang="ru-RU" dirty="0" err="1"/>
              <a:t>ата</a:t>
            </a:r>
            <a:r>
              <a:rPr lang="en-GB" dirty="0"/>
              <a:t>-</a:t>
            </a:r>
            <a:r>
              <a:rPr lang="kk-KZ" dirty="0"/>
              <a:t>аналар осындай мәселелер туралы тым кеш біліп жатады: балалар ата</a:t>
            </a:r>
            <a:r>
              <a:rPr lang="en-GB" dirty="0"/>
              <a:t>-</a:t>
            </a:r>
            <a:r>
              <a:rPr lang="kk-KZ" dirty="0"/>
              <a:t>аналарын өз киберкеңістігіне кіргізгісі келмейді және олармен желіде не болып жатқанның барлығын жасырады.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82822857"/>
              </p:ext>
            </p:extLst>
          </p:nvPr>
        </p:nvGraphicFramePr>
        <p:xfrm>
          <a:off x="312127" y="923336"/>
          <a:ext cx="11700450" cy="1188720"/>
        </p:xfrm>
        <a:graphic>
          <a:graphicData uri="http://schemas.openxmlformats.org/drawingml/2006/table">
            <a:tbl>
              <a:tblPr firstRow="1" bandRow="1">
                <a:tableStyleId>{5C22544A-7EE6-4342-B048-85BDC9FD1C3A}</a:tableStyleId>
              </a:tblPr>
              <a:tblGrid>
                <a:gridCol w="3505139">
                  <a:extLst>
                    <a:ext uri="{9D8B030D-6E8A-4147-A177-3AD203B41FA5}">
                      <a16:colId xmlns:a16="http://schemas.microsoft.com/office/drawing/2014/main" xmlns="" val="20000"/>
                    </a:ext>
                  </a:extLst>
                </a:gridCol>
                <a:gridCol w="4295161">
                  <a:extLst>
                    <a:ext uri="{9D8B030D-6E8A-4147-A177-3AD203B41FA5}">
                      <a16:colId xmlns:a16="http://schemas.microsoft.com/office/drawing/2014/main" xmlns="" val="20001"/>
                    </a:ext>
                  </a:extLst>
                </a:gridCol>
                <a:gridCol w="3900150">
                  <a:extLst>
                    <a:ext uri="{9D8B030D-6E8A-4147-A177-3AD203B41FA5}">
                      <a16:colId xmlns:a16="http://schemas.microsoft.com/office/drawing/2014/main" xmlns="" val="20002"/>
                    </a:ext>
                  </a:extLst>
                </a:gridCol>
              </a:tblGrid>
              <a:tr h="370840">
                <a:tc>
                  <a:txBody>
                    <a:bodyPr/>
                    <a:lstStyle/>
                    <a:p>
                      <a:pPr algn="ctr"/>
                      <a:r>
                        <a:rPr lang="ru-RU" sz="2400" dirty="0" err="1"/>
                        <a:t>балалардың</a:t>
                      </a:r>
                      <a:r>
                        <a:rPr lang="ru-RU" sz="2400" dirty="0"/>
                        <a:t> 58% </a:t>
                      </a:r>
                      <a:r>
                        <a:rPr lang="ru-RU" sz="2400" dirty="0" err="1"/>
                        <a:t>кибербулингке</a:t>
                      </a:r>
                      <a:r>
                        <a:rPr lang="ru-RU" sz="2400" dirty="0"/>
                        <a:t> тап </a:t>
                      </a:r>
                      <a:r>
                        <a:rPr lang="ru-RU" sz="2400" dirty="0" err="1"/>
                        <a:t>болады</a:t>
                      </a:r>
                      <a:endParaRPr lang="ru-RU" sz="2400" dirty="0"/>
                    </a:p>
                  </a:txBody>
                  <a:tcPr/>
                </a:tc>
                <a:tc>
                  <a:txBody>
                    <a:bodyPr/>
                    <a:lstStyle/>
                    <a:p>
                      <a:pPr algn="ctr"/>
                      <a:r>
                        <a:rPr lang="ru-RU" sz="2400" dirty="0"/>
                        <a:t>тек 17% </a:t>
                      </a:r>
                      <a:r>
                        <a:rPr lang="ru-RU" sz="2400" dirty="0" err="1"/>
                        <a:t>ғана</a:t>
                      </a:r>
                      <a:r>
                        <a:rPr lang="ru-RU" sz="2400" dirty="0"/>
                        <a:t> </a:t>
                      </a:r>
                      <a:r>
                        <a:rPr lang="ru-RU" sz="2400" dirty="0" err="1"/>
                        <a:t>қудаланған</a:t>
                      </a:r>
                      <a:r>
                        <a:rPr lang="ru-RU" sz="2400" dirty="0"/>
                        <a:t> </a:t>
                      </a:r>
                      <a:r>
                        <a:rPr lang="ru-RU" sz="2400" dirty="0" err="1"/>
                        <a:t>жағдайда</a:t>
                      </a:r>
                      <a:r>
                        <a:rPr lang="ru-RU" sz="2400" dirty="0"/>
                        <a:t> </a:t>
                      </a:r>
                      <a:r>
                        <a:rPr lang="ru-RU" sz="2400" dirty="0" err="1"/>
                        <a:t>ата</a:t>
                      </a:r>
                      <a:r>
                        <a:rPr lang="ru-RU" sz="2400" dirty="0"/>
                        <a:t>-</a:t>
                      </a:r>
                      <a:r>
                        <a:rPr lang="kk-KZ" sz="2400" dirty="0"/>
                        <a:t>анасына жүгінуге дайын</a:t>
                      </a:r>
                      <a:endParaRPr lang="ru-RU" sz="2400" dirty="0"/>
                    </a:p>
                  </a:txBody>
                  <a:tcPr/>
                </a:tc>
                <a:tc>
                  <a:txBody>
                    <a:bodyPr/>
                    <a:lstStyle/>
                    <a:p>
                      <a:pPr algn="ctr"/>
                      <a:r>
                        <a:rPr lang="ru-RU" sz="2400" dirty="0"/>
                        <a:t>тек 3% </a:t>
                      </a:r>
                      <a:r>
                        <a:rPr lang="ru-RU" sz="2400" dirty="0" err="1"/>
                        <a:t>ғана</a:t>
                      </a:r>
                      <a:r>
                        <a:rPr lang="ru-RU" sz="2400" dirty="0"/>
                        <a:t> </a:t>
                      </a:r>
                      <a:r>
                        <a:rPr lang="ru-RU" sz="2400" dirty="0" err="1"/>
                        <a:t>мұғалімдердің</a:t>
                      </a:r>
                      <a:r>
                        <a:rPr lang="ru-RU" sz="2400" dirty="0"/>
                        <a:t> </a:t>
                      </a:r>
                      <a:r>
                        <a:rPr lang="ru-RU" sz="2400" dirty="0" err="1"/>
                        <a:t>көмегіне</a:t>
                      </a:r>
                      <a:r>
                        <a:rPr lang="ru-RU" sz="2400" dirty="0"/>
                        <a:t> </a:t>
                      </a:r>
                      <a:r>
                        <a:rPr lang="ru-RU" sz="2400" dirty="0" err="1"/>
                        <a:t>жүгінуге</a:t>
                      </a:r>
                      <a:r>
                        <a:rPr lang="ru-RU" sz="2400" dirty="0"/>
                        <a:t> </a:t>
                      </a:r>
                      <a:r>
                        <a:rPr lang="ru-RU" sz="2400" dirty="0" err="1"/>
                        <a:t>дайын</a:t>
                      </a:r>
                      <a:endParaRPr lang="ru-RU" sz="2400" dirty="0"/>
                    </a:p>
                  </a:txBody>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203482" y="2306116"/>
            <a:ext cx="11723371" cy="2554545"/>
          </a:xfrm>
          <a:prstGeom prst="rect">
            <a:avLst/>
          </a:prstGeom>
          <a:noFill/>
        </p:spPr>
        <p:txBody>
          <a:bodyPr wrap="square" rtlCol="0">
            <a:spAutoFit/>
          </a:bodyPr>
          <a:lstStyle/>
          <a:p>
            <a:r>
              <a:rPr lang="ru-RU" sz="2800" b="1" dirty="0"/>
              <a:t>58% </a:t>
            </a:r>
            <a:r>
              <a:rPr lang="ru-RU" sz="2400" dirty="0" err="1"/>
              <a:t>ересектер</a:t>
            </a:r>
            <a:r>
              <a:rPr lang="ru-RU" sz="2400" dirty="0"/>
              <a:t> </a:t>
            </a:r>
            <a:r>
              <a:rPr lang="ru-RU" sz="2400" dirty="0" err="1"/>
              <a:t>балаға</a:t>
            </a:r>
            <a:r>
              <a:rPr lang="ru-RU" sz="2400" dirty="0"/>
              <a:t> </a:t>
            </a:r>
            <a:r>
              <a:rPr lang="ru-RU" sz="2400" dirty="0" err="1"/>
              <a:t>көмектесу</a:t>
            </a:r>
            <a:r>
              <a:rPr lang="ru-RU" sz="2400" dirty="0"/>
              <a:t> </a:t>
            </a:r>
            <a:r>
              <a:rPr lang="ru-RU" sz="2400" dirty="0" err="1"/>
              <a:t>үшін</a:t>
            </a:r>
            <a:r>
              <a:rPr lang="ru-RU" sz="2400" dirty="0"/>
              <a:t> </a:t>
            </a:r>
            <a:r>
              <a:rPr lang="ru-RU" sz="2400" dirty="0" err="1"/>
              <a:t>араласуға</a:t>
            </a:r>
            <a:r>
              <a:rPr lang="ru-RU" sz="2400" dirty="0"/>
              <a:t> </a:t>
            </a:r>
            <a:r>
              <a:rPr lang="ru-RU" sz="2400" dirty="0" err="1"/>
              <a:t>мәжбүр</a:t>
            </a:r>
            <a:r>
              <a:rPr lang="ru-RU" sz="2400" dirty="0"/>
              <a:t> </a:t>
            </a:r>
            <a:r>
              <a:rPr lang="ru-RU" sz="2400" dirty="0" err="1"/>
              <a:t>болған</a:t>
            </a:r>
            <a:r>
              <a:rPr lang="ru-RU" sz="2400" dirty="0"/>
              <a:t> </a:t>
            </a:r>
          </a:p>
          <a:p>
            <a:r>
              <a:rPr lang="ru-RU" sz="2800" b="1" dirty="0"/>
              <a:t>13% </a:t>
            </a:r>
            <a:r>
              <a:rPr lang="ru-RU" sz="2400" dirty="0" err="1"/>
              <a:t>виртуалды</a:t>
            </a:r>
            <a:r>
              <a:rPr lang="ru-RU" sz="2400" dirty="0"/>
              <a:t> </a:t>
            </a:r>
            <a:r>
              <a:rPr lang="ru-RU" sz="2400" dirty="0" err="1"/>
              <a:t>жанжалдар</a:t>
            </a:r>
            <a:r>
              <a:rPr lang="ru-RU" sz="2400" dirty="0"/>
              <a:t> </a:t>
            </a:r>
            <a:r>
              <a:rPr lang="ru-RU" sz="2400" dirty="0" err="1"/>
              <a:t>шынайы</a:t>
            </a:r>
            <a:r>
              <a:rPr lang="ru-RU" sz="2400" dirty="0"/>
              <a:t> </a:t>
            </a:r>
            <a:r>
              <a:rPr lang="ru-RU" sz="2400" dirty="0" err="1"/>
              <a:t>жанжалдарға</a:t>
            </a:r>
            <a:r>
              <a:rPr lang="ru-RU" sz="2400" dirty="0"/>
              <a:t> </a:t>
            </a:r>
            <a:r>
              <a:rPr lang="ru-RU" sz="2400" dirty="0" err="1"/>
              <a:t>ұласқан</a:t>
            </a:r>
            <a:endParaRPr lang="ru-RU" sz="2400" dirty="0"/>
          </a:p>
          <a:p>
            <a:r>
              <a:rPr lang="ru-RU" sz="2800" b="1" dirty="0"/>
              <a:t>7% </a:t>
            </a:r>
            <a:r>
              <a:rPr lang="ru-RU" sz="2400" dirty="0" err="1"/>
              <a:t>жәбірленушілер</a:t>
            </a:r>
            <a:r>
              <a:rPr lang="ru-RU" sz="2400" dirty="0"/>
              <a:t> </a:t>
            </a:r>
            <a:r>
              <a:rPr lang="ru-RU" sz="2400" dirty="0" err="1"/>
              <a:t>ауыр</a:t>
            </a:r>
            <a:r>
              <a:rPr lang="ru-RU" sz="2400" dirty="0"/>
              <a:t> </a:t>
            </a:r>
            <a:r>
              <a:rPr lang="ru-RU" sz="2400" dirty="0" err="1"/>
              <a:t>психологиялық</a:t>
            </a:r>
            <a:r>
              <a:rPr lang="ru-RU" sz="2400" dirty="0"/>
              <a:t> </a:t>
            </a:r>
            <a:r>
              <a:rPr lang="ru-RU" sz="2400" dirty="0" err="1"/>
              <a:t>зақым</a:t>
            </a:r>
            <a:r>
              <a:rPr lang="ru-RU" sz="2400" dirty="0"/>
              <a:t> </a:t>
            </a:r>
            <a:r>
              <a:rPr lang="ru-RU" sz="2400" dirty="0" err="1"/>
              <a:t>алған</a:t>
            </a:r>
            <a:r>
              <a:rPr lang="ru-RU" sz="2400" dirty="0"/>
              <a:t>, </a:t>
            </a:r>
            <a:r>
              <a:rPr lang="ru-RU" sz="2400" dirty="0" err="1"/>
              <a:t>орын</a:t>
            </a:r>
            <a:r>
              <a:rPr lang="ru-RU" sz="2400" dirty="0"/>
              <a:t> </a:t>
            </a:r>
            <a:r>
              <a:rPr lang="ru-RU" sz="2400" dirty="0" err="1"/>
              <a:t>алған</a:t>
            </a:r>
            <a:r>
              <a:rPr lang="ru-RU" sz="2400" dirty="0"/>
              <a:t> </a:t>
            </a:r>
            <a:r>
              <a:rPr lang="ru-RU" sz="2400" dirty="0" err="1"/>
              <a:t>оқиғаға</a:t>
            </a:r>
            <a:r>
              <a:rPr lang="ru-RU" sz="2400" dirty="0"/>
              <a:t> </a:t>
            </a:r>
            <a:r>
              <a:rPr lang="ru-RU" sz="2400" dirty="0" err="1"/>
              <a:t>қатысты</a:t>
            </a:r>
            <a:r>
              <a:rPr lang="ru-RU" sz="2400" dirty="0"/>
              <a:t> </a:t>
            </a:r>
            <a:r>
              <a:rPr lang="ru-RU" sz="2400" dirty="0" err="1"/>
              <a:t>ұзақ</a:t>
            </a:r>
            <a:r>
              <a:rPr lang="ru-RU" sz="2400" dirty="0"/>
              <a:t> </a:t>
            </a:r>
            <a:r>
              <a:rPr lang="ru-RU" sz="2400" dirty="0" err="1"/>
              <a:t>уақыт</a:t>
            </a:r>
            <a:r>
              <a:rPr lang="ru-RU" sz="2400" dirty="0"/>
              <a:t> </a:t>
            </a:r>
            <a:r>
              <a:rPr lang="ru-RU" sz="2400" dirty="0" err="1"/>
              <a:t>бойы</a:t>
            </a:r>
            <a:r>
              <a:rPr lang="ru-RU" sz="2400" dirty="0"/>
              <a:t> </a:t>
            </a:r>
            <a:r>
              <a:rPr lang="ru-RU" sz="2400" dirty="0" err="1"/>
              <a:t>уайымдаған</a:t>
            </a:r>
            <a:endParaRPr lang="ru-RU" sz="2400" dirty="0"/>
          </a:p>
          <a:p>
            <a:r>
              <a:rPr lang="ru-RU" sz="2800" b="1" dirty="0"/>
              <a:t>26% </a:t>
            </a:r>
            <a:r>
              <a:rPr lang="ru-RU" sz="2400" dirty="0" err="1"/>
              <a:t>ата</a:t>
            </a:r>
            <a:r>
              <a:rPr lang="en-GB" sz="2400" dirty="0"/>
              <a:t>-</a:t>
            </a:r>
            <a:r>
              <a:rPr lang="kk-KZ" sz="2400" dirty="0"/>
              <a:t>аналар кибербуллинг туралы әлдеқайда кеш, оқиған орын алған соң барып қана білген</a:t>
            </a:r>
            <a:endParaRPr lang="ru-RU" sz="2400" dirty="0"/>
          </a:p>
        </p:txBody>
      </p:sp>
    </p:spTree>
    <p:extLst>
      <p:ext uri="{BB962C8B-B14F-4D97-AF65-F5344CB8AC3E}">
        <p14:creationId xmlns:p14="http://schemas.microsoft.com/office/powerpoint/2010/main" val="14919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699" y="57134"/>
            <a:ext cx="11738610" cy="838446"/>
          </a:xfrm>
        </p:spPr>
        <p:txBody>
          <a:bodyPr>
            <a:normAutofit fontScale="90000"/>
          </a:bodyPr>
          <a:lstStyle/>
          <a:p>
            <a:pPr algn="ctr"/>
            <a:r>
              <a:rPr lang="ru-RU" sz="4000" b="1" dirty="0">
                <a:solidFill>
                  <a:srgbClr val="00B0F0"/>
                </a:solidFill>
              </a:rPr>
              <a:t>Бала (</a:t>
            </a:r>
            <a:r>
              <a:rPr lang="ru-RU" sz="4000" b="1" dirty="0" err="1">
                <a:solidFill>
                  <a:srgbClr val="00B0F0"/>
                </a:solidFill>
              </a:rPr>
              <a:t>жасөспірім</a:t>
            </a:r>
            <a:r>
              <a:rPr lang="ru-RU" sz="4000" b="1" dirty="0">
                <a:solidFill>
                  <a:srgbClr val="00B0F0"/>
                </a:solidFill>
              </a:rPr>
              <a:t>) </a:t>
            </a:r>
            <a:r>
              <a:rPr lang="ru-RU" sz="4000" b="1" dirty="0" err="1">
                <a:solidFill>
                  <a:srgbClr val="00B0F0"/>
                </a:solidFill>
              </a:rPr>
              <a:t>кибербуллинг</a:t>
            </a:r>
            <a:r>
              <a:rPr lang="ru-RU" sz="4000" b="1" dirty="0">
                <a:solidFill>
                  <a:srgbClr val="00B0F0"/>
                </a:solidFill>
              </a:rPr>
              <a:t> </a:t>
            </a:r>
            <a:r>
              <a:rPr lang="ru-RU" sz="4000" b="1" dirty="0" err="1">
                <a:solidFill>
                  <a:srgbClr val="00B0F0"/>
                </a:solidFill>
              </a:rPr>
              <a:t>құрбанына</a:t>
            </a:r>
            <a:r>
              <a:rPr lang="ru-RU" sz="4000" b="1" dirty="0">
                <a:solidFill>
                  <a:srgbClr val="00B0F0"/>
                </a:solidFill>
              </a:rPr>
              <a:t> </a:t>
            </a:r>
            <a:r>
              <a:rPr lang="ru-RU" sz="4000" b="1" dirty="0" err="1">
                <a:solidFill>
                  <a:srgbClr val="00B0F0"/>
                </a:solidFill>
              </a:rPr>
              <a:t>айналғанының</a:t>
            </a:r>
            <a:r>
              <a:rPr lang="ru-RU" sz="4000" b="1" dirty="0">
                <a:solidFill>
                  <a:srgbClr val="00B0F0"/>
                </a:solidFill>
              </a:rPr>
              <a:t> </a:t>
            </a:r>
            <a:r>
              <a:rPr lang="ru-RU" sz="4000" b="1" dirty="0" err="1">
                <a:solidFill>
                  <a:srgbClr val="00B0F0"/>
                </a:solidFill>
              </a:rPr>
              <a:t>негізгі</a:t>
            </a:r>
            <a:r>
              <a:rPr lang="ru-RU" sz="4000" b="1" dirty="0">
                <a:solidFill>
                  <a:srgbClr val="00B0F0"/>
                </a:solidFill>
              </a:rPr>
              <a:t> </a:t>
            </a:r>
            <a:r>
              <a:rPr lang="ru-RU" sz="4000" b="1" dirty="0" err="1">
                <a:solidFill>
                  <a:srgbClr val="00B0F0"/>
                </a:solidFill>
              </a:rPr>
              <a:t>белгілері</a:t>
            </a:r>
            <a:r>
              <a:rPr lang="ru-RU" sz="4000" b="1" dirty="0">
                <a:solidFill>
                  <a:srgbClr val="00B0F0"/>
                </a:solidFill>
              </a:rPr>
              <a:t>:</a:t>
            </a:r>
          </a:p>
        </p:txBody>
      </p:sp>
      <p:sp>
        <p:nvSpPr>
          <p:cNvPr id="3" name="Содержимое 2"/>
          <p:cNvSpPr>
            <a:spLocks noGrp="1"/>
          </p:cNvSpPr>
          <p:nvPr>
            <p:ph idx="1"/>
          </p:nvPr>
        </p:nvSpPr>
        <p:spPr>
          <a:xfrm>
            <a:off x="91248" y="1071546"/>
            <a:ext cx="11910061" cy="4714908"/>
          </a:xfrm>
        </p:spPr>
        <p:txBody>
          <a:bodyPr>
            <a:normAutofit fontScale="77500" lnSpcReduction="20000"/>
          </a:bodyPr>
          <a:lstStyle/>
          <a:p>
            <a:pPr lvl="0">
              <a:buFont typeface="Wingdings" panose="05000000000000000000" pitchFamily="2" charset="2"/>
              <a:buChar char="ü"/>
            </a:pPr>
            <a:r>
              <a:rPr lang="en-US" dirty="0"/>
              <a:t> </a:t>
            </a:r>
            <a:r>
              <a:rPr lang="ru-RU" dirty="0" err="1"/>
              <a:t>көңіл</a:t>
            </a:r>
            <a:r>
              <a:rPr lang="en-GB" dirty="0"/>
              <a:t>-</a:t>
            </a:r>
            <a:r>
              <a:rPr lang="kk-KZ" dirty="0"/>
              <a:t>күйі өзгерген, үріккен, мазасы кеткен</a:t>
            </a:r>
            <a:endParaRPr lang="ru-RU" dirty="0"/>
          </a:p>
          <a:p>
            <a:pPr lvl="0">
              <a:buFont typeface="Wingdings" panose="05000000000000000000" pitchFamily="2" charset="2"/>
              <a:buChar char="ü"/>
            </a:pPr>
            <a:r>
              <a:rPr lang="ru-RU" dirty="0">
                <a:solidFill>
                  <a:srgbClr val="002060"/>
                </a:solidFill>
              </a:rPr>
              <a:t> </a:t>
            </a:r>
            <a:r>
              <a:rPr lang="ru-RU" dirty="0" err="1">
                <a:solidFill>
                  <a:srgbClr val="002060"/>
                </a:solidFill>
              </a:rPr>
              <a:t>мұңая</a:t>
            </a:r>
            <a:r>
              <a:rPr lang="ru-RU" dirty="0">
                <a:solidFill>
                  <a:srgbClr val="002060"/>
                </a:solidFill>
              </a:rPr>
              <a:t> </a:t>
            </a:r>
            <a:r>
              <a:rPr lang="ru-RU" dirty="0" err="1">
                <a:solidFill>
                  <a:srgbClr val="002060"/>
                </a:solidFill>
              </a:rPr>
              <a:t>түскен</a:t>
            </a:r>
            <a:endParaRPr lang="ru-RU" dirty="0">
              <a:solidFill>
                <a:srgbClr val="002060"/>
              </a:solidFill>
            </a:endParaRPr>
          </a:p>
          <a:p>
            <a:pPr lvl="0">
              <a:buFont typeface="Wingdings" panose="05000000000000000000" pitchFamily="2" charset="2"/>
              <a:buChar char="ü"/>
            </a:pPr>
            <a:r>
              <a:rPr lang="ru-RU" dirty="0"/>
              <a:t> </a:t>
            </a:r>
            <a:r>
              <a:rPr lang="ru-RU" dirty="0" err="1"/>
              <a:t>қоғамдық</a:t>
            </a:r>
            <a:r>
              <a:rPr lang="ru-RU" dirty="0"/>
              <a:t> </a:t>
            </a:r>
            <a:r>
              <a:rPr lang="ru-RU" dirty="0" err="1"/>
              <a:t>шараларға</a:t>
            </a:r>
            <a:r>
              <a:rPr lang="ru-RU" dirty="0"/>
              <a:t>, </a:t>
            </a:r>
            <a:r>
              <a:rPr lang="ru-RU" dirty="0" err="1"/>
              <a:t>спорттық</a:t>
            </a:r>
            <a:r>
              <a:rPr lang="ru-RU" dirty="0"/>
              <a:t> </a:t>
            </a:r>
            <a:r>
              <a:rPr lang="ru-RU" dirty="0" err="1"/>
              <a:t>секцияларға</a:t>
            </a:r>
            <a:r>
              <a:rPr lang="ru-RU" dirty="0"/>
              <a:t> және </a:t>
            </a:r>
            <a:r>
              <a:rPr lang="ru-RU" dirty="0" err="1"/>
              <a:t>т.б</a:t>
            </a:r>
            <a:r>
              <a:rPr lang="ru-RU" dirty="0"/>
              <a:t>. </a:t>
            </a:r>
            <a:r>
              <a:rPr lang="ru-RU" dirty="0" err="1"/>
              <a:t>барудан</a:t>
            </a:r>
            <a:r>
              <a:rPr lang="ru-RU" dirty="0"/>
              <a:t> </a:t>
            </a:r>
            <a:r>
              <a:rPr lang="ru-RU" dirty="0" err="1"/>
              <a:t>қашқақтайды</a:t>
            </a:r>
            <a:endParaRPr lang="ru-RU" dirty="0"/>
          </a:p>
          <a:p>
            <a:pPr lvl="0">
              <a:buFont typeface="Wingdings" panose="05000000000000000000" pitchFamily="2" charset="2"/>
              <a:buChar char="ü"/>
            </a:pPr>
            <a:r>
              <a:rPr lang="ru-RU" dirty="0"/>
              <a:t> </a:t>
            </a:r>
            <a:r>
              <a:rPr lang="ru-RU" dirty="0" err="1">
                <a:solidFill>
                  <a:srgbClr val="002060"/>
                </a:solidFill>
              </a:rPr>
              <a:t>ұялы</a:t>
            </a:r>
            <a:r>
              <a:rPr lang="ru-RU" dirty="0">
                <a:solidFill>
                  <a:srgbClr val="002060"/>
                </a:solidFill>
              </a:rPr>
              <a:t> </a:t>
            </a:r>
            <a:r>
              <a:rPr lang="ru-RU" dirty="0" err="1">
                <a:solidFill>
                  <a:srgbClr val="002060"/>
                </a:solidFill>
              </a:rPr>
              <a:t>құрылғыларды</a:t>
            </a:r>
            <a:r>
              <a:rPr lang="ru-RU" dirty="0">
                <a:solidFill>
                  <a:srgbClr val="002060"/>
                </a:solidFill>
              </a:rPr>
              <a:t> </a:t>
            </a:r>
            <a:r>
              <a:rPr lang="ru-RU" dirty="0" err="1">
                <a:solidFill>
                  <a:srgbClr val="002060"/>
                </a:solidFill>
              </a:rPr>
              <a:t>бұрынғыдан</a:t>
            </a:r>
            <a:r>
              <a:rPr lang="ru-RU" dirty="0">
                <a:solidFill>
                  <a:srgbClr val="002060"/>
                </a:solidFill>
              </a:rPr>
              <a:t> </a:t>
            </a:r>
            <a:r>
              <a:rPr lang="ru-RU" dirty="0" err="1">
                <a:solidFill>
                  <a:srgbClr val="002060"/>
                </a:solidFill>
              </a:rPr>
              <a:t>сирек</a:t>
            </a:r>
            <a:r>
              <a:rPr lang="ru-RU" dirty="0">
                <a:solidFill>
                  <a:srgbClr val="002060"/>
                </a:solidFill>
              </a:rPr>
              <a:t> </a:t>
            </a:r>
            <a:r>
              <a:rPr lang="ru-RU" dirty="0" err="1">
                <a:solidFill>
                  <a:srgbClr val="002060"/>
                </a:solidFill>
              </a:rPr>
              <a:t>қолдана</a:t>
            </a:r>
            <a:r>
              <a:rPr lang="ru-RU" dirty="0">
                <a:solidFill>
                  <a:srgbClr val="002060"/>
                </a:solidFill>
              </a:rPr>
              <a:t> </a:t>
            </a:r>
            <a:r>
              <a:rPr lang="ru-RU" dirty="0" err="1">
                <a:solidFill>
                  <a:srgbClr val="002060"/>
                </a:solidFill>
              </a:rPr>
              <a:t>бастады</a:t>
            </a:r>
            <a:endParaRPr lang="ru-RU" dirty="0">
              <a:solidFill>
                <a:srgbClr val="002060"/>
              </a:solidFill>
            </a:endParaRPr>
          </a:p>
          <a:p>
            <a:pPr lvl="0">
              <a:buFont typeface="Wingdings" panose="05000000000000000000" pitchFamily="2" charset="2"/>
              <a:buChar char="ü"/>
            </a:pPr>
            <a:r>
              <a:rPr lang="ru-RU" dirty="0"/>
              <a:t> </a:t>
            </a:r>
            <a:r>
              <a:rPr lang="ru-RU" dirty="0" err="1"/>
              <a:t>жаңа</a:t>
            </a:r>
            <a:r>
              <a:rPr lang="ru-RU" dirty="0"/>
              <a:t> </a:t>
            </a:r>
            <a:r>
              <a:rPr lang="ru-RU" dirty="0" err="1"/>
              <a:t>хабарлама</a:t>
            </a:r>
            <a:r>
              <a:rPr lang="ru-RU" dirty="0"/>
              <a:t> </a:t>
            </a:r>
            <a:r>
              <a:rPr lang="ru-RU" dirty="0" err="1"/>
              <a:t>келгені</a:t>
            </a:r>
            <a:r>
              <a:rPr lang="ru-RU" dirty="0"/>
              <a:t> </a:t>
            </a:r>
            <a:r>
              <a:rPr lang="ru-RU" dirty="0" err="1"/>
              <a:t>туралы</a:t>
            </a:r>
            <a:r>
              <a:rPr lang="ru-RU" dirty="0"/>
              <a:t> дыбыстық </a:t>
            </a:r>
            <a:r>
              <a:rPr lang="ru-RU" dirty="0" err="1"/>
              <a:t>белгілерге</a:t>
            </a:r>
            <a:r>
              <a:rPr lang="ru-RU" dirty="0"/>
              <a:t> </a:t>
            </a:r>
            <a:r>
              <a:rPr lang="ru-RU" dirty="0" err="1"/>
              <a:t>жағымсыз</a:t>
            </a:r>
            <a:r>
              <a:rPr lang="ru-RU" dirty="0"/>
              <a:t> </a:t>
            </a:r>
            <a:r>
              <a:rPr lang="ru-RU" dirty="0" err="1"/>
              <a:t>қарай</a:t>
            </a:r>
            <a:r>
              <a:rPr lang="ru-RU" dirty="0"/>
              <a:t> </a:t>
            </a:r>
            <a:r>
              <a:rPr lang="ru-RU" dirty="0" err="1"/>
              <a:t>бастады</a:t>
            </a:r>
            <a:endParaRPr lang="ru-RU" dirty="0"/>
          </a:p>
          <a:p>
            <a:pPr lvl="0">
              <a:buFont typeface="Wingdings" panose="05000000000000000000" pitchFamily="2" charset="2"/>
              <a:buChar char="ü"/>
            </a:pPr>
            <a:r>
              <a:rPr lang="ru-RU" dirty="0"/>
              <a:t> </a:t>
            </a:r>
            <a:r>
              <a:rPr lang="ru-RU" dirty="0" err="1">
                <a:solidFill>
                  <a:srgbClr val="002060"/>
                </a:solidFill>
              </a:rPr>
              <a:t>мінез</a:t>
            </a:r>
            <a:r>
              <a:rPr lang="en-GB" dirty="0">
                <a:solidFill>
                  <a:srgbClr val="002060"/>
                </a:solidFill>
              </a:rPr>
              <a:t>-</a:t>
            </a:r>
            <a:r>
              <a:rPr lang="kk-KZ" dirty="0">
                <a:solidFill>
                  <a:srgbClr val="002060"/>
                </a:solidFill>
              </a:rPr>
              <a:t>құлқы, әсіресе, Ғаламтормен жұмыс жасау саласында өзгеріп кетті</a:t>
            </a:r>
            <a:endParaRPr lang="ru-RU" dirty="0">
              <a:solidFill>
                <a:srgbClr val="002060"/>
              </a:solidFill>
            </a:endParaRPr>
          </a:p>
          <a:p>
            <a:pPr>
              <a:buFont typeface="Wingdings" panose="05000000000000000000" pitchFamily="2" charset="2"/>
              <a:buChar char="ü"/>
            </a:pPr>
            <a:r>
              <a:rPr lang="ru-RU" dirty="0"/>
              <a:t> </a:t>
            </a:r>
            <a:r>
              <a:rPr lang="ru-RU" dirty="0" err="1"/>
              <a:t>әлеуметтік</a:t>
            </a:r>
            <a:r>
              <a:rPr lang="ru-RU" dirty="0"/>
              <a:t> </a:t>
            </a:r>
            <a:r>
              <a:rPr lang="ru-RU" dirty="0" err="1"/>
              <a:t>желілердегі</a:t>
            </a:r>
            <a:r>
              <a:rPr lang="ru-RU" dirty="0"/>
              <a:t> </a:t>
            </a:r>
            <a:r>
              <a:rPr lang="ru-RU" dirty="0" err="1"/>
              <a:t>парақшаларын</a:t>
            </a:r>
            <a:r>
              <a:rPr lang="ru-RU" dirty="0"/>
              <a:t> </a:t>
            </a:r>
            <a:r>
              <a:rPr lang="ru-RU" dirty="0" err="1"/>
              <a:t>өшіріп</a:t>
            </a:r>
            <a:r>
              <a:rPr lang="ru-RU" dirty="0"/>
              <a:t> </a:t>
            </a:r>
            <a:r>
              <a:rPr lang="ru-RU" dirty="0" err="1"/>
              <a:t>тастады</a:t>
            </a:r>
            <a:endParaRPr lang="ru-RU" dirty="0"/>
          </a:p>
          <a:p>
            <a:pPr>
              <a:buFont typeface="Wingdings" panose="05000000000000000000" pitchFamily="2" charset="2"/>
              <a:buChar char="ü"/>
            </a:pPr>
            <a:r>
              <a:rPr lang="ru-RU" dirty="0"/>
              <a:t> </a:t>
            </a:r>
            <a:r>
              <a:rPr lang="ru-RU" dirty="0" err="1">
                <a:solidFill>
                  <a:srgbClr val="002060"/>
                </a:solidFill>
              </a:rPr>
              <a:t>сізге</a:t>
            </a:r>
            <a:r>
              <a:rPr lang="ru-RU" dirty="0">
                <a:solidFill>
                  <a:srgbClr val="002060"/>
                </a:solidFill>
              </a:rPr>
              <a:t> </a:t>
            </a:r>
            <a:r>
              <a:rPr lang="ru-RU" dirty="0" err="1">
                <a:solidFill>
                  <a:srgbClr val="002060"/>
                </a:solidFill>
              </a:rPr>
              <a:t>желіде</a:t>
            </a:r>
            <a:r>
              <a:rPr lang="ru-RU" dirty="0">
                <a:solidFill>
                  <a:srgbClr val="002060"/>
                </a:solidFill>
              </a:rPr>
              <a:t> </a:t>
            </a:r>
            <a:r>
              <a:rPr lang="ru-RU" dirty="0" err="1">
                <a:solidFill>
                  <a:srgbClr val="002060"/>
                </a:solidFill>
              </a:rPr>
              <a:t>балаңыздың</a:t>
            </a:r>
            <a:r>
              <a:rPr lang="ru-RU" dirty="0">
                <a:solidFill>
                  <a:srgbClr val="002060"/>
                </a:solidFill>
              </a:rPr>
              <a:t> </a:t>
            </a:r>
            <a:r>
              <a:rPr lang="ru-RU" dirty="0" err="1">
                <a:solidFill>
                  <a:srgbClr val="002060"/>
                </a:solidFill>
              </a:rPr>
              <a:t>қатысы</a:t>
            </a:r>
            <a:r>
              <a:rPr lang="ru-RU" dirty="0">
                <a:solidFill>
                  <a:srgbClr val="002060"/>
                </a:solidFill>
              </a:rPr>
              <a:t> бар </a:t>
            </a:r>
            <a:r>
              <a:rPr lang="ru-RU" dirty="0" err="1">
                <a:solidFill>
                  <a:srgbClr val="002060"/>
                </a:solidFill>
              </a:rPr>
              <a:t>қорлайтын</a:t>
            </a:r>
            <a:r>
              <a:rPr lang="ru-RU" dirty="0">
                <a:solidFill>
                  <a:srgbClr val="002060"/>
                </a:solidFill>
              </a:rPr>
              <a:t> </a:t>
            </a:r>
            <a:r>
              <a:rPr lang="ru-RU" dirty="0" err="1">
                <a:solidFill>
                  <a:srgbClr val="002060"/>
                </a:solidFill>
              </a:rPr>
              <a:t>немесе</a:t>
            </a:r>
            <a:r>
              <a:rPr lang="ru-RU" dirty="0">
                <a:solidFill>
                  <a:srgbClr val="002060"/>
                </a:solidFill>
              </a:rPr>
              <a:t> </a:t>
            </a:r>
            <a:r>
              <a:rPr lang="ru-RU" dirty="0" err="1">
                <a:solidFill>
                  <a:srgbClr val="002060"/>
                </a:solidFill>
              </a:rPr>
              <a:t>кемсітетін</a:t>
            </a:r>
            <a:r>
              <a:rPr lang="ru-RU" dirty="0">
                <a:solidFill>
                  <a:srgbClr val="002060"/>
                </a:solidFill>
              </a:rPr>
              <a:t> </a:t>
            </a:r>
            <a:r>
              <a:rPr lang="ru-RU" dirty="0" err="1">
                <a:solidFill>
                  <a:srgbClr val="002060"/>
                </a:solidFill>
              </a:rPr>
              <a:t>суреттер</a:t>
            </a:r>
            <a:r>
              <a:rPr lang="ru-RU" dirty="0">
                <a:solidFill>
                  <a:srgbClr val="002060"/>
                </a:solidFill>
              </a:rPr>
              <a:t> және </a:t>
            </a:r>
            <a:r>
              <a:rPr lang="ru-RU" dirty="0" err="1">
                <a:solidFill>
                  <a:srgbClr val="002060"/>
                </a:solidFill>
              </a:rPr>
              <a:t>хабарламалар</a:t>
            </a:r>
            <a:r>
              <a:rPr lang="ru-RU" dirty="0">
                <a:solidFill>
                  <a:srgbClr val="002060"/>
                </a:solidFill>
              </a:rPr>
              <a:t> </a:t>
            </a:r>
            <a:r>
              <a:rPr lang="ru-RU" dirty="0" err="1">
                <a:solidFill>
                  <a:srgbClr val="002060"/>
                </a:solidFill>
              </a:rPr>
              <a:t>кез</a:t>
            </a:r>
            <a:r>
              <a:rPr lang="ru-RU" dirty="0">
                <a:solidFill>
                  <a:srgbClr val="002060"/>
                </a:solidFill>
              </a:rPr>
              <a:t> </a:t>
            </a:r>
            <a:r>
              <a:rPr lang="ru-RU" dirty="0" err="1">
                <a:solidFill>
                  <a:srgbClr val="002060"/>
                </a:solidFill>
              </a:rPr>
              <a:t>болды</a:t>
            </a:r>
            <a:endParaRPr lang="ru-RU" dirty="0">
              <a:solidFill>
                <a:srgbClr val="002060"/>
              </a:solidFill>
            </a:endParaRPr>
          </a:p>
          <a:p>
            <a:pPr>
              <a:buFont typeface="Wingdings" panose="05000000000000000000" pitchFamily="2" charset="2"/>
              <a:buChar char="ü"/>
            </a:pPr>
            <a:r>
              <a:rPr lang="ru-RU" dirty="0"/>
              <a:t> </a:t>
            </a:r>
            <a:r>
              <a:rPr lang="ru-RU" dirty="0" err="1"/>
              <a:t>долылық</a:t>
            </a:r>
            <a:r>
              <a:rPr lang="ru-RU" dirty="0"/>
              <a:t> пен </a:t>
            </a:r>
            <a:r>
              <a:rPr lang="ru-RU" dirty="0" err="1"/>
              <a:t>өшпенділік</a:t>
            </a:r>
            <a:r>
              <a:rPr lang="ru-RU" dirty="0"/>
              <a:t> </a:t>
            </a:r>
            <a:r>
              <a:rPr lang="ru-RU" dirty="0" err="1"/>
              <a:t>сезімдері</a:t>
            </a:r>
            <a:r>
              <a:rPr lang="ru-RU" dirty="0"/>
              <a:t> </a:t>
            </a:r>
            <a:r>
              <a:rPr lang="ru-RU" dirty="0" err="1"/>
              <a:t>пайда</a:t>
            </a:r>
            <a:r>
              <a:rPr lang="ru-RU" dirty="0"/>
              <a:t> </a:t>
            </a:r>
            <a:r>
              <a:rPr lang="ru-RU" dirty="0" err="1"/>
              <a:t>болды</a:t>
            </a:r>
            <a:endParaRPr lang="ru-RU" dirty="0"/>
          </a:p>
          <a:p>
            <a:pPr>
              <a:buFont typeface="Wingdings" panose="05000000000000000000" pitchFamily="2" charset="2"/>
              <a:buChar char="ü"/>
            </a:pPr>
            <a:r>
              <a:rPr lang="ru-RU" dirty="0"/>
              <a:t> </a:t>
            </a:r>
            <a:r>
              <a:rPr lang="ru-RU" dirty="0" err="1">
                <a:solidFill>
                  <a:srgbClr val="002060"/>
                </a:solidFill>
              </a:rPr>
              <a:t>қорқыныш</a:t>
            </a:r>
            <a:r>
              <a:rPr lang="ru-RU" dirty="0">
                <a:solidFill>
                  <a:srgbClr val="002060"/>
                </a:solidFill>
              </a:rPr>
              <a:t> – </a:t>
            </a:r>
            <a:r>
              <a:rPr lang="ru-RU" dirty="0" err="1">
                <a:solidFill>
                  <a:srgbClr val="002060"/>
                </a:solidFill>
              </a:rPr>
              <a:t>алаңдау</a:t>
            </a:r>
            <a:r>
              <a:rPr lang="ru-RU" dirty="0">
                <a:solidFill>
                  <a:srgbClr val="002060"/>
                </a:solidFill>
              </a:rPr>
              <a:t> </a:t>
            </a:r>
            <a:r>
              <a:rPr lang="ru-RU" dirty="0" err="1">
                <a:solidFill>
                  <a:srgbClr val="002060"/>
                </a:solidFill>
              </a:rPr>
              <a:t>үшін</a:t>
            </a:r>
            <a:r>
              <a:rPr lang="ru-RU" dirty="0">
                <a:solidFill>
                  <a:srgbClr val="002060"/>
                </a:solidFill>
              </a:rPr>
              <a:t> </a:t>
            </a:r>
            <a:r>
              <a:rPr lang="ru-RU" dirty="0" err="1">
                <a:solidFill>
                  <a:srgbClr val="002060"/>
                </a:solidFill>
              </a:rPr>
              <a:t>әрдайым</a:t>
            </a:r>
            <a:r>
              <a:rPr lang="ru-RU" dirty="0">
                <a:solidFill>
                  <a:srgbClr val="002060"/>
                </a:solidFill>
              </a:rPr>
              <a:t> </a:t>
            </a:r>
            <a:r>
              <a:rPr lang="ru-RU" dirty="0" err="1">
                <a:solidFill>
                  <a:srgbClr val="002060"/>
                </a:solidFill>
              </a:rPr>
              <a:t>жеткілікті</a:t>
            </a:r>
            <a:r>
              <a:rPr lang="ru-RU" dirty="0">
                <a:solidFill>
                  <a:srgbClr val="002060"/>
                </a:solidFill>
              </a:rPr>
              <a:t> </a:t>
            </a:r>
            <a:r>
              <a:rPr lang="ru-RU" dirty="0" err="1">
                <a:solidFill>
                  <a:srgbClr val="002060"/>
                </a:solidFill>
              </a:rPr>
              <a:t>себеп</a:t>
            </a:r>
            <a:r>
              <a:rPr lang="ru-RU" dirty="0">
                <a:solidFill>
                  <a:srgbClr val="002060"/>
                </a:solidFill>
              </a:rPr>
              <a:t>. </a:t>
            </a:r>
            <a:r>
              <a:rPr lang="ru-RU" dirty="0" err="1">
                <a:solidFill>
                  <a:srgbClr val="002060"/>
                </a:solidFill>
              </a:rPr>
              <a:t>Егер</a:t>
            </a:r>
            <a:r>
              <a:rPr lang="ru-RU" dirty="0">
                <a:solidFill>
                  <a:srgbClr val="002060"/>
                </a:solidFill>
              </a:rPr>
              <a:t> бала </a:t>
            </a:r>
            <a:r>
              <a:rPr lang="ru-RU" dirty="0" err="1">
                <a:solidFill>
                  <a:srgbClr val="002060"/>
                </a:solidFill>
              </a:rPr>
              <a:t>үнемі</a:t>
            </a:r>
            <a:r>
              <a:rPr lang="ru-RU" dirty="0">
                <a:solidFill>
                  <a:srgbClr val="002060"/>
                </a:solidFill>
              </a:rPr>
              <a:t> </a:t>
            </a:r>
            <a:r>
              <a:rPr lang="ru-RU" dirty="0" err="1">
                <a:solidFill>
                  <a:srgbClr val="002060"/>
                </a:solidFill>
              </a:rPr>
              <a:t>қорқып</a:t>
            </a:r>
            <a:r>
              <a:rPr lang="ru-RU" dirty="0">
                <a:solidFill>
                  <a:srgbClr val="002060"/>
                </a:solidFill>
              </a:rPr>
              <a:t> </a:t>
            </a:r>
            <a:r>
              <a:rPr lang="ru-RU" dirty="0" err="1">
                <a:solidFill>
                  <a:srgbClr val="002060"/>
                </a:solidFill>
              </a:rPr>
              <a:t>жүргендей</a:t>
            </a:r>
            <a:r>
              <a:rPr lang="ru-RU" dirty="0">
                <a:solidFill>
                  <a:srgbClr val="002060"/>
                </a:solidFill>
              </a:rPr>
              <a:t> </a:t>
            </a:r>
            <a:r>
              <a:rPr lang="ru-RU" dirty="0" err="1">
                <a:solidFill>
                  <a:srgbClr val="002060"/>
                </a:solidFill>
              </a:rPr>
              <a:t>көрінсе</a:t>
            </a:r>
            <a:r>
              <a:rPr lang="ru-RU" dirty="0">
                <a:solidFill>
                  <a:srgbClr val="002060"/>
                </a:solidFill>
              </a:rPr>
              <a:t>, </a:t>
            </a:r>
            <a:r>
              <a:rPr lang="ru-RU" dirty="0" err="1">
                <a:solidFill>
                  <a:srgbClr val="002060"/>
                </a:solidFill>
              </a:rPr>
              <a:t>ол</a:t>
            </a:r>
            <a:r>
              <a:rPr lang="ru-RU" dirty="0">
                <a:solidFill>
                  <a:srgbClr val="002060"/>
                </a:solidFill>
              </a:rPr>
              <a:t> </a:t>
            </a:r>
            <a:r>
              <a:rPr lang="ru-RU" dirty="0" err="1">
                <a:solidFill>
                  <a:srgbClr val="002060"/>
                </a:solidFill>
              </a:rPr>
              <a:t>кибербуллинг</a:t>
            </a:r>
            <a:r>
              <a:rPr lang="ru-RU" dirty="0">
                <a:solidFill>
                  <a:srgbClr val="002060"/>
                </a:solidFill>
              </a:rPr>
              <a:t> </a:t>
            </a:r>
            <a:r>
              <a:rPr lang="ru-RU" dirty="0" err="1">
                <a:solidFill>
                  <a:srgbClr val="002060"/>
                </a:solidFill>
              </a:rPr>
              <a:t>құрбанына</a:t>
            </a:r>
            <a:r>
              <a:rPr lang="ru-RU" dirty="0">
                <a:solidFill>
                  <a:srgbClr val="002060"/>
                </a:solidFill>
              </a:rPr>
              <a:t> </a:t>
            </a:r>
            <a:r>
              <a:rPr lang="ru-RU" dirty="0" err="1">
                <a:solidFill>
                  <a:srgbClr val="002060"/>
                </a:solidFill>
              </a:rPr>
              <a:t>айналғаны</a:t>
            </a:r>
            <a:r>
              <a:rPr lang="ru-RU" dirty="0">
                <a:solidFill>
                  <a:srgbClr val="002060"/>
                </a:solidFill>
              </a:rPr>
              <a:t> </a:t>
            </a:r>
            <a:r>
              <a:rPr lang="ru-RU" dirty="0" err="1">
                <a:solidFill>
                  <a:srgbClr val="002060"/>
                </a:solidFill>
              </a:rPr>
              <a:t>әбден</a:t>
            </a:r>
            <a:r>
              <a:rPr lang="ru-RU" dirty="0">
                <a:solidFill>
                  <a:srgbClr val="002060"/>
                </a:solidFill>
              </a:rPr>
              <a:t> </a:t>
            </a:r>
            <a:r>
              <a:rPr lang="ru-RU" dirty="0" err="1">
                <a:solidFill>
                  <a:srgbClr val="002060"/>
                </a:solidFill>
              </a:rPr>
              <a:t>мүмкін</a:t>
            </a:r>
            <a:r>
              <a:rPr lang="ru-RU" dirty="0">
                <a:solidFill>
                  <a:srgbClr val="002060"/>
                </a:solidFill>
              </a:rPr>
              <a:t>. </a:t>
            </a:r>
            <a:r>
              <a:rPr lang="ru-RU" dirty="0" err="1">
                <a:solidFill>
                  <a:srgbClr val="002060"/>
                </a:solidFill>
              </a:rPr>
              <a:t>Аталған</a:t>
            </a:r>
            <a:r>
              <a:rPr lang="ru-RU" dirty="0">
                <a:solidFill>
                  <a:srgbClr val="002060"/>
                </a:solidFill>
              </a:rPr>
              <a:t> </a:t>
            </a:r>
            <a:r>
              <a:rPr lang="ru-RU" dirty="0" err="1">
                <a:solidFill>
                  <a:srgbClr val="002060"/>
                </a:solidFill>
              </a:rPr>
              <a:t>белгілер</a:t>
            </a:r>
            <a:r>
              <a:rPr lang="ru-RU" dirty="0">
                <a:solidFill>
                  <a:srgbClr val="002060"/>
                </a:solidFill>
              </a:rPr>
              <a:t> </a:t>
            </a:r>
            <a:r>
              <a:rPr lang="ru-RU" dirty="0" err="1">
                <a:solidFill>
                  <a:srgbClr val="002060"/>
                </a:solidFill>
              </a:rPr>
              <a:t>басқа</a:t>
            </a:r>
            <a:r>
              <a:rPr lang="ru-RU" dirty="0">
                <a:solidFill>
                  <a:srgbClr val="002060"/>
                </a:solidFill>
              </a:rPr>
              <a:t> </a:t>
            </a:r>
            <a:r>
              <a:rPr lang="ru-RU" dirty="0" err="1">
                <a:solidFill>
                  <a:srgbClr val="002060"/>
                </a:solidFill>
              </a:rPr>
              <a:t>түйіткілді</a:t>
            </a:r>
            <a:r>
              <a:rPr lang="ru-RU" dirty="0">
                <a:solidFill>
                  <a:srgbClr val="002060"/>
                </a:solidFill>
              </a:rPr>
              <a:t> </a:t>
            </a:r>
            <a:r>
              <a:rPr lang="ru-RU" dirty="0" err="1">
                <a:solidFill>
                  <a:srgbClr val="002060"/>
                </a:solidFill>
              </a:rPr>
              <a:t>мәселелерді</a:t>
            </a:r>
            <a:r>
              <a:rPr lang="ru-RU" dirty="0">
                <a:solidFill>
                  <a:srgbClr val="002060"/>
                </a:solidFill>
              </a:rPr>
              <a:t> </a:t>
            </a:r>
            <a:r>
              <a:rPr lang="ru-RU" dirty="0" err="1">
                <a:solidFill>
                  <a:srgbClr val="002060"/>
                </a:solidFill>
              </a:rPr>
              <a:t>сипаттауы</a:t>
            </a:r>
            <a:r>
              <a:rPr lang="ru-RU" dirty="0">
                <a:solidFill>
                  <a:srgbClr val="002060"/>
                </a:solidFill>
              </a:rPr>
              <a:t> да </a:t>
            </a:r>
            <a:r>
              <a:rPr lang="ru-RU" dirty="0" err="1">
                <a:solidFill>
                  <a:srgbClr val="002060"/>
                </a:solidFill>
              </a:rPr>
              <a:t>мүмкін</a:t>
            </a:r>
            <a:r>
              <a:rPr lang="ru-RU" dirty="0">
                <a:solidFill>
                  <a:srgbClr val="002060"/>
                </a:solidFill>
              </a:rPr>
              <a:t>. </a:t>
            </a:r>
            <a:r>
              <a:rPr lang="ru-RU" dirty="0" err="1">
                <a:solidFill>
                  <a:srgbClr val="002060"/>
                </a:solidFill>
              </a:rPr>
              <a:t>Бірақ</a:t>
            </a:r>
            <a:r>
              <a:rPr lang="ru-RU" dirty="0">
                <a:solidFill>
                  <a:srgbClr val="002060"/>
                </a:solidFill>
              </a:rPr>
              <a:t>, </a:t>
            </a:r>
            <a:r>
              <a:rPr lang="ru-RU" dirty="0" err="1">
                <a:solidFill>
                  <a:srgbClr val="002060"/>
                </a:solidFill>
              </a:rPr>
              <a:t>кибербуллинг</a:t>
            </a:r>
            <a:r>
              <a:rPr lang="ru-RU" dirty="0">
                <a:solidFill>
                  <a:srgbClr val="002060"/>
                </a:solidFill>
              </a:rPr>
              <a:t> </a:t>
            </a:r>
            <a:r>
              <a:rPr lang="ru-RU" dirty="0" err="1">
                <a:solidFill>
                  <a:srgbClr val="002060"/>
                </a:solidFill>
              </a:rPr>
              <a:t>ықтималдылығын</a:t>
            </a:r>
            <a:r>
              <a:rPr lang="ru-RU" dirty="0">
                <a:solidFill>
                  <a:srgbClr val="002060"/>
                </a:solidFill>
              </a:rPr>
              <a:t> </a:t>
            </a:r>
            <a:r>
              <a:rPr lang="ru-RU" dirty="0" err="1">
                <a:solidFill>
                  <a:srgbClr val="002060"/>
                </a:solidFill>
              </a:rPr>
              <a:t>бірінші</a:t>
            </a:r>
            <a:r>
              <a:rPr lang="ru-RU" dirty="0">
                <a:solidFill>
                  <a:srgbClr val="002060"/>
                </a:solidFill>
              </a:rPr>
              <a:t> </a:t>
            </a:r>
            <a:r>
              <a:rPr lang="ru-RU" dirty="0" err="1">
                <a:solidFill>
                  <a:srgbClr val="002060"/>
                </a:solidFill>
              </a:rPr>
              <a:t>кезекте</a:t>
            </a:r>
            <a:r>
              <a:rPr lang="ru-RU" dirty="0">
                <a:solidFill>
                  <a:srgbClr val="002060"/>
                </a:solidFill>
              </a:rPr>
              <a:t> </a:t>
            </a:r>
            <a:r>
              <a:rPr lang="ru-RU" dirty="0" err="1">
                <a:solidFill>
                  <a:srgbClr val="002060"/>
                </a:solidFill>
              </a:rPr>
              <a:t>анықтап</a:t>
            </a:r>
            <a:r>
              <a:rPr lang="ru-RU" dirty="0">
                <a:solidFill>
                  <a:srgbClr val="002060"/>
                </a:solidFill>
              </a:rPr>
              <a:t>, </a:t>
            </a:r>
            <a:r>
              <a:rPr lang="ru-RU" dirty="0" err="1">
                <a:solidFill>
                  <a:srgbClr val="002060"/>
                </a:solidFill>
              </a:rPr>
              <a:t>шешіп</a:t>
            </a:r>
            <a:r>
              <a:rPr lang="ru-RU" dirty="0">
                <a:solidFill>
                  <a:srgbClr val="002060"/>
                </a:solidFill>
              </a:rPr>
              <a:t> </a:t>
            </a:r>
            <a:r>
              <a:rPr lang="ru-RU" dirty="0" err="1">
                <a:solidFill>
                  <a:srgbClr val="002060"/>
                </a:solidFill>
              </a:rPr>
              <a:t>алу</a:t>
            </a:r>
            <a:r>
              <a:rPr lang="ru-RU" dirty="0">
                <a:solidFill>
                  <a:srgbClr val="002060"/>
                </a:solidFill>
              </a:rPr>
              <a:t> </a:t>
            </a:r>
            <a:r>
              <a:rPr lang="ru-RU" dirty="0" err="1">
                <a:solidFill>
                  <a:srgbClr val="002060"/>
                </a:solidFill>
              </a:rPr>
              <a:t>қажет</a:t>
            </a:r>
            <a:endParaRPr lang="ru-RU" dirty="0">
              <a:solidFill>
                <a:srgbClr val="002060"/>
              </a:solidFill>
            </a:endParaRPr>
          </a:p>
          <a:p>
            <a:pPr>
              <a:buFont typeface="Wingdings" panose="05000000000000000000" pitchFamily="2" charset="2"/>
              <a:buChar char="ü"/>
            </a:pPr>
            <a:endParaRPr lang="ru-RU" dirty="0"/>
          </a:p>
        </p:txBody>
      </p:sp>
      <p:sp>
        <p:nvSpPr>
          <p:cNvPr id="4" name="Скругленный прямоугольник 3"/>
          <p:cNvSpPr/>
          <p:nvPr/>
        </p:nvSpPr>
        <p:spPr>
          <a:xfrm>
            <a:off x="262699" y="5865791"/>
            <a:ext cx="1173861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t>Баланың</a:t>
            </a:r>
            <a:r>
              <a:rPr lang="ru-RU" sz="2400" b="1" dirty="0"/>
              <a:t> (</a:t>
            </a:r>
            <a:r>
              <a:rPr lang="ru-RU" sz="2400" b="1" dirty="0" err="1"/>
              <a:t>жасөсіпірімнің</a:t>
            </a:r>
            <a:r>
              <a:rPr lang="ru-RU" sz="2400" b="1" dirty="0"/>
              <a:t>) </a:t>
            </a:r>
            <a:r>
              <a:rPr lang="ru-RU" sz="2400" b="1" dirty="0" err="1"/>
              <a:t>көңіл</a:t>
            </a:r>
            <a:r>
              <a:rPr lang="en-GB" sz="2400" b="1" dirty="0"/>
              <a:t>-</a:t>
            </a:r>
            <a:r>
              <a:rPr lang="kk-KZ" sz="2400" b="1" dirty="0"/>
              <a:t>күйіндегі қзақ уақытқа созылатын кез</a:t>
            </a:r>
            <a:r>
              <a:rPr lang="en-GB" sz="2400" b="1" dirty="0"/>
              <a:t>-</a:t>
            </a:r>
            <a:r>
              <a:rPr lang="kk-KZ" sz="2400" b="1" dirty="0"/>
              <a:t>келген оқыс өзгеріс </a:t>
            </a:r>
            <a:r>
              <a:rPr lang="en-GB" sz="2400" b="1" dirty="0"/>
              <a:t>–</a:t>
            </a:r>
            <a:r>
              <a:rPr lang="kk-KZ" sz="2400" b="1" dirty="0"/>
              <a:t> ата</a:t>
            </a:r>
            <a:r>
              <a:rPr lang="en-GB" sz="2400" b="1" dirty="0"/>
              <a:t>-</a:t>
            </a:r>
            <a:r>
              <a:rPr lang="kk-KZ" sz="2400" b="1" dirty="0"/>
              <a:t>ана үшін дабыл белгісі</a:t>
            </a:r>
            <a:r>
              <a:rPr lang="ru-RU" sz="2400" b="1" dirty="0"/>
              <a:t>!!!</a:t>
            </a:r>
          </a:p>
        </p:txBody>
      </p:sp>
    </p:spTree>
    <p:extLst>
      <p:ext uri="{BB962C8B-B14F-4D97-AF65-F5344CB8AC3E}">
        <p14:creationId xmlns:p14="http://schemas.microsoft.com/office/powerpoint/2010/main" val="31057976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6823</TotalTime>
  <Words>3826</Words>
  <Application>Microsoft Office PowerPoint</Application>
  <PresentationFormat>Широкоэкранный</PresentationFormat>
  <Paragraphs>283</Paragraphs>
  <Slides>23</Slides>
  <Notes>23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Calibri</vt:lpstr>
      <vt:lpstr>Calibri Light</vt:lpstr>
      <vt:lpstr>Open Sans Light</vt:lpstr>
      <vt:lpstr>Symbol</vt:lpstr>
      <vt:lpstr>Times New Roman</vt:lpstr>
      <vt:lpstr>Wingdings</vt:lpstr>
      <vt:lpstr>Тема Office</vt:lpstr>
      <vt:lpstr>Балалардың ғаламтор желісіндегі қауіпсіз мінез-құлқы </vt:lpstr>
      <vt:lpstr>ҒАЛАМТОР:</vt:lpstr>
      <vt:lpstr>Ғаламтор:  жақсы ма, жаман ба?</vt:lpstr>
      <vt:lpstr>Неліктен балаларда Ғаламторға тәуелділік тым тез пайда болады?</vt:lpstr>
      <vt:lpstr>Балаңызда тәуелділік қалыптаса бастағанын қалай білуге болады?</vt:lpstr>
      <vt:lpstr>Ақпарат және мамандардың жеке тегін онлайн консультациялары келесі веб-сайтта: covid-19.mentalcenter.kz</vt:lpstr>
      <vt:lpstr>Желідегі қауіп - кибербуллинг</vt:lpstr>
      <vt:lpstr>Балалар бізге кибербуллинг туралы АЙТПАЙДЫ</vt:lpstr>
      <vt:lpstr>Бала (жасөспірім) кибербуллинг құрбанына айналғанының негізгі белгілері:</vt:lpstr>
      <vt:lpstr>Балаңыз Ғаламтормен достаса бастағанда сіздің ата-ана ретіндегі рөліңіз қандай?</vt:lpstr>
      <vt:lpstr>Сұраққа жауап беріңіздер:</vt:lpstr>
      <vt:lpstr>Презентация PowerPoint</vt:lpstr>
      <vt:lpstr>Ата-аналарға не істеу керек?</vt:lpstr>
      <vt:lpstr>Тәсіл №1: Қатаң қадағалау мен шектеу</vt:lpstr>
      <vt:lpstr>Қолданатын кеңестердің нөмірін чатта жазыңыз</vt:lpstr>
      <vt:lpstr>Тәсіл №2: Баланың сеніміне кіру және оның Ғаламтордағы істерінен хабардар болу</vt:lpstr>
      <vt:lpstr>Презентация PowerPoint</vt:lpstr>
      <vt:lpstr>Баланың сізге сенуі үшін онымен қалай сөйлесу керек:</vt:lpstr>
      <vt:lpstr>Егер үрейлі белгілерді байқасаңыз (кибербуллинг)</vt:lpstr>
      <vt:lpstr>ЖАСӨСПІРІМДЕРГЕ АҚПАРАТ БЕРІҢІЗДЕР! </vt:lpstr>
      <vt:lpstr>ҚОРЫТЫНДЫЛАЙЫҚ</vt:lpstr>
      <vt:lpstr>СҰРАҚҚА ЖАУАП БЕРІҢІЗДЕР</vt:lpstr>
      <vt:lpstr>Көңіл бөлгендеріңізге рақмет! Сұрақтарыңыз болса, менімен келесі байланыс мәліметтері арқылы хабарласа аласыздар: Т.А.Ә. Шаймарданова Назигуль Тусуповна гимназия педагог-психологы  тел. 87056112778</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Тревога≠ страх, стресс</dc:title>
  <dc:creator>Пользователь</dc:creator>
  <cp:lastModifiedBy>28</cp:lastModifiedBy>
  <cp:revision>215</cp:revision>
  <dcterms:created xsi:type="dcterms:W3CDTF">2020-06-01T02:18:42Z</dcterms:created>
  <dcterms:modified xsi:type="dcterms:W3CDTF">2020-12-02T04:46:18Z</dcterms:modified>
</cp:coreProperties>
</file>