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54" autoAdjust="0"/>
  </p:normalViewPr>
  <p:slideViewPr>
    <p:cSldViewPr>
      <p:cViewPr>
        <p:scale>
          <a:sx n="80" d="100"/>
          <a:sy n="80" d="100"/>
        </p:scale>
        <p:origin x="874" y="11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ОБРАЗОВАНИЕ\Школьная доска\ShkolDosk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619672" y="1844824"/>
            <a:ext cx="6048672" cy="1470025"/>
          </a:xfrm>
        </p:spPr>
        <p:txBody>
          <a:bodyPr/>
          <a:lstStyle>
            <a:lvl1pPr>
              <a:defRPr sz="6600">
                <a:solidFill>
                  <a:schemeClr val="bg1"/>
                </a:solidFill>
                <a:latin typeface="English157C " pitchFamily="2"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619672" y="3886200"/>
            <a:ext cx="6048672" cy="910952"/>
          </a:xfrm>
        </p:spPr>
        <p:txBody>
          <a:bodyPr>
            <a:noAutofit/>
          </a:bodyPr>
          <a:lstStyle>
            <a:lvl1pPr marL="0" indent="0" algn="ctr">
              <a:buNone/>
              <a:defRPr sz="5400">
                <a:solidFill>
                  <a:schemeClr val="bg1">
                    <a:lumMod val="85000"/>
                  </a:schemeClr>
                </a:solidFill>
                <a:latin typeface="English157C "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342510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7107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descr="K:\ProPowerPoint\Шаблоны\ОБРАЗОВАНИЕ\Школьная доска\ShkolDoskaSl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476375" y="115888"/>
            <a:ext cx="7354888" cy="64928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8" name="Текст 2"/>
          <p:cNvSpPr>
            <a:spLocks noGrp="1"/>
          </p:cNvSpPr>
          <p:nvPr>
            <p:ph type="body" idx="1"/>
          </p:nvPr>
        </p:nvSpPr>
        <p:spPr bwMode="auto">
          <a:xfrm>
            <a:off x="1476375" y="908050"/>
            <a:ext cx="72104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7"/>
          <p:cNvSpPr txBox="1">
            <a:spLocks noChangeArrowheads="1"/>
          </p:cNvSpPr>
          <p:nvPr/>
        </p:nvSpPr>
        <p:spPr bwMode="auto">
          <a:xfrm>
            <a:off x="-31750" y="6562725"/>
            <a:ext cx="168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400" smtClean="0">
                <a:solidFill>
                  <a:schemeClr val="bg1"/>
                </a:solidFill>
                <a:latin typeface="Ariston" pitchFamily="66" charset="0"/>
              </a:rPr>
              <a:t>ProPowerPoint.Ru</a:t>
            </a:r>
            <a:endParaRPr lang="ru-RU" sz="1400" smtClean="0">
              <a:solidFill>
                <a:schemeClr val="bg1"/>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656" r:id="rId1"/>
    <p:sldLayoutId id="2147483655" r:id="rId2"/>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348880"/>
            <a:ext cx="6048375" cy="1757908"/>
          </a:xfrm>
        </p:spPr>
        <p:txBody>
          <a:bodyPr>
            <a:normAutofit/>
          </a:bodyPr>
          <a:lstStyle/>
          <a:p>
            <a:pPr fontAlgn="auto">
              <a:spcAft>
                <a:spcPts val="0"/>
              </a:spcAft>
              <a:defRPr/>
            </a:pPr>
            <a:r>
              <a:rPr lang="kk-KZ" sz="2400" b="0" dirty="0" smtClean="0">
                <a:effectLst/>
              </a:rPr>
              <a:t>ҰБТ-ге өздігінен қалай дайындалуға болады?</a:t>
            </a:r>
            <a:endParaRPr lang="ru-RU"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v «Сабақ оқу керек» дегендей жалпылама түрде емес, § қай пәннің § қай тақырыбын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7200800" cy="5400600"/>
          </a:xfrm>
          <a:prstGeom prst="rect">
            <a:avLst/>
          </a:prstGeom>
          <a:noFill/>
          <a:ln>
            <a:noFill/>
          </a:ln>
        </p:spPr>
      </p:pic>
    </p:spTree>
    <p:extLst>
      <p:ext uri="{BB962C8B-B14F-4D97-AF65-F5344CB8AC3E}">
        <p14:creationId xmlns:p14="http://schemas.microsoft.com/office/powerpoint/2010/main" val="186370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Мақсат қоя білу q Жұмысыңызды жолға қою үшін, алдыңызға мақсат қойыңыз. q Белгілеген межеңіз"/>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836712"/>
            <a:ext cx="7056784" cy="5328592"/>
          </a:xfrm>
          <a:prstGeom prst="rect">
            <a:avLst/>
          </a:prstGeom>
          <a:noFill/>
          <a:ln>
            <a:noFill/>
          </a:ln>
        </p:spPr>
      </p:pic>
    </p:spTree>
    <p:extLst>
      <p:ext uri="{BB962C8B-B14F-4D97-AF65-F5344CB8AC3E}">
        <p14:creationId xmlns:p14="http://schemas.microsoft.com/office/powerpoint/2010/main" val="207511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Ø «Ынталану» деген ұғымға «ой-санамен және дене -бітіммен мақсат етілген межеге жұмылу» деген анықтам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7344816" cy="5256584"/>
          </a:xfrm>
          <a:prstGeom prst="rect">
            <a:avLst/>
          </a:prstGeom>
          <a:noFill/>
          <a:ln>
            <a:noFill/>
          </a:ln>
        </p:spPr>
      </p:pic>
    </p:spTree>
    <p:extLst>
      <p:ext uri="{BB962C8B-B14F-4D97-AF65-F5344CB8AC3E}">
        <p14:creationId xmlns:p14="http://schemas.microsoft.com/office/powerpoint/2010/main" val="171662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Ынталы оқушы мен ынтасыз оқушының әрекеттері бір -біріне ұқсамайды. Ынталы оқушыда мынадай белгілерді байқауға"/>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6858000" cy="5143500"/>
          </a:xfrm>
          <a:prstGeom prst="rect">
            <a:avLst/>
          </a:prstGeom>
          <a:noFill/>
          <a:ln>
            <a:noFill/>
          </a:ln>
        </p:spPr>
      </p:pic>
    </p:spTree>
    <p:extLst>
      <p:ext uri="{BB962C8B-B14F-4D97-AF65-F5344CB8AC3E}">
        <p14:creationId xmlns:p14="http://schemas.microsoft.com/office/powerpoint/2010/main" val="349434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Ынтаны жоятын факторлар негізінен мыналар А) психологиялық жағдай; Ә) ортаның сабақ оқуға қолайсыздығы; Б)"/>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836712"/>
            <a:ext cx="7200800" cy="5328592"/>
          </a:xfrm>
          <a:prstGeom prst="rect">
            <a:avLst/>
          </a:prstGeom>
          <a:noFill/>
          <a:ln>
            <a:noFill/>
          </a:ln>
        </p:spPr>
      </p:pic>
    </p:spTree>
    <p:extLst>
      <p:ext uri="{BB962C8B-B14F-4D97-AF65-F5344CB8AC3E}">
        <p14:creationId xmlns:p14="http://schemas.microsoft.com/office/powerpoint/2010/main" val="214790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Психологиялық жағдайды реттеу Ойды бөлетін екі түрлі психологиялық жағдай бар: qқиялдау (армандау); qуайымдау. *Қиялдау"/>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6858000" cy="5143500"/>
          </a:xfrm>
          <a:prstGeom prst="rect">
            <a:avLst/>
          </a:prstGeom>
          <a:noFill/>
          <a:ln>
            <a:noFill/>
          </a:ln>
        </p:spPr>
      </p:pic>
    </p:spTree>
    <p:extLst>
      <p:ext uri="{BB962C8B-B14F-4D97-AF65-F5344CB8AC3E}">
        <p14:creationId xmlns:p14="http://schemas.microsoft.com/office/powerpoint/2010/main" val="220081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Өзіңіз мынадай проблемаларға кездестіңіз бе? *Оқу керектігін білемін, бірақ бір түрлі оқи алмаймын; *Кітапты"/>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6858000" cy="5143500"/>
          </a:xfrm>
          <a:prstGeom prst="rect">
            <a:avLst/>
          </a:prstGeom>
          <a:noFill/>
          <a:ln>
            <a:noFill/>
          </a:ln>
        </p:spPr>
      </p:pic>
    </p:spTree>
    <p:extLst>
      <p:ext uri="{BB962C8B-B14F-4D97-AF65-F5344CB8AC3E}">
        <p14:creationId xmlns:p14="http://schemas.microsoft.com/office/powerpoint/2010/main" val="378637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 Болашағыңыздың қандай болғанын қалайсыз? ? Қай университетте оқығыңыз келеді? ? Қай мамандықты таңдайсыз?"/>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7416824" cy="5616624"/>
          </a:xfrm>
          <a:prstGeom prst="rect">
            <a:avLst/>
          </a:prstGeom>
          <a:noFill/>
          <a:ln>
            <a:noFill/>
          </a:ln>
        </p:spPr>
      </p:pic>
    </p:spTree>
    <p:extLst>
      <p:ext uri="{BB962C8B-B14F-4D97-AF65-F5344CB8AC3E}">
        <p14:creationId xmlns:p14="http://schemas.microsoft.com/office/powerpoint/2010/main" val="406907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endParaRPr lang="kk-KZ" dirty="0"/>
          </a:p>
        </p:txBody>
      </p:sp>
      <p:pic>
        <p:nvPicPr>
          <p:cNvPr id="4" name="Рисунок 3" descr="*Әуелі, үш түрлі тізім дайындаңыз. v. Бірінші тізімдегілерді орындау үшін 10 жылдан кейінгі өміріңізді"/>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1007"/>
            <a:ext cx="7231273" cy="5687913"/>
          </a:xfrm>
          <a:prstGeom prst="rect">
            <a:avLst/>
          </a:prstGeom>
          <a:noFill/>
          <a:ln>
            <a:noFill/>
          </a:ln>
        </p:spPr>
      </p:pic>
    </p:spTree>
    <p:extLst>
      <p:ext uri="{BB962C8B-B14F-4D97-AF65-F5344CB8AC3E}">
        <p14:creationId xmlns:p14="http://schemas.microsoft.com/office/powerpoint/2010/main" val="372808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Мысалға бір оқушының 1 жылдық және 1 айлық мақсаттарының төмендегідей болатынын ойлап көрелік. Өмірдегі"/>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836712"/>
            <a:ext cx="7056784" cy="5328592"/>
          </a:xfrm>
          <a:prstGeom prst="rect">
            <a:avLst/>
          </a:prstGeom>
          <a:noFill/>
          <a:ln>
            <a:noFill/>
          </a:ln>
        </p:spPr>
      </p:pic>
    </p:spTree>
    <p:extLst>
      <p:ext uri="{BB962C8B-B14F-4D97-AF65-F5344CB8AC3E}">
        <p14:creationId xmlns:p14="http://schemas.microsoft.com/office/powerpoint/2010/main" val="296085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908720"/>
            <a:ext cx="7704856" cy="2303537"/>
          </a:xfrm>
        </p:spPr>
        <p:txBody>
          <a:bodyPr/>
          <a:lstStyle/>
          <a:p>
            <a:pPr marL="0" indent="0">
              <a:buNone/>
            </a:pPr>
            <a:r>
              <a:rPr lang="kk-KZ" sz="1800" b="1" dirty="0" smtClean="0">
                <a:latin typeface="Times New Roman" panose="02020603050405020304" pitchFamily="18" charset="0"/>
                <a:cs typeface="Times New Roman" panose="02020603050405020304" pitchFamily="18" charset="0"/>
              </a:rPr>
              <a:t>3 қарындаш ережесін меңгеріп алыңыз. Пән бойынша сұрақтарды асықпай, назар аудара отырып оқып алыңыз. </a:t>
            </a:r>
            <a:endParaRPr lang="kk-KZ" sz="1800" dirty="0" smtClean="0">
              <a:latin typeface="Times New Roman" panose="02020603050405020304" pitchFamily="18" charset="0"/>
              <a:cs typeface="Times New Roman" panose="02020603050405020304" pitchFamily="18" charset="0"/>
            </a:endParaRPr>
          </a:p>
          <a:p>
            <a:pPr lvl="0" algn="just"/>
            <a:r>
              <a:rPr lang="kk-KZ" sz="1800" dirty="0" smtClean="0">
                <a:latin typeface="Times New Roman" panose="02020603050405020304" pitchFamily="18" charset="0"/>
                <a:cs typeface="Times New Roman" panose="02020603050405020304" pitchFamily="18" charset="0"/>
              </a:rPr>
              <a:t>Жасыл </a:t>
            </a:r>
            <a:r>
              <a:rPr lang="kk-KZ" sz="1800" dirty="0">
                <a:latin typeface="Times New Roman" panose="02020603050405020304" pitchFamily="18" charset="0"/>
                <a:cs typeface="Times New Roman" panose="02020603050405020304" pitchFamily="18" charset="0"/>
              </a:rPr>
              <a:t>түспен </a:t>
            </a:r>
            <a:r>
              <a:rPr lang="kk-KZ" sz="1800" dirty="0" smtClean="0">
                <a:latin typeface="Times New Roman" panose="02020603050405020304" pitchFamily="18" charset="0"/>
                <a:cs typeface="Times New Roman" panose="02020603050405020304" pitchFamily="18" charset="0"/>
              </a:rPr>
              <a:t>дайындықсыз - ақ </a:t>
            </a:r>
            <a:r>
              <a:rPr lang="kk-KZ" sz="1800" dirty="0">
                <a:latin typeface="Times New Roman" panose="02020603050405020304" pitchFamily="18" charset="0"/>
                <a:cs typeface="Times New Roman" panose="02020603050405020304" pitchFamily="18" charset="0"/>
              </a:rPr>
              <a:t>жақсы білетін сұрақтарды белгілеңіз. </a:t>
            </a:r>
          </a:p>
          <a:p>
            <a:pPr lvl="0" algn="just"/>
            <a:r>
              <a:rPr lang="kk-KZ" sz="1800" dirty="0">
                <a:latin typeface="Times New Roman" panose="02020603050405020304" pitchFamily="18" charset="0"/>
                <a:cs typeface="Times New Roman" panose="02020603050405020304" pitchFamily="18" charset="0"/>
              </a:rPr>
              <a:t>Көк түспен жауабын әлсіз білетін сұрақтарды белгілеңіз.</a:t>
            </a:r>
          </a:p>
          <a:p>
            <a:pPr lvl="0" algn="just"/>
            <a:r>
              <a:rPr lang="kk-KZ" sz="1800" dirty="0">
                <a:latin typeface="Times New Roman" panose="02020603050405020304" pitchFamily="18" charset="0"/>
                <a:cs typeface="Times New Roman" panose="02020603050405020304" pitchFamily="18" charset="0"/>
              </a:rPr>
              <a:t>Қызыл түспен жауабын мүлдем білмейтін немесе нашар білетін сұрақтарды белгілеңіз.</a:t>
            </a:r>
          </a:p>
          <a:p>
            <a:pPr algn="just"/>
            <a:r>
              <a:rPr lang="kk-KZ" sz="1800" dirty="0">
                <a:latin typeface="Times New Roman" panose="02020603050405020304" pitchFamily="18" charset="0"/>
                <a:cs typeface="Times New Roman" panose="02020603050405020304" pitchFamily="18" charset="0"/>
              </a:rPr>
              <a:t>Осы түстер арқылы сіз өз дайындығыңыздың деңгейін байқай аласыз. Осыдан кейін дайындыққа кірісуіңізге болады. </a:t>
            </a:r>
          </a:p>
          <a:p>
            <a:pPr algn="just"/>
            <a:r>
              <a:rPr lang="kk-KZ" sz="1800" dirty="0">
                <a:latin typeface="Times New Roman" panose="02020603050405020304" pitchFamily="18" charset="0"/>
                <a:cs typeface="Times New Roman" panose="02020603050405020304" pitchFamily="18" charset="0"/>
              </a:rPr>
              <a:t>Алдымен, оқу құралдарының көмегімен жауабын нашар білетін немесе мүлде білмейтін сұрақтарыңыздың жауабын іздестріп, меңгеріп алыңыз. </a:t>
            </a:r>
            <a:r>
              <a:rPr lang="kk-KZ" sz="1800" dirty="0" err="1">
                <a:latin typeface="Times New Roman" panose="02020603050405020304" pitchFamily="18" charset="0"/>
                <a:cs typeface="Times New Roman" panose="02020603050405020304" pitchFamily="18" charset="0"/>
              </a:rPr>
              <a:t>ҰБТ-да</a:t>
            </a:r>
            <a:r>
              <a:rPr lang="kk-KZ" sz="1800" dirty="0">
                <a:latin typeface="Times New Roman" panose="02020603050405020304" pitchFamily="18" charset="0"/>
                <a:cs typeface="Times New Roman" panose="02020603050405020304" pitchFamily="18" charset="0"/>
              </a:rPr>
              <a:t> 2 алмайтыныңыз анық. </a:t>
            </a:r>
          </a:p>
          <a:p>
            <a:pPr algn="just"/>
            <a:r>
              <a:rPr lang="kk-KZ" sz="1800" dirty="0">
                <a:latin typeface="Times New Roman" panose="02020603050405020304" pitchFamily="18" charset="0"/>
                <a:cs typeface="Times New Roman" panose="02020603050405020304" pitchFamily="18" charset="0"/>
              </a:rPr>
              <a:t>Ендігі кезекте, жауабын әлсіз білетін сұрақтарыңыздың жауабын іздестіріп, түсініп алыңыз. </a:t>
            </a:r>
            <a:r>
              <a:rPr lang="kk-KZ" sz="1800" dirty="0" err="1">
                <a:latin typeface="Times New Roman" panose="02020603050405020304" pitchFamily="18" charset="0"/>
                <a:cs typeface="Times New Roman" panose="02020603050405020304" pitchFamily="18" charset="0"/>
              </a:rPr>
              <a:t>ҰБТ-да</a:t>
            </a:r>
            <a:r>
              <a:rPr lang="kk-KZ" sz="1800" dirty="0">
                <a:latin typeface="Times New Roman" panose="02020603050405020304" pitchFamily="18" charset="0"/>
                <a:cs typeface="Times New Roman" panose="02020603050405020304" pitchFamily="18" charset="0"/>
              </a:rPr>
              <a:t> 3 алмайтыныңыз да анық.</a:t>
            </a:r>
          </a:p>
          <a:p>
            <a:pPr algn="just"/>
            <a:r>
              <a:rPr lang="kk-KZ" sz="1800" dirty="0">
                <a:latin typeface="Times New Roman" panose="02020603050405020304" pitchFamily="18" charset="0"/>
                <a:cs typeface="Times New Roman" panose="02020603050405020304" pitchFamily="18" charset="0"/>
              </a:rPr>
              <a:t>Дайындалудың осындай әдісі арқылы сіз артық қобалжудан арыласыз. Қалған уақытыңызда жауабын жақсы білетін сұрақтарыңызды қайталап шығыңыз. Мәліметтерді реті бойынша қайталаудан қорықпаңыз.</a:t>
            </a:r>
          </a:p>
          <a:p>
            <a:pPr marL="0" indent="0">
              <a:buNone/>
            </a:pPr>
            <a:endParaRPr lang="kk-KZ" sz="1800" dirty="0"/>
          </a:p>
        </p:txBody>
      </p:sp>
    </p:spTree>
    <p:extLst>
      <p:ext uri="{BB962C8B-B14F-4D97-AF65-F5344CB8AC3E}">
        <p14:creationId xmlns:p14="http://schemas.microsoft.com/office/powerpoint/2010/main" val="3467485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Бір жылдық мақсаттар тізімі: Университеттің компьютерлік инженерия факультетіне оқуға түсу; Мектептегі сабақты жақсы меңгеру;"/>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7344816" cy="5616624"/>
          </a:xfrm>
          <a:prstGeom prst="rect">
            <a:avLst/>
          </a:prstGeom>
          <a:noFill/>
          <a:ln>
            <a:noFill/>
          </a:ln>
        </p:spPr>
      </p:pic>
    </p:spTree>
    <p:extLst>
      <p:ext uri="{BB962C8B-B14F-4D97-AF65-F5344CB8AC3E}">
        <p14:creationId xmlns:p14="http://schemas.microsoft.com/office/powerpoint/2010/main" val="293425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Мақсаттарыңызға жету үшін: *1) Өзіңіз белгілеген бірінші деңгейдегі мақсатқа қалай жетуге болатынын жоспарлаңыз: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6858000" cy="5143500"/>
          </a:xfrm>
          <a:prstGeom prst="rect">
            <a:avLst/>
          </a:prstGeom>
          <a:noFill/>
          <a:ln>
            <a:noFill/>
          </a:ln>
        </p:spPr>
      </p:pic>
    </p:spTree>
    <p:extLst>
      <p:ext uri="{BB962C8B-B14F-4D97-AF65-F5344CB8AC3E}">
        <p14:creationId xmlns:p14="http://schemas.microsoft.com/office/powerpoint/2010/main" val="132554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Жоспарлы әрекет ету – мақсатқа жетудің бірден-бір жолы, сондықтан өзіңіздің істеріңізді қадағалап, уақытыңызды соған"/>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836712"/>
            <a:ext cx="6984776" cy="5040560"/>
          </a:xfrm>
          <a:prstGeom prst="rect">
            <a:avLst/>
          </a:prstGeom>
          <a:noFill/>
          <a:ln>
            <a:noFill/>
          </a:ln>
        </p:spPr>
      </p:pic>
    </p:spTree>
    <p:extLst>
      <p:ext uri="{BB962C8B-B14F-4D97-AF65-F5344CB8AC3E}">
        <p14:creationId xmlns:p14="http://schemas.microsoft.com/office/powerpoint/2010/main" val="82967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Бір пәнді оқып болғаннан кейін, артынша соған ұқсас пәнді оқымаңыз; *Сізге қиындық туғызатын пәнді"/>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819" y="908720"/>
            <a:ext cx="6858000" cy="5143500"/>
          </a:xfrm>
          <a:prstGeom prst="rect">
            <a:avLst/>
          </a:prstGeom>
          <a:noFill/>
          <a:ln>
            <a:noFill/>
          </a:ln>
        </p:spPr>
      </p:pic>
    </p:spTree>
    <p:extLst>
      <p:ext uri="{BB962C8B-B14F-4D97-AF65-F5344CB8AC3E}">
        <p14:creationId xmlns:p14="http://schemas.microsoft.com/office/powerpoint/2010/main" val="35054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ü Сабақ оқуға белгілі бір орынды арнау керек, әрі сол жерде тек қана сабақ"/>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819" y="980728"/>
            <a:ext cx="6858000" cy="5143500"/>
          </a:xfrm>
          <a:prstGeom prst="rect">
            <a:avLst/>
          </a:prstGeom>
          <a:noFill/>
          <a:ln>
            <a:noFill/>
          </a:ln>
        </p:spPr>
      </p:pic>
    </p:spTree>
    <p:extLst>
      <p:ext uri="{BB962C8B-B14F-4D97-AF65-F5344CB8AC3E}">
        <p14:creationId xmlns:p14="http://schemas.microsoft.com/office/powerpoint/2010/main" val="66181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Жылдық жоспар құру 1. Жылдық жоспарда бір жылда әрбір пәннен қай тақырыптар оқылу керек"/>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6858000" cy="5143500"/>
          </a:xfrm>
          <a:prstGeom prst="rect">
            <a:avLst/>
          </a:prstGeom>
          <a:noFill/>
          <a:ln>
            <a:noFill/>
          </a:ln>
        </p:spPr>
      </p:pic>
    </p:spTree>
    <p:extLst>
      <p:ext uri="{BB962C8B-B14F-4D97-AF65-F5344CB8AC3E}">
        <p14:creationId xmlns:p14="http://schemas.microsoft.com/office/powerpoint/2010/main" val="639201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маусым мамыр сәуір наурыз ақпан қаңтар желтоқсан қараша қазан қыркүйек Қазақ тілі Математика Қазақстан"/>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6858000" cy="5143500"/>
          </a:xfrm>
          <a:prstGeom prst="rect">
            <a:avLst/>
          </a:prstGeom>
          <a:noFill/>
          <a:ln>
            <a:noFill/>
          </a:ln>
        </p:spPr>
      </p:pic>
    </p:spTree>
    <p:extLst>
      <p:ext uri="{BB962C8B-B14F-4D97-AF65-F5344CB8AC3E}">
        <p14:creationId xmlns:p14="http://schemas.microsoft.com/office/powerpoint/2010/main" val="984625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 1. Айлық сабақ кестесінің құрылымы жылдық жоспардың құрылымына ұқсайды. 2. Бұл кестені әр"/>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836712"/>
            <a:ext cx="6858000" cy="5143500"/>
          </a:xfrm>
          <a:prstGeom prst="rect">
            <a:avLst/>
          </a:prstGeom>
          <a:noFill/>
          <a:ln>
            <a:noFill/>
          </a:ln>
        </p:spPr>
      </p:pic>
    </p:spTree>
    <p:extLst>
      <p:ext uri="{BB962C8B-B14F-4D97-AF65-F5344CB8AC3E}">
        <p14:creationId xmlns:p14="http://schemas.microsoft.com/office/powerpoint/2010/main" val="3678048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 1 -апта 2 -апта 3 -апта 4 -апта Қазақ тілі Математика Қазақстан тарихы"/>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6858000" cy="5143500"/>
          </a:xfrm>
          <a:prstGeom prst="rect">
            <a:avLst/>
          </a:prstGeom>
          <a:noFill/>
          <a:ln>
            <a:noFill/>
          </a:ln>
        </p:spPr>
      </p:pic>
    </p:spTree>
    <p:extLst>
      <p:ext uri="{BB962C8B-B14F-4D97-AF65-F5344CB8AC3E}">
        <p14:creationId xmlns:p14="http://schemas.microsoft.com/office/powerpoint/2010/main" val="2128693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Апталық жоспар құру 1. Апталық жоспарды жасағанда кейбір тақырыптарға (ұзын-қысқалығына, жеңіл-күрделігіне т. с. с."/>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6858000" cy="5143500"/>
          </a:xfrm>
          <a:prstGeom prst="rect">
            <a:avLst/>
          </a:prstGeom>
          <a:noFill/>
          <a:ln>
            <a:noFill/>
          </a:ln>
        </p:spPr>
      </p:pic>
    </p:spTree>
    <p:extLst>
      <p:ext uri="{BB962C8B-B14F-4D97-AF65-F5344CB8AC3E}">
        <p14:creationId xmlns:p14="http://schemas.microsoft.com/office/powerpoint/2010/main" val="166689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836712"/>
            <a:ext cx="7776863" cy="2447553"/>
          </a:xfrm>
        </p:spPr>
        <p:txBody>
          <a:bodyPr/>
          <a:lstStyle/>
          <a:p>
            <a:pPr marL="0" indent="0" algn="ctr">
              <a:buNone/>
            </a:pPr>
            <a:r>
              <a:rPr lang="kk-KZ" sz="2000" b="1" dirty="0" err="1" smtClean="0">
                <a:latin typeface="Times New Roman" panose="02020603050405020304" pitchFamily="18" charset="0"/>
                <a:cs typeface="Times New Roman" panose="02020603050405020304" pitchFamily="18" charset="0"/>
              </a:rPr>
              <a:t>ҰБТ-ға</a:t>
            </a:r>
            <a:r>
              <a:rPr lang="kk-KZ" sz="2000" b="1" dirty="0" smtClean="0">
                <a:latin typeface="Times New Roman" panose="02020603050405020304" pitchFamily="18" charset="0"/>
                <a:cs typeface="Times New Roman" panose="02020603050405020304" pitchFamily="18" charset="0"/>
              </a:rPr>
              <a:t> </a:t>
            </a:r>
            <a:r>
              <a:rPr lang="kk-KZ" sz="2000" b="1" dirty="0">
                <a:latin typeface="Times New Roman" panose="02020603050405020304" pitchFamily="18" charset="0"/>
                <a:cs typeface="Times New Roman" panose="02020603050405020304" pitchFamily="18" charset="0"/>
              </a:rPr>
              <a:t>дайындалу үшін мына қағидаларды ұстану қажет:</a:t>
            </a:r>
            <a:endParaRPr lang="kk-KZ" sz="2000" dirty="0">
              <a:latin typeface="Times New Roman" panose="02020603050405020304" pitchFamily="18" charset="0"/>
              <a:cs typeface="Times New Roman" panose="02020603050405020304" pitchFamily="18" charset="0"/>
            </a:endParaRPr>
          </a:p>
          <a:p>
            <a:pPr algn="just"/>
            <a:r>
              <a:rPr lang="kk-KZ" sz="2000"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Уақытты тиімді пайдалану. Жасайтын жұмыстарыңыздың тізімін жасаңыз, оның ішінен </a:t>
            </a:r>
            <a:r>
              <a:rPr lang="kk-KZ" sz="1800" dirty="0" smtClean="0">
                <a:latin typeface="Times New Roman" panose="02020603050405020304" pitchFamily="18" charset="0"/>
                <a:cs typeface="Times New Roman" panose="02020603050405020304" pitchFamily="18" charset="0"/>
              </a:rPr>
              <a:t>нақты </a:t>
            </a:r>
            <a:r>
              <a:rPr lang="kk-KZ" sz="1800" dirty="0">
                <a:latin typeface="Times New Roman" panose="02020603050405020304" pitchFamily="18" charset="0"/>
                <a:cs typeface="Times New Roman" panose="02020603050405020304" pitchFamily="18" charset="0"/>
              </a:rPr>
              <a:t>қажет және жасағым келеді деп тапқандарыңызды белгілеңіз. Жұмыстарды атқарған сайын </a:t>
            </a:r>
            <a:r>
              <a:rPr lang="kk-KZ" sz="1800" dirty="0" smtClean="0">
                <a:latin typeface="Times New Roman" panose="02020603050405020304" pitchFamily="18" charset="0"/>
                <a:cs typeface="Times New Roman" panose="02020603050405020304" pitchFamily="18" charset="0"/>
              </a:rPr>
              <a:t>белгілеп </a:t>
            </a:r>
            <a:r>
              <a:rPr lang="kk-KZ" sz="1800" dirty="0">
                <a:latin typeface="Times New Roman" panose="02020603050405020304" pitchFamily="18" charset="0"/>
                <a:cs typeface="Times New Roman" panose="02020603050405020304" pitchFamily="18" charset="0"/>
              </a:rPr>
              <a:t>отырыңыз. Ол сіздің тоқырауыңызды емес, қозғалыс үстінде екеніңізді білдіріп, серпін береді.</a:t>
            </a:r>
          </a:p>
          <a:p>
            <a:pPr algn="just"/>
            <a:r>
              <a:rPr lang="kk-KZ" sz="1800" dirty="0">
                <a:latin typeface="Times New Roman" panose="02020603050405020304" pitchFamily="18" charset="0"/>
                <a:cs typeface="Times New Roman" panose="02020603050405020304" pitchFamily="18" charset="0"/>
              </a:rPr>
              <a:t>- </a:t>
            </a:r>
            <a:r>
              <a:rPr lang="kk-KZ" sz="1800" dirty="0" err="1">
                <a:latin typeface="Times New Roman" panose="02020603050405020304" pitchFamily="18" charset="0"/>
                <a:cs typeface="Times New Roman" panose="02020603050405020304" pitchFamily="18" charset="0"/>
              </a:rPr>
              <a:t>ҰБТ-ға</a:t>
            </a:r>
            <a:r>
              <a:rPr lang="kk-KZ" sz="1800" dirty="0">
                <a:latin typeface="Times New Roman" panose="02020603050405020304" pitchFamily="18" charset="0"/>
                <a:cs typeface="Times New Roman" panose="02020603050405020304" pitchFamily="18" charset="0"/>
              </a:rPr>
              <a:t> дайындалмас бұрын, дайындыққа арналған орын әзірлеп алғаныңыз жөн. Дайындалатын орыныңыздан басы артық заттарды алып, керек оқу құралдарын, оқулықтарды өзіңізге қолайлы болатындай етіп орналастырып алыңыз. Ойлау қабілетіңізді арттыруға сары және күлгін түстердің септігі бар, сондықтан осы түстегі заттарды үстеліңізге, айналаңызға қойып қоюыңызға болады.</a:t>
            </a:r>
          </a:p>
          <a:p>
            <a:pPr algn="just"/>
            <a:r>
              <a:rPr lang="kk-KZ" sz="1800" dirty="0">
                <a:latin typeface="Times New Roman" panose="02020603050405020304" pitchFamily="18" charset="0"/>
                <a:cs typeface="Times New Roman" panose="02020603050405020304" pitchFamily="18" charset="0"/>
              </a:rPr>
              <a:t>- Әр күнге дайындық жоспарын құру. </a:t>
            </a:r>
            <a:r>
              <a:rPr lang="kk-KZ" sz="1800" dirty="0" smtClean="0">
                <a:latin typeface="Times New Roman" panose="02020603050405020304" pitchFamily="18" charset="0"/>
                <a:cs typeface="Times New Roman" panose="02020603050405020304" pitchFamily="18" charset="0"/>
              </a:rPr>
              <a:t>Дәл </a:t>
            </a:r>
            <a:r>
              <a:rPr lang="kk-KZ" sz="1800" dirty="0">
                <a:latin typeface="Times New Roman" panose="02020603050405020304" pitchFamily="18" charset="0"/>
                <a:cs typeface="Times New Roman" panose="02020603050405020304" pitchFamily="18" charset="0"/>
              </a:rPr>
              <a:t>бүгін не істейтініңізді айқындауға көмектесетін нақты жоспар құрып алыңыз.</a:t>
            </a:r>
          </a:p>
          <a:p>
            <a:pPr algn="just"/>
            <a:r>
              <a:rPr lang="kk-KZ" sz="1800" dirty="0">
                <a:latin typeface="Times New Roman" panose="02020603050405020304" pitchFamily="18" charset="0"/>
                <a:cs typeface="Times New Roman" panose="02020603050405020304" pitchFamily="18" charset="0"/>
              </a:rPr>
              <a:t>- Дайындалуға құлқыңыз да, көңіл-күйіңіз де болмаған жағдайда,дайындықты өзіңіз жақсы білетін немесе сізді қызықтыратын материалдан бастағаныңыз жөн. </a:t>
            </a:r>
          </a:p>
        </p:txBody>
      </p:sp>
    </p:spTree>
    <p:extLst>
      <p:ext uri="{BB962C8B-B14F-4D97-AF65-F5344CB8AC3E}">
        <p14:creationId xmlns:p14="http://schemas.microsoft.com/office/powerpoint/2010/main" val="200421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 дүйсенбі сейсенбі сәрсенбі бейсенбі жұма сенбі жексенбі 07. 00 – 08. 00 0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6858000" cy="5143500"/>
          </a:xfrm>
          <a:prstGeom prst="rect">
            <a:avLst/>
          </a:prstGeom>
          <a:noFill/>
          <a:ln>
            <a:noFill/>
          </a:ln>
        </p:spPr>
      </p:pic>
    </p:spTree>
    <p:extLst>
      <p:ext uri="{BB962C8B-B14F-4D97-AF65-F5344CB8AC3E}">
        <p14:creationId xmlns:p14="http://schemas.microsoft.com/office/powerpoint/2010/main" val="2570303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Жоспарлаудың шарттары • • Атқарылатын істеріңіздің тізімін көрінетін жерге іліңіз; • Жоспарыңыздағы атқарылмай қалған"/>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2587" y="1144587"/>
            <a:ext cx="6858000" cy="5143500"/>
          </a:xfrm>
          <a:prstGeom prst="rect">
            <a:avLst/>
          </a:prstGeom>
          <a:noFill/>
          <a:ln>
            <a:noFill/>
          </a:ln>
        </p:spPr>
      </p:pic>
    </p:spTree>
    <p:extLst>
      <p:ext uri="{BB962C8B-B14F-4D97-AF65-F5344CB8AC3E}">
        <p14:creationId xmlns:p14="http://schemas.microsoft.com/office/powerpoint/2010/main" val="396491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Дайындалу техникалары Қарап шығыңыз. Жаңа тақырып жайлы жалпылама мәлімет алу үшін, тақырыпты жан-жақты түсіну"/>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819" y="980728"/>
            <a:ext cx="6858000" cy="5143500"/>
          </a:xfrm>
          <a:prstGeom prst="rect">
            <a:avLst/>
          </a:prstGeom>
          <a:noFill/>
          <a:ln>
            <a:noFill/>
          </a:ln>
        </p:spPr>
      </p:pic>
    </p:spTree>
    <p:extLst>
      <p:ext uri="{BB962C8B-B14F-4D97-AF65-F5344CB8AC3E}">
        <p14:creationId xmlns:p14="http://schemas.microsoft.com/office/powerpoint/2010/main" val="2024105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Оқыңыз. Бұл кезеңде алдын-ала белгілеп алған сұрақтарға жауап табу мақсатында оқып шығыңыз. Оқып отырып,"/>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764704"/>
            <a:ext cx="7095877" cy="5379367"/>
          </a:xfrm>
          <a:prstGeom prst="rect">
            <a:avLst/>
          </a:prstGeom>
          <a:noFill/>
          <a:ln>
            <a:noFill/>
          </a:ln>
        </p:spPr>
      </p:pic>
    </p:spTree>
    <p:extLst>
      <p:ext uri="{BB962C8B-B14F-4D97-AF65-F5344CB8AC3E}">
        <p14:creationId xmlns:p14="http://schemas.microsoft.com/office/powerpoint/2010/main" val="3743406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Қайталаудың күші § Мәліметті қайта-қайта миға жіберу адамның жадында терең із қалдырады. Бір нәрсені"/>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6858000" cy="5143500"/>
          </a:xfrm>
          <a:prstGeom prst="rect">
            <a:avLst/>
          </a:prstGeom>
          <a:noFill/>
          <a:ln>
            <a:noFill/>
          </a:ln>
        </p:spPr>
      </p:pic>
    </p:spTree>
    <p:extLst>
      <p:ext uri="{BB962C8B-B14F-4D97-AF65-F5344CB8AC3E}">
        <p14:creationId xmlns:p14="http://schemas.microsoft.com/office/powerpoint/2010/main" val="3344267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 Мазмұнын жазбаша түрде қысқаша жазып қайталау әрі жазбаша түрде үйренуді, әрі қайталауды қамтамасыз"/>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908720"/>
            <a:ext cx="6858000" cy="5143500"/>
          </a:xfrm>
          <a:prstGeom prst="rect">
            <a:avLst/>
          </a:prstGeom>
          <a:noFill/>
          <a:ln>
            <a:noFill/>
          </a:ln>
        </p:spPr>
      </p:pic>
    </p:spTree>
    <p:extLst>
      <p:ext uri="{BB962C8B-B14F-4D97-AF65-F5344CB8AC3E}">
        <p14:creationId xmlns:p14="http://schemas.microsoft.com/office/powerpoint/2010/main" val="367108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 Қайталау кезінде бөлек-бөлек мәліметтердің өздерінің арасындағы және бүтінмен арасындағы байланысына мән беру керек,"/>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2587" y="836712"/>
            <a:ext cx="7178676" cy="5451375"/>
          </a:xfrm>
          <a:prstGeom prst="rect">
            <a:avLst/>
          </a:prstGeom>
          <a:noFill/>
          <a:ln>
            <a:noFill/>
          </a:ln>
        </p:spPr>
      </p:pic>
    </p:spTree>
    <p:extLst>
      <p:ext uri="{BB962C8B-B14F-4D97-AF65-F5344CB8AC3E}">
        <p14:creationId xmlns:p14="http://schemas.microsoft.com/office/powerpoint/2010/main" val="168047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q. Дұрыс дайындалу үшін: ØСабақты жақсы оқитын сағаттарыңызда ең көп қиналатын сабаққа дайындалыңыз; ØАлдымен"/>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6858000" cy="5143500"/>
          </a:xfrm>
          <a:prstGeom prst="rect">
            <a:avLst/>
          </a:prstGeom>
          <a:noFill/>
          <a:ln>
            <a:noFill/>
          </a:ln>
        </p:spPr>
      </p:pic>
    </p:spTree>
    <p:extLst>
      <p:ext uri="{BB962C8B-B14F-4D97-AF65-F5344CB8AC3E}">
        <p14:creationId xmlns:p14="http://schemas.microsoft.com/office/powerpoint/2010/main" val="3305618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Ø Күш-қуатыңызды, ерік-жігеріңізді қолдануды үйреніңіз, әйтпесе соңында үмітіңізден айырылып қаласыз; Ø Шаршамай тұрып үзіліс"/>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6858000" cy="5143500"/>
          </a:xfrm>
          <a:prstGeom prst="rect">
            <a:avLst/>
          </a:prstGeom>
          <a:noFill/>
          <a:ln>
            <a:noFill/>
          </a:ln>
        </p:spPr>
      </p:pic>
    </p:spTree>
    <p:extLst>
      <p:ext uri="{BB962C8B-B14F-4D97-AF65-F5344CB8AC3E}">
        <p14:creationId xmlns:p14="http://schemas.microsoft.com/office/powerpoint/2010/main" val="1472150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kk-KZ" dirty="0"/>
          </a:p>
        </p:txBody>
      </p:sp>
      <p:sp>
        <p:nvSpPr>
          <p:cNvPr id="3" name="Объект 2"/>
          <p:cNvSpPr>
            <a:spLocks noGrp="1"/>
          </p:cNvSpPr>
          <p:nvPr>
            <p:ph idx="1"/>
          </p:nvPr>
        </p:nvSpPr>
        <p:spPr/>
        <p:txBody>
          <a:bodyPr/>
          <a:lstStyle/>
          <a:p>
            <a:pPr marL="0" indent="0">
              <a:buNone/>
            </a:pPr>
            <a:endParaRPr lang="kk-KZ" dirty="0"/>
          </a:p>
        </p:txBody>
      </p:sp>
    </p:spTree>
    <p:extLst>
      <p:ext uri="{BB962C8B-B14F-4D97-AF65-F5344CB8AC3E}">
        <p14:creationId xmlns:p14="http://schemas.microsoft.com/office/powerpoint/2010/main" val="395994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764704"/>
            <a:ext cx="7848872" cy="2448223"/>
          </a:xfrm>
        </p:spPr>
        <p:txBody>
          <a:bodyPr/>
          <a:lstStyle/>
          <a:p>
            <a:pPr algn="just"/>
            <a:r>
              <a:rPr lang="kk-KZ" sz="2000" dirty="0">
                <a:latin typeface="Times New Roman" panose="02020603050405020304" pitchFamily="18" charset="0"/>
                <a:cs typeface="Times New Roman" panose="02020603050405020304" pitchFamily="18" charset="0"/>
              </a:rPr>
              <a:t>Міндетті түрде дайындық пен демалыс уақытын кезектестіріп отырыңыз: 40 минут дайындық, 10 минут үзіліс.</a:t>
            </a:r>
          </a:p>
          <a:p>
            <a:pPr algn="just"/>
            <a:r>
              <a:rPr lang="kk-KZ" sz="2000" dirty="0">
                <a:latin typeface="Times New Roman" panose="02020603050405020304" pitchFamily="18" charset="0"/>
                <a:cs typeface="Times New Roman" panose="02020603050405020304" pitchFamily="18" charset="0"/>
              </a:rPr>
              <a:t>- Дайындық үстінде оқып отырған оқулығыңызды түгелдей оқып шығуға не жаттап алуға тырыспаңыз. Материалды сұрақтар бойынша қайталап отырған тиімдірек. Сұрақты оқып, жауабын есіңізге толықтай түсіріп алып, қысқаша ғана жазып қойыңыз. Артынан ғана жауабыңызды оқулық бойынша тексеріңіз. Әр дайындық күнінің соңында материалды қалай қабылдағаныңызды тексеріп отырыңыз: осы күні ұғынған мәліметтеріңіз бен сұратарыңызды қысқаша түрде жазып қойыңыз. </a:t>
            </a:r>
          </a:p>
          <a:p>
            <a:pPr algn="just"/>
            <a:r>
              <a:rPr lang="kk-KZ" sz="2000" dirty="0">
                <a:latin typeface="Times New Roman" panose="02020603050405020304" pitchFamily="18" charset="0"/>
                <a:cs typeface="Times New Roman" panose="02020603050405020304" pitchFamily="18" charset="0"/>
              </a:rPr>
              <a:t>- </a:t>
            </a:r>
            <a:r>
              <a:rPr lang="kk-KZ" sz="2000" dirty="0" err="1" smtClean="0">
                <a:latin typeface="Times New Roman" panose="02020603050405020304" pitchFamily="18" charset="0"/>
                <a:cs typeface="Times New Roman" panose="02020603050405020304" pitchFamily="18" charset="0"/>
              </a:rPr>
              <a:t>ҰБТ-ға</a:t>
            </a:r>
            <a:r>
              <a:rPr lang="kk-KZ" sz="2000" dirty="0" smtClean="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дайындық барысында жоспар құру арқылы пайдаланатын </a:t>
            </a:r>
            <a:r>
              <a:rPr lang="kk-KZ" sz="2000" dirty="0" smtClean="0">
                <a:latin typeface="Times New Roman" panose="02020603050405020304" pitchFamily="18" charset="0"/>
                <a:cs typeface="Times New Roman" panose="02020603050405020304" pitchFamily="18" charset="0"/>
              </a:rPr>
              <a:t>материалдарыңыздың </a:t>
            </a:r>
            <a:r>
              <a:rPr lang="kk-KZ" sz="2000" dirty="0">
                <a:latin typeface="Times New Roman" panose="02020603050405020304" pitchFamily="18" charset="0"/>
                <a:cs typeface="Times New Roman" panose="02020603050405020304" pitchFamily="18" charset="0"/>
              </a:rPr>
              <a:t>тізімін ойыңызда емес, қағаз бетінде құрастырып алыңыз.</a:t>
            </a:r>
          </a:p>
          <a:p>
            <a:pPr algn="just"/>
            <a:r>
              <a:rPr lang="kk-KZ" sz="2000" dirty="0">
                <a:latin typeface="Times New Roman" panose="02020603050405020304" pitchFamily="18" charset="0"/>
                <a:cs typeface="Times New Roman" panose="02020603050405020304" pitchFamily="18" charset="0"/>
              </a:rPr>
              <a:t>- Сіздің мақсатыңыз - мәліметтерді жаттап алу емес, түсіну. Сондықтан ойыңыз бен зейініңізді түйінді ойларға </a:t>
            </a:r>
            <a:r>
              <a:rPr lang="kk-KZ" sz="2000" dirty="0" smtClean="0">
                <a:latin typeface="Times New Roman" panose="02020603050405020304" pitchFamily="18" charset="0"/>
                <a:cs typeface="Times New Roman" panose="02020603050405020304" pitchFamily="18" charset="0"/>
              </a:rPr>
              <a:t>шоғырландырыңыз</a:t>
            </a:r>
            <a:r>
              <a:rPr lang="kk-KZ" sz="2000" dirty="0">
                <a:latin typeface="Times New Roman" panose="02020603050405020304" pitchFamily="18" charset="0"/>
                <a:cs typeface="Times New Roman" panose="02020603050405020304" pitchFamily="18" charset="0"/>
              </a:rPr>
              <a:t>.</a:t>
            </a:r>
          </a:p>
          <a:p>
            <a:pPr marL="0" indent="0">
              <a:buNone/>
            </a:pPr>
            <a:endParaRPr lang="kk-KZ" sz="2000" dirty="0"/>
          </a:p>
          <a:p>
            <a:pPr marL="0" indent="0">
              <a:buNone/>
            </a:pPr>
            <a:endParaRPr lang="kk-KZ" sz="2000" dirty="0"/>
          </a:p>
        </p:txBody>
      </p:sp>
    </p:spTree>
    <p:extLst>
      <p:ext uri="{BB962C8B-B14F-4D97-AF65-F5344CB8AC3E}">
        <p14:creationId xmlns:p14="http://schemas.microsoft.com/office/powerpoint/2010/main" val="341193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present5.com/presentation/175055504_266622139/image-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6408712" cy="4752528"/>
          </a:xfrm>
          <a:prstGeom prst="rect">
            <a:avLst/>
          </a:prstGeom>
          <a:noFill/>
          <a:ln>
            <a:noFill/>
          </a:ln>
        </p:spPr>
      </p:pic>
    </p:spTree>
    <p:extLst>
      <p:ext uri="{BB962C8B-B14F-4D97-AF65-F5344CB8AC3E}">
        <p14:creationId xmlns:p14="http://schemas.microsoft.com/office/powerpoint/2010/main" val="141613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өп оқу дұрыс білім алуға жата ма? Кейбір оқушылар сабақ оқуға көп уақытын бөлсе"/>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6984776" cy="4824536"/>
          </a:xfrm>
          <a:prstGeom prst="rect">
            <a:avLst/>
          </a:prstGeom>
          <a:noFill/>
          <a:ln>
            <a:noFill/>
          </a:ln>
        </p:spPr>
      </p:pic>
    </p:spTree>
    <p:extLst>
      <p:ext uri="{BB962C8B-B14F-4D97-AF65-F5344CB8AC3E}">
        <p14:creationId xmlns:p14="http://schemas.microsoft.com/office/powerpoint/2010/main" val="63133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 • Білім алу неге қиын? ü Оқу керектігін білемін, бірақ бір түрлі оқи"/>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7002016" cy="5143500"/>
          </a:xfrm>
          <a:prstGeom prst="rect">
            <a:avLst/>
          </a:prstGeom>
          <a:noFill/>
          <a:ln>
            <a:noFill/>
          </a:ln>
        </p:spPr>
      </p:pic>
    </p:spTree>
    <p:extLst>
      <p:ext uri="{BB962C8B-B14F-4D97-AF65-F5344CB8AC3E}">
        <p14:creationId xmlns:p14="http://schemas.microsoft.com/office/powerpoint/2010/main" val="153427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Жалпы, ҰБТ-ға дайындалатын оқушының екі проблемасы бар: 1. Дайындықты бастай алмау; 2. Дайындыққа кіріссе"/>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7056784" cy="5400600"/>
          </a:xfrm>
          <a:prstGeom prst="rect">
            <a:avLst/>
          </a:prstGeom>
          <a:noFill/>
          <a:ln>
            <a:noFill/>
          </a:ln>
        </p:spPr>
      </p:pic>
    </p:spTree>
    <p:extLst>
      <p:ext uri="{BB962C8B-B14F-4D97-AF65-F5344CB8AC3E}">
        <p14:creationId xmlns:p14="http://schemas.microsoft.com/office/powerpoint/2010/main" val="176556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Ынтаны арттыру үшін не істеу керек? 1) өзіңізге талап қоя біліңіз; 2) қол жеткізуге"/>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7272808" cy="5472608"/>
          </a:xfrm>
          <a:prstGeom prst="rect">
            <a:avLst/>
          </a:prstGeom>
          <a:noFill/>
          <a:ln>
            <a:noFill/>
          </a:ln>
        </p:spPr>
      </p:pic>
    </p:spTree>
    <p:extLst>
      <p:ext uri="{BB962C8B-B14F-4D97-AF65-F5344CB8AC3E}">
        <p14:creationId xmlns:p14="http://schemas.microsoft.com/office/powerpoint/2010/main" val="3308226136"/>
      </p:ext>
    </p:extLst>
  </p:cSld>
  <p:clrMapOvr>
    <a:masterClrMapping/>
  </p:clrMapOvr>
</p:sld>
</file>

<file path=ppt/theme/theme1.xml><?xml version="1.0" encoding="utf-8"?>
<a:theme xmlns:a="http://schemas.openxmlformats.org/drawingml/2006/main" name="ShkolnayaDoska">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ShkolnayaDoska</Template>
  <TotalTime>401</TotalTime>
  <Words>162</Words>
  <Application>Microsoft Office PowerPoint</Application>
  <PresentationFormat>Экран (4:3)</PresentationFormat>
  <Paragraphs>18</Paragraphs>
  <Slides>39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Ariston</vt:lpstr>
      <vt:lpstr>Calibri</vt:lpstr>
      <vt:lpstr>English157C </vt:lpstr>
      <vt:lpstr>Times New Roman</vt:lpstr>
      <vt:lpstr>ShkolnayaDoska</vt:lpstr>
      <vt:lpstr>ҰБТ-ге өздігінен қалай дайындалуға болады?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Психологическое сопровождение</dc:title>
  <dc:creator>User</dc:creator>
  <dc:description>http://propowerpoint.ru - Бесплатные шаблоны для презентаций. Полезные советы и уроки  PowerPoint .</dc:description>
  <cp:lastModifiedBy>28</cp:lastModifiedBy>
  <cp:revision>31</cp:revision>
  <dcterms:created xsi:type="dcterms:W3CDTF">2020-05-26T03:21:18Z</dcterms:created>
  <dcterms:modified xsi:type="dcterms:W3CDTF">2021-02-12T10:40:17Z</dcterms:modified>
</cp:coreProperties>
</file>