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1"/>
  </p:sldMasterIdLst>
  <p:notesMasterIdLst>
    <p:notesMasterId r:id="rId27"/>
  </p:notesMasterIdLst>
  <p:sldIdLst>
    <p:sldId id="256" r:id="rId2"/>
    <p:sldId id="258" r:id="rId3"/>
    <p:sldId id="287" r:id="rId4"/>
    <p:sldId id="307" r:id="rId5"/>
    <p:sldId id="261" r:id="rId6"/>
    <p:sldId id="300" r:id="rId7"/>
    <p:sldId id="281" r:id="rId8"/>
    <p:sldId id="309" r:id="rId9"/>
    <p:sldId id="308" r:id="rId10"/>
    <p:sldId id="310" r:id="rId11"/>
    <p:sldId id="311" r:id="rId12"/>
    <p:sldId id="312" r:id="rId13"/>
    <p:sldId id="314" r:id="rId14"/>
    <p:sldId id="313" r:id="rId15"/>
    <p:sldId id="297" r:id="rId16"/>
    <p:sldId id="306" r:id="rId17"/>
    <p:sldId id="301" r:id="rId18"/>
    <p:sldId id="302" r:id="rId19"/>
    <p:sldId id="272" r:id="rId20"/>
    <p:sldId id="284" r:id="rId21"/>
    <p:sldId id="285" r:id="rId22"/>
    <p:sldId id="264" r:id="rId23"/>
    <p:sldId id="274" r:id="rId24"/>
    <p:sldId id="315" r:id="rId25"/>
    <p:sldId id="316"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286"/>
    <a:srgbClr val="D60093"/>
    <a:srgbClr val="FF0066"/>
    <a:srgbClr val="FF3399"/>
    <a:srgbClr val="B3E3E9"/>
    <a:srgbClr val="9DE3ED"/>
    <a:srgbClr val="CCCC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2" autoAdjust="0"/>
    <p:restoredTop sz="90482" autoAdjust="0"/>
  </p:normalViewPr>
  <p:slideViewPr>
    <p:cSldViewPr snapToGrid="0">
      <p:cViewPr>
        <p:scale>
          <a:sx n="50" d="100"/>
          <a:sy n="50" d="100"/>
        </p:scale>
        <p:origin x="1118" y="586"/>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CE043-B51D-498A-A796-9C0C4E8AD7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7BB03024-4273-4A93-8494-536AA5E262BB}">
      <dgm:prSet phldrT="[Текст]" custT="1"/>
      <dgm:spPr/>
      <dgm:t>
        <a:bodyPr/>
        <a:lstStyle/>
        <a:p>
          <a:r>
            <a:rPr lang="ru-RU" sz="2800" b="1" kern="1200" dirty="0" err="1">
              <a:latin typeface="Arial Narrow" panose="020B0606020202030204" pitchFamily="34" charset="0"/>
              <a:ea typeface="+mn-ea"/>
              <a:cs typeface="+mn-cs"/>
            </a:rPr>
            <a:t>Физикалық</a:t>
          </a:r>
          <a:endParaRPr lang="ru-RU" sz="2800" b="1" kern="1200" dirty="0">
            <a:latin typeface="Arial Narrow" panose="020B0606020202030204" pitchFamily="34" charset="0"/>
            <a:ea typeface="+mn-ea"/>
            <a:cs typeface="+mn-cs"/>
          </a:endParaRPr>
        </a:p>
      </dgm:t>
    </dgm:pt>
    <dgm:pt modelId="{973B446C-1020-4814-9654-BBBA88BC3C46}" type="parTrans" cxnId="{8E8E0C68-13EB-4E45-BD0C-1BE685FB4B3C}">
      <dgm:prSet/>
      <dgm:spPr/>
      <dgm:t>
        <a:bodyPr/>
        <a:lstStyle/>
        <a:p>
          <a:endParaRPr lang="ru-RU" sz="2000"/>
        </a:p>
      </dgm:t>
    </dgm:pt>
    <dgm:pt modelId="{A46203DE-2869-4902-9059-8C93B4DE5793}" type="sibTrans" cxnId="{8E8E0C68-13EB-4E45-BD0C-1BE685FB4B3C}">
      <dgm:prSet/>
      <dgm:spPr/>
      <dgm:t>
        <a:bodyPr/>
        <a:lstStyle/>
        <a:p>
          <a:endParaRPr lang="ru-RU" sz="2000"/>
        </a:p>
      </dgm:t>
    </dgm:pt>
    <dgm:pt modelId="{1668AFC5-9434-4A81-A51E-EE3B3849B34F}">
      <dgm:prSet phldrT="[Текст]" custT="1"/>
      <dgm:spPr>
        <a:solidFill>
          <a:srgbClr val="00B0F0">
            <a:alpha val="90000"/>
          </a:srgbClr>
        </a:solidFill>
      </dgm:spPr>
      <dgm:t>
        <a:bodyPr/>
        <a:lstStyle/>
        <a:p>
          <a:pPr marL="0" indent="0">
            <a:lnSpc>
              <a:spcPct val="100000"/>
            </a:lnSpc>
            <a:spcAft>
              <a:spcPts val="0"/>
            </a:spcAft>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шаршау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жүдеу</a:t>
          </a:r>
          <a:r>
            <a:rPr lang="ru-RU" sz="2000" dirty="0">
              <a:latin typeface="Times New Roman" panose="02020603050405020304" pitchFamily="18" charset="0"/>
              <a:cs typeface="Times New Roman" panose="02020603050405020304" pitchFamily="18" charset="0"/>
            </a:rPr>
            <a:t>, бас </a:t>
          </a:r>
          <a:r>
            <a:rPr lang="ru-RU" sz="2000" dirty="0" err="1">
              <a:latin typeface="Times New Roman" panose="02020603050405020304" pitchFamily="18" charset="0"/>
              <a:cs typeface="Times New Roman" panose="02020603050405020304" pitchFamily="18" charset="0"/>
            </a:rPr>
            <a:t>айналу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салмақ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өзгерісі</a:t>
          </a:r>
          <a:r>
            <a:rPr lang="ru-RU" sz="2000" dirty="0">
              <a:latin typeface="Times New Roman" panose="02020603050405020304" pitchFamily="18" charset="0"/>
              <a:cs typeface="Times New Roman" panose="02020603050405020304" pitchFamily="18" charset="0"/>
            </a:rPr>
            <a:t>;</a:t>
          </a:r>
        </a:p>
      </dgm:t>
    </dgm:pt>
    <dgm:pt modelId="{38668C9E-F437-4CE5-80E1-672CD757C396}" type="parTrans" cxnId="{EA6F3F70-3183-4055-874D-28FADAD095F2}">
      <dgm:prSet/>
      <dgm:spPr/>
      <dgm:t>
        <a:bodyPr/>
        <a:lstStyle/>
        <a:p>
          <a:endParaRPr lang="ru-RU" sz="2000"/>
        </a:p>
      </dgm:t>
    </dgm:pt>
    <dgm:pt modelId="{EC770F20-FDAE-4E6E-B87F-75E43C0EA62B}" type="sibTrans" cxnId="{EA6F3F70-3183-4055-874D-28FADAD095F2}">
      <dgm:prSet/>
      <dgm:spPr/>
      <dgm:t>
        <a:bodyPr/>
        <a:lstStyle/>
        <a:p>
          <a:endParaRPr lang="ru-RU" sz="2000"/>
        </a:p>
      </dgm:t>
    </dgm:pt>
    <dgm:pt modelId="{F5C13635-AF0A-46B6-8F31-4D0E2D459904}">
      <dgm:prSet phldrT="[Текст]" custT="1"/>
      <dgm:spPr>
        <a:solidFill>
          <a:schemeClr val="accent4">
            <a:lumMod val="75000"/>
          </a:schemeClr>
        </a:solidFill>
      </dgm:spPr>
      <dgm:t>
        <a:bodyPr/>
        <a:lstStyle/>
        <a:p>
          <a:r>
            <a:rPr lang="ru-RU" sz="2800" b="1" dirty="0" err="1">
              <a:latin typeface="Arial Narrow" panose="020B0606020202030204" pitchFamily="34" charset="0"/>
            </a:rPr>
            <a:t>Эмоциялық</a:t>
          </a:r>
          <a:endParaRPr lang="ru-RU" sz="3600" b="1" dirty="0">
            <a:latin typeface="Arial Narrow" panose="020B0606020202030204" pitchFamily="34" charset="0"/>
          </a:endParaRPr>
        </a:p>
      </dgm:t>
    </dgm:pt>
    <dgm:pt modelId="{46FA83A7-80BD-46FE-A4C9-A8CD89E8A834}" type="parTrans" cxnId="{BAFC99A4-6E74-45D5-9F57-40E8B2194365}">
      <dgm:prSet/>
      <dgm:spPr/>
      <dgm:t>
        <a:bodyPr/>
        <a:lstStyle/>
        <a:p>
          <a:endParaRPr lang="ru-RU" sz="2000"/>
        </a:p>
      </dgm:t>
    </dgm:pt>
    <dgm:pt modelId="{6D579406-7C2E-426B-A6CD-6482D2EA79D5}" type="sibTrans" cxnId="{BAFC99A4-6E74-45D5-9F57-40E8B2194365}">
      <dgm:prSet/>
      <dgm:spPr/>
      <dgm:t>
        <a:bodyPr/>
        <a:lstStyle/>
        <a:p>
          <a:endParaRPr lang="ru-RU" sz="2000"/>
        </a:p>
      </dgm:t>
    </dgm:pt>
    <dgm:pt modelId="{C77E8295-D5F8-48E8-8EC3-88174C1FA2C1}">
      <dgm:prSet phldrT="[Текст]" custT="1"/>
      <dgm:spPr>
        <a:solidFill>
          <a:schemeClr val="accent4">
            <a:lumMod val="60000"/>
            <a:lumOff val="40000"/>
            <a:alpha val="90000"/>
          </a:schemeClr>
        </a:solidFill>
      </dgm:spPr>
      <dgm:t>
        <a:bodyPr/>
        <a:lstStyle/>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жолы болмау сезімі және өзін сенімсіз сезіну, енжарлық, қалжырау, шаршау</a:t>
          </a:r>
          <a:r>
            <a:rPr lang="ru-RU" sz="2000" kern="1200" dirty="0">
              <a:latin typeface="Times New Roman" panose="02020603050405020304" pitchFamily="18" charset="0"/>
              <a:ea typeface="+mn-ea"/>
              <a:cs typeface="Times New Roman" panose="02020603050405020304" pitchFamily="18" charset="0"/>
            </a:rPr>
            <a:t>;</a:t>
          </a:r>
        </a:p>
      </dgm:t>
    </dgm:pt>
    <dgm:pt modelId="{7F3FBCD8-772F-434B-8D02-3426547A2467}" type="parTrans" cxnId="{5A840D31-643E-49F1-8B29-DBFAE44E8CB1}">
      <dgm:prSet/>
      <dgm:spPr/>
      <dgm:t>
        <a:bodyPr/>
        <a:lstStyle/>
        <a:p>
          <a:endParaRPr lang="ru-RU" sz="2000"/>
        </a:p>
      </dgm:t>
    </dgm:pt>
    <dgm:pt modelId="{1BB2FE80-A420-4451-BE95-DE3EFB531D23}" type="sibTrans" cxnId="{5A840D31-643E-49F1-8B29-DBFAE44E8CB1}">
      <dgm:prSet/>
      <dgm:spPr/>
      <dgm:t>
        <a:bodyPr/>
        <a:lstStyle/>
        <a:p>
          <a:endParaRPr lang="ru-RU" sz="2000"/>
        </a:p>
      </dgm:t>
    </dgm:pt>
    <dgm:pt modelId="{FF0ED0D5-C243-4AFE-9800-0C9BD3070E7F}">
      <dgm:prSet phldrT="[Текст]" custT="1"/>
      <dgm:spPr>
        <a:solidFill>
          <a:schemeClr val="accent6">
            <a:lumMod val="75000"/>
          </a:schemeClr>
        </a:solidFill>
      </dgm:spPr>
      <dgm:t>
        <a:bodyPr/>
        <a:lstStyle/>
        <a:p>
          <a:pPr marL="0" lvl="0" indent="0" algn="ctr" defTabSz="1244600">
            <a:lnSpc>
              <a:spcPct val="90000"/>
            </a:lnSpc>
            <a:spcBef>
              <a:spcPct val="0"/>
            </a:spcBef>
            <a:spcAft>
              <a:spcPct val="35000"/>
            </a:spcAft>
            <a:buNone/>
          </a:pPr>
          <a:r>
            <a:rPr lang="ru-RU" sz="2800" b="1" kern="1200" dirty="0" err="1">
              <a:latin typeface="Arial Narrow" panose="020B0606020202030204" pitchFamily="34" charset="0"/>
              <a:ea typeface="+mn-ea"/>
              <a:cs typeface="+mn-cs"/>
            </a:rPr>
            <a:t>Мінез</a:t>
          </a:r>
          <a:r>
            <a:rPr lang="en-GB" sz="2800" b="1" kern="1200" dirty="0">
              <a:latin typeface="Arial Narrow" panose="020B0606020202030204" pitchFamily="34" charset="0"/>
              <a:ea typeface="+mn-ea"/>
              <a:cs typeface="+mn-cs"/>
            </a:rPr>
            <a:t>-</a:t>
          </a:r>
          <a:r>
            <a:rPr lang="kk-KZ" sz="2800" b="1" kern="1200" dirty="0">
              <a:latin typeface="Arial Narrow" panose="020B0606020202030204" pitchFamily="34" charset="0"/>
              <a:ea typeface="+mn-ea"/>
              <a:cs typeface="+mn-cs"/>
            </a:rPr>
            <a:t>құлықтық</a:t>
          </a:r>
          <a:endParaRPr lang="ru-RU" sz="2800" b="1" kern="1200" dirty="0">
            <a:latin typeface="Arial Narrow" panose="020B0606020202030204" pitchFamily="34" charset="0"/>
            <a:ea typeface="+mn-ea"/>
            <a:cs typeface="+mn-cs"/>
          </a:endParaRPr>
        </a:p>
      </dgm:t>
    </dgm:pt>
    <dgm:pt modelId="{16C1FC6D-71FA-4990-A5B0-73E82BDE6757}" type="parTrans" cxnId="{FFED3986-AD90-41C3-A10E-08A480EF17BB}">
      <dgm:prSet/>
      <dgm:spPr/>
      <dgm:t>
        <a:bodyPr/>
        <a:lstStyle/>
        <a:p>
          <a:endParaRPr lang="ru-RU" sz="2000"/>
        </a:p>
      </dgm:t>
    </dgm:pt>
    <dgm:pt modelId="{1F67BDA2-10E5-4FB5-8DD8-A46714E6745B}" type="sibTrans" cxnId="{FFED3986-AD90-41C3-A10E-08A480EF17BB}">
      <dgm:prSet/>
      <dgm:spPr/>
      <dgm:t>
        <a:bodyPr/>
        <a:lstStyle/>
        <a:p>
          <a:endParaRPr lang="ru-RU" sz="2000"/>
        </a:p>
      </dgm:t>
    </dgm:pt>
    <dgm:pt modelId="{255DA8A4-859D-4BD9-A203-5962FBE1F1CB}">
      <dgm:prSet phldrT="[Текст]" custT="1"/>
      <dgm:spPr>
        <a:solidFill>
          <a:schemeClr val="accent6">
            <a:lumMod val="60000"/>
            <a:lumOff val="40000"/>
            <a:alpha val="90000"/>
          </a:schemeClr>
        </a:solidFill>
      </dgm:spPr>
      <dgm:t>
        <a:bodyPr/>
        <a:lstStyle/>
        <a:p>
          <a:pPr marL="171450" lvl="1" indent="-171450" algn="l" defTabSz="800100">
            <a:lnSpc>
              <a:spcPct val="90000"/>
            </a:lnSpc>
            <a:spcBef>
              <a:spcPct val="0"/>
            </a:spcBef>
            <a:spcAft>
              <a:spcPct val="15000"/>
            </a:spcAft>
            <a:buChar char="•"/>
          </a:pPr>
          <a:r>
            <a:rPr lang="ru-RU" sz="2000" kern="1200" dirty="0" err="1">
              <a:latin typeface="Times New Roman" panose="02020603050405020304" pitchFamily="18" charset="0"/>
              <a:ea typeface="+mn-ea"/>
              <a:cs typeface="Times New Roman" panose="02020603050405020304" pitchFamily="18" charset="0"/>
            </a:rPr>
            <a:t>жауапкершіліктен</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қашу</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албырт</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эмоцияға</a:t>
          </a:r>
          <a:r>
            <a:rPr lang="ru-RU" sz="2000" kern="1200" dirty="0">
              <a:latin typeface="Times New Roman" panose="02020603050405020304" pitchFamily="18" charset="0"/>
              <a:ea typeface="+mn-ea"/>
              <a:cs typeface="Times New Roman" panose="02020603050405020304" pitchFamily="18" charset="0"/>
            </a:rPr>
            <a:t> толы </a:t>
          </a:r>
          <a:r>
            <a:rPr lang="ru-RU" sz="2000" kern="1200" dirty="0" err="1">
              <a:latin typeface="Times New Roman" panose="02020603050405020304" pitchFamily="18" charset="0"/>
              <a:ea typeface="+mn-ea"/>
              <a:cs typeface="Times New Roman" panose="02020603050405020304" pitchFamily="18" charset="0"/>
            </a:rPr>
            <a:t>мінез</a:t>
          </a:r>
          <a:r>
            <a:rPr lang="en-GB" sz="2000" kern="1200" dirty="0">
              <a:latin typeface="Times New Roman" panose="02020603050405020304" pitchFamily="18" charset="0"/>
              <a:ea typeface="+mn-ea"/>
              <a:cs typeface="Times New Roman" panose="02020603050405020304" pitchFamily="18" charset="0"/>
            </a:rPr>
            <a:t>-</a:t>
          </a:r>
          <a:r>
            <a:rPr lang="kk-KZ" sz="2000" kern="1200" dirty="0">
              <a:latin typeface="Times New Roman" panose="02020603050405020304" pitchFamily="18" charset="0"/>
              <a:ea typeface="+mn-ea"/>
              <a:cs typeface="Times New Roman" panose="02020603050405020304" pitchFamily="18" charset="0"/>
            </a:rPr>
            <a:t>құлық</a:t>
          </a:r>
          <a:r>
            <a:rPr lang="ru-RU" sz="2000" kern="1200" dirty="0">
              <a:latin typeface="Times New Roman" panose="02020603050405020304" pitchFamily="18" charset="0"/>
              <a:ea typeface="+mn-ea"/>
              <a:cs typeface="Times New Roman" panose="02020603050405020304" pitchFamily="18" charset="0"/>
            </a:rPr>
            <a:t>;</a:t>
          </a:r>
        </a:p>
      </dgm:t>
    </dgm:pt>
    <dgm:pt modelId="{6CDC7E7A-2FE8-405D-87B0-4D84F7CA3B40}" type="parTrans" cxnId="{601EA60B-C5D3-466E-B3EF-0071D01BC846}">
      <dgm:prSet/>
      <dgm:spPr/>
      <dgm:t>
        <a:bodyPr/>
        <a:lstStyle/>
        <a:p>
          <a:endParaRPr lang="ru-RU" sz="2000"/>
        </a:p>
      </dgm:t>
    </dgm:pt>
    <dgm:pt modelId="{BA1D7A6E-2CDA-407A-9749-ECA29271FF3F}" type="sibTrans" cxnId="{601EA60B-C5D3-466E-B3EF-0071D01BC846}">
      <dgm:prSet/>
      <dgm:spPr/>
      <dgm:t>
        <a:bodyPr/>
        <a:lstStyle/>
        <a:p>
          <a:endParaRPr lang="ru-RU" sz="2000"/>
        </a:p>
      </dgm:t>
    </dgm:pt>
    <dgm:pt modelId="{6DB743F8-629A-4AEF-95D1-FA89D1D0D4F5}">
      <dgm:prSet custT="1"/>
      <dgm:spPr>
        <a:solidFill>
          <a:srgbClr val="00B0F0">
            <a:alpha val="90000"/>
          </a:srgbClr>
        </a:solidFill>
      </dgm:spPr>
      <dgm:t>
        <a:bodyPr/>
        <a:lstStyle/>
        <a:p>
          <a:pPr marL="0" indent="0">
            <a:lnSpc>
              <a:spcPct val="100000"/>
            </a:lnSpc>
            <a:spcAft>
              <a:spcPts val="0"/>
            </a:spcAft>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иммунитет </a:t>
          </a:r>
          <a:r>
            <a:rPr lang="ru-RU" sz="2000" dirty="0" err="1">
              <a:latin typeface="Times New Roman" panose="02020603050405020304" pitchFamily="18" charset="0"/>
              <a:cs typeface="Times New Roman" panose="02020603050405020304" pitchFamily="18" charset="0"/>
            </a:rPr>
            <a:t>төмендеуі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нашар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сезіну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шектен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қалтырау</a:t>
          </a:r>
          <a:r>
            <a:rPr lang="ru-RU" sz="2000" dirty="0">
              <a:latin typeface="Times New Roman" panose="02020603050405020304" pitchFamily="18" charset="0"/>
              <a:cs typeface="Times New Roman" panose="02020603050405020304" pitchFamily="18" charset="0"/>
            </a:rPr>
            <a:t>;</a:t>
          </a:r>
        </a:p>
      </dgm:t>
    </dgm:pt>
    <dgm:pt modelId="{A9030E0D-E1F6-4222-B452-F371456395B7}" type="parTrans" cxnId="{82CBB57F-DEFC-481B-BFE4-4228B3F0BC50}">
      <dgm:prSet/>
      <dgm:spPr/>
      <dgm:t>
        <a:bodyPr/>
        <a:lstStyle/>
        <a:p>
          <a:endParaRPr lang="ru-RU" sz="2000"/>
        </a:p>
      </dgm:t>
    </dgm:pt>
    <dgm:pt modelId="{64366278-3E9E-4006-962A-EBEB3C1C6FF7}" type="sibTrans" cxnId="{82CBB57F-DEFC-481B-BFE4-4228B3F0BC50}">
      <dgm:prSet/>
      <dgm:spPr/>
      <dgm:t>
        <a:bodyPr/>
        <a:lstStyle/>
        <a:p>
          <a:endParaRPr lang="ru-RU" sz="2000"/>
        </a:p>
      </dgm:t>
    </dgm:pt>
    <dgm:pt modelId="{813296DF-2457-4501-8F6E-7C3794018647}">
      <dgm:prSet custT="1"/>
      <dgm:spPr>
        <a:solidFill>
          <a:srgbClr val="00B0F0">
            <a:alpha val="90000"/>
          </a:srgbClr>
        </a:solidFill>
      </dgm:spPr>
      <dgm:t>
        <a:bodyPr/>
        <a:lstStyle/>
        <a:p>
          <a:pPr marL="0" indent="0">
            <a:lnSpc>
              <a:spcPct val="100000"/>
            </a:lnSpc>
            <a:spcAft>
              <a:spcPts val="0"/>
            </a:spcAft>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тәбет</a:t>
          </a:r>
          <a:r>
            <a:rPr lang="ru-RU" sz="2000" dirty="0">
              <a:latin typeface="Times New Roman" panose="02020603050405020304" pitchFamily="18" charset="0"/>
              <a:cs typeface="Times New Roman" panose="02020603050405020304" pitchFamily="18" charset="0"/>
            </a:rPr>
            <a:t> пен </a:t>
          </a:r>
          <a:r>
            <a:rPr lang="ru-RU" sz="2000" dirty="0" err="1">
              <a:latin typeface="Times New Roman" panose="02020603050405020304" pitchFamily="18" charset="0"/>
              <a:cs typeface="Times New Roman" panose="02020603050405020304" pitchFamily="18" charset="0"/>
            </a:rPr>
            <a:t>ұйқы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нашарлауы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жүрек</a:t>
          </a:r>
          <a:r>
            <a:rPr lang="en-GB" sz="2000" dirty="0">
              <a:latin typeface="Times New Roman" panose="02020603050405020304" pitchFamily="18" charset="0"/>
              <a:cs typeface="Times New Roman" panose="02020603050405020304" pitchFamily="18" charset="0"/>
            </a:rPr>
            <a:t>-</a:t>
          </a:r>
          <a:r>
            <a:rPr lang="kk-KZ" sz="2000" dirty="0">
              <a:latin typeface="Times New Roman" panose="02020603050405020304" pitchFamily="18" charset="0"/>
              <a:cs typeface="Times New Roman" panose="02020603050405020304" pitchFamily="18" charset="0"/>
            </a:rPr>
            <a:t>қан тамырлары жүйесінің аурулары</a:t>
          </a:r>
          <a:r>
            <a:rPr lang="ru-RU" sz="2000" dirty="0">
              <a:latin typeface="Times New Roman" panose="02020603050405020304" pitchFamily="18" charset="0"/>
              <a:cs typeface="Times New Roman" panose="02020603050405020304" pitchFamily="18" charset="0"/>
            </a:rPr>
            <a:t>.</a:t>
          </a:r>
        </a:p>
      </dgm:t>
    </dgm:pt>
    <dgm:pt modelId="{FC23FA51-1CBA-4D61-BD8A-0E2843DAFB87}" type="parTrans" cxnId="{4C399C7E-FB1D-4815-8C72-71EFD9C2C978}">
      <dgm:prSet/>
      <dgm:spPr/>
      <dgm:t>
        <a:bodyPr/>
        <a:lstStyle/>
        <a:p>
          <a:endParaRPr lang="ru-RU" sz="2000"/>
        </a:p>
      </dgm:t>
    </dgm:pt>
    <dgm:pt modelId="{5F4CC4BB-244A-42E5-A288-86336C412FFB}" type="sibTrans" cxnId="{4C399C7E-FB1D-4815-8C72-71EFD9C2C978}">
      <dgm:prSet/>
      <dgm:spPr/>
      <dgm:t>
        <a:bodyPr/>
        <a:lstStyle/>
        <a:p>
          <a:endParaRPr lang="ru-RU" sz="2000"/>
        </a:p>
      </dgm:t>
    </dgm:pt>
    <dgm:pt modelId="{07198B98-F244-4F4C-A610-98043E55AE25}">
      <dgm:prSet custT="1"/>
      <dgm:spPr>
        <a:solidFill>
          <a:schemeClr val="accent4">
            <a:lumMod val="60000"/>
            <a:lumOff val="40000"/>
            <a:alpha val="90000"/>
          </a:schemeClr>
        </a:solidFill>
      </dgm:spPr>
      <dgm:t>
        <a:bodyPr/>
        <a:lstStyle/>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дәрменсіздік пен шарасыздық сезімі, эмоциялық жүдеу, идеалдардан және үміттерден </a:t>
          </a:r>
          <a:r>
            <a:rPr lang="kk-KZ" sz="2000" kern="1200" dirty="0" smtClean="0">
              <a:latin typeface="Times New Roman" panose="02020603050405020304" pitchFamily="18" charset="0"/>
              <a:ea typeface="+mn-ea"/>
              <a:cs typeface="Times New Roman" panose="02020603050405020304" pitchFamily="18" charset="0"/>
            </a:rPr>
            <a:t>айырылу</a:t>
          </a:r>
          <a:r>
            <a:rPr lang="ru-RU" sz="2000" kern="1200" dirty="0" smtClean="0">
              <a:latin typeface="Times New Roman" panose="02020603050405020304" pitchFamily="18" charset="0"/>
              <a:ea typeface="+mn-ea"/>
              <a:cs typeface="Times New Roman" panose="02020603050405020304" pitchFamily="18" charset="0"/>
            </a:rPr>
            <a:t>;</a:t>
          </a:r>
          <a:endParaRPr lang="ru-RU" sz="2000" kern="1200" dirty="0">
            <a:latin typeface="Times New Roman" panose="02020603050405020304" pitchFamily="18" charset="0"/>
            <a:ea typeface="+mn-ea"/>
            <a:cs typeface="Times New Roman" panose="02020603050405020304" pitchFamily="18" charset="0"/>
          </a:endParaRPr>
        </a:p>
      </dgm:t>
    </dgm:pt>
    <dgm:pt modelId="{C3A440BB-9BEE-441C-8BFB-7EEA4A687542}" type="parTrans" cxnId="{09D5CF9E-3C8C-4E78-AF84-3047FD4610E0}">
      <dgm:prSet/>
      <dgm:spPr/>
      <dgm:t>
        <a:bodyPr/>
        <a:lstStyle/>
        <a:p>
          <a:endParaRPr lang="ru-RU" sz="2000"/>
        </a:p>
      </dgm:t>
    </dgm:pt>
    <dgm:pt modelId="{C1A5E172-07C4-453F-8A77-7DDAD7EB6B35}" type="sibTrans" cxnId="{09D5CF9E-3C8C-4E78-AF84-3047FD4610E0}">
      <dgm:prSet/>
      <dgm:spPr/>
      <dgm:t>
        <a:bodyPr/>
        <a:lstStyle/>
        <a:p>
          <a:endParaRPr lang="ru-RU" sz="2000"/>
        </a:p>
      </dgm:t>
    </dgm:pt>
    <dgm:pt modelId="{F4E4BA0A-D687-4852-8C89-8E11C8CF4E86}">
      <dgm:prSet custT="1"/>
      <dgm:spPr>
        <a:solidFill>
          <a:schemeClr val="accent4">
            <a:lumMod val="60000"/>
            <a:lumOff val="40000"/>
            <a:alpha val="90000"/>
          </a:schemeClr>
        </a:solidFill>
      </dgm:spPr>
      <dgm:t>
        <a:bodyPr/>
        <a:lstStyle/>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безушілік, жалғызсырау, депрессия және өзін кінәлі сезіну</a:t>
          </a:r>
          <a:r>
            <a:rPr lang="ru-RU" sz="2000" kern="1200" dirty="0">
              <a:latin typeface="Times New Roman" panose="02020603050405020304" pitchFamily="18" charset="0"/>
              <a:ea typeface="+mn-ea"/>
              <a:cs typeface="Times New Roman" panose="02020603050405020304" pitchFamily="18" charset="0"/>
            </a:rPr>
            <a:t>;</a:t>
          </a:r>
        </a:p>
      </dgm:t>
    </dgm:pt>
    <dgm:pt modelId="{6B82744A-E0D2-4AA2-A22E-11C580F04EA3}" type="parTrans" cxnId="{7A051304-1609-4B63-95D7-9AA59BBC1E5F}">
      <dgm:prSet/>
      <dgm:spPr/>
      <dgm:t>
        <a:bodyPr/>
        <a:lstStyle/>
        <a:p>
          <a:endParaRPr lang="ru-RU" sz="2000"/>
        </a:p>
      </dgm:t>
    </dgm:pt>
    <dgm:pt modelId="{133A1A6D-DF51-4FBD-85D8-9648200F0FE7}" type="sibTrans" cxnId="{7A051304-1609-4B63-95D7-9AA59BBC1E5F}">
      <dgm:prSet/>
      <dgm:spPr/>
      <dgm:t>
        <a:bodyPr/>
        <a:lstStyle/>
        <a:p>
          <a:endParaRPr lang="ru-RU" sz="2000"/>
        </a:p>
      </dgm:t>
    </dgm:pt>
    <dgm:pt modelId="{E46471DB-D55D-4933-86C6-FC6F9A6564C1}">
      <dgm:prSet custT="1"/>
      <dgm:spPr>
        <a:solidFill>
          <a:schemeClr val="accent4">
            <a:lumMod val="60000"/>
            <a:lumOff val="40000"/>
            <a:alpha val="90000"/>
          </a:schemeClr>
        </a:solidFill>
      </dgm:spPr>
      <dgm:t>
        <a:bodyPr/>
        <a:lstStyle/>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міндетін атқарғанына сенімділіктің және қанағаттанудың азаюы, жан азабы</a:t>
          </a:r>
          <a:r>
            <a:rPr lang="ru-RU" sz="2000" kern="1200" dirty="0">
              <a:latin typeface="Times New Roman" panose="02020603050405020304" pitchFamily="18" charset="0"/>
              <a:ea typeface="+mn-ea"/>
              <a:cs typeface="Times New Roman" panose="02020603050405020304" pitchFamily="18" charset="0"/>
            </a:rPr>
            <a:t>;</a:t>
          </a:r>
        </a:p>
      </dgm:t>
    </dgm:pt>
    <dgm:pt modelId="{5E33FC0A-6DFC-44DF-867F-8FA02E877802}" type="parTrans" cxnId="{8612A0DD-377F-4BFB-8835-A6DD3E1DAF81}">
      <dgm:prSet/>
      <dgm:spPr/>
      <dgm:t>
        <a:bodyPr/>
        <a:lstStyle/>
        <a:p>
          <a:endParaRPr lang="ru-RU" sz="2000"/>
        </a:p>
      </dgm:t>
    </dgm:pt>
    <dgm:pt modelId="{B0DC0DE7-4A5B-4CD3-A3AC-A6C87220B532}" type="sibTrans" cxnId="{8612A0DD-377F-4BFB-8835-A6DD3E1DAF81}">
      <dgm:prSet/>
      <dgm:spPr/>
      <dgm:t>
        <a:bodyPr/>
        <a:lstStyle/>
        <a:p>
          <a:endParaRPr lang="ru-RU" sz="2000"/>
        </a:p>
      </dgm:t>
    </dgm:pt>
    <dgm:pt modelId="{D6A8C633-963F-4A6F-AFD0-B58AF9D2DF3A}">
      <dgm:prSet custT="1"/>
      <dgm:spPr>
        <a:solidFill>
          <a:schemeClr val="accent4">
            <a:lumMod val="60000"/>
            <a:lumOff val="40000"/>
            <a:alpha val="90000"/>
          </a:schemeClr>
        </a:solidFill>
      </dgm:spPr>
      <dgm:t>
        <a:bodyPr/>
        <a:lstStyle/>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мотивация мен болашақ кәсіби мүмкіндіктерден айырылу, өз кәсіби даярлығын жағымсыз кейіпте көру</a:t>
          </a:r>
          <a:r>
            <a:rPr lang="ru-RU" sz="2000" kern="1200" dirty="0">
              <a:latin typeface="Times New Roman" panose="02020603050405020304" pitchFamily="18" charset="0"/>
              <a:ea typeface="+mn-ea"/>
              <a:cs typeface="Times New Roman" panose="02020603050405020304" pitchFamily="18" charset="0"/>
            </a:rPr>
            <a:t>.</a:t>
          </a:r>
        </a:p>
      </dgm:t>
    </dgm:pt>
    <dgm:pt modelId="{7370D30F-126C-43DB-8DC3-CA3B6C986F90}" type="parTrans" cxnId="{0F25760B-5D3F-45AE-B0E6-1EC5A14A53DD}">
      <dgm:prSet/>
      <dgm:spPr/>
      <dgm:t>
        <a:bodyPr/>
        <a:lstStyle/>
        <a:p>
          <a:endParaRPr lang="ru-RU" sz="2000"/>
        </a:p>
      </dgm:t>
    </dgm:pt>
    <dgm:pt modelId="{49F7DD87-F430-44C2-A84F-4DB2337ABC84}" type="sibTrans" cxnId="{0F25760B-5D3F-45AE-B0E6-1EC5A14A53DD}">
      <dgm:prSet/>
      <dgm:spPr/>
      <dgm:t>
        <a:bodyPr/>
        <a:lstStyle/>
        <a:p>
          <a:endParaRPr lang="ru-RU" sz="2000"/>
        </a:p>
      </dgm:t>
    </dgm:pt>
    <dgm:pt modelId="{D9DD3210-81FD-4697-89A2-7F12E3D24FB6}">
      <dgm:prSet custT="1"/>
      <dgm:spPr>
        <a:solidFill>
          <a:schemeClr val="accent6">
            <a:lumMod val="60000"/>
            <a:lumOff val="40000"/>
            <a:alpha val="90000"/>
          </a:schemeClr>
        </a:solidFill>
      </dgm:spPr>
      <dgm:t>
        <a:bodyPr/>
        <a:lstStyle/>
        <a:p>
          <a:pPr marL="171450" lvl="1" indent="-171450" algn="l" defTabSz="800100">
            <a:lnSpc>
              <a:spcPct val="90000"/>
            </a:lnSpc>
            <a:spcBef>
              <a:spcPct val="0"/>
            </a:spcBef>
            <a:spcAft>
              <a:spcPct val="15000"/>
            </a:spcAft>
            <a:buChar char="•"/>
          </a:pPr>
          <a:r>
            <a:rPr lang="ru-RU" sz="2000" kern="1200" dirty="0" err="1">
              <a:latin typeface="Times New Roman" panose="02020603050405020304" pitchFamily="18" charset="0"/>
              <a:ea typeface="+mn-ea"/>
              <a:cs typeface="Times New Roman" panose="02020603050405020304" pitchFamily="18" charset="0"/>
            </a:rPr>
            <a:t>әлеуметтен</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оқшаулану</a:t>
          </a:r>
          <a:r>
            <a:rPr lang="ru-RU" sz="2000" kern="1200" dirty="0">
              <a:latin typeface="Times New Roman" panose="02020603050405020304" pitchFamily="18" charset="0"/>
              <a:ea typeface="+mn-ea"/>
              <a:cs typeface="Times New Roman" panose="02020603050405020304" pitchFamily="18" charset="0"/>
            </a:rPr>
            <a:t>;</a:t>
          </a:r>
        </a:p>
      </dgm:t>
    </dgm:pt>
    <dgm:pt modelId="{4474ED68-E074-40A6-A7FD-E68F6C125FA5}" type="parTrans" cxnId="{EB6FAC71-6F4B-48D8-9B80-273DE69FABB7}">
      <dgm:prSet/>
      <dgm:spPr/>
      <dgm:t>
        <a:bodyPr/>
        <a:lstStyle/>
        <a:p>
          <a:endParaRPr lang="ru-RU" sz="2000"/>
        </a:p>
      </dgm:t>
    </dgm:pt>
    <dgm:pt modelId="{A6CC9B1D-8219-4994-B26F-F743B481F0F0}" type="sibTrans" cxnId="{EB6FAC71-6F4B-48D8-9B80-273DE69FABB7}">
      <dgm:prSet/>
      <dgm:spPr/>
      <dgm:t>
        <a:bodyPr/>
        <a:lstStyle/>
        <a:p>
          <a:endParaRPr lang="ru-RU" sz="2000"/>
        </a:p>
      </dgm:t>
    </dgm:pt>
    <dgm:pt modelId="{214A0D2C-D3EF-4815-AF17-BDBA498D5746}">
      <dgm:prSet custT="1"/>
      <dgm:spPr>
        <a:solidFill>
          <a:schemeClr val="accent6">
            <a:lumMod val="60000"/>
            <a:lumOff val="40000"/>
            <a:alpha val="90000"/>
          </a:schemeClr>
        </a:solidFill>
      </dgm:spPr>
      <dgm:t>
        <a:bodyPr/>
        <a:lstStyle/>
        <a:p>
          <a:pPr marL="171450" lvl="1" indent="-171450" algn="l" defTabSz="800100">
            <a:lnSpc>
              <a:spcPct val="90000"/>
            </a:lnSpc>
            <a:spcBef>
              <a:spcPct val="0"/>
            </a:spcBef>
            <a:spcAft>
              <a:spcPct val="15000"/>
            </a:spcAft>
            <a:buChar char="•"/>
          </a:pPr>
          <a:r>
            <a:rPr lang="ru-RU" sz="2000" kern="1200" dirty="0" err="1">
              <a:latin typeface="Times New Roman" panose="02020603050405020304" pitchFamily="18" charset="0"/>
              <a:ea typeface="+mn-ea"/>
              <a:cs typeface="Times New Roman" panose="02020603050405020304" pitchFamily="18" charset="0"/>
            </a:rPr>
            <a:t>өз</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басындағы</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келеңсіздіктерді</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басқаларға</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көшіру</a:t>
          </a:r>
          <a:r>
            <a:rPr lang="ru-RU" sz="2000" kern="1200" dirty="0">
              <a:latin typeface="Times New Roman" panose="02020603050405020304" pitchFamily="18" charset="0"/>
              <a:ea typeface="+mn-ea"/>
              <a:cs typeface="Times New Roman" panose="02020603050405020304" pitchFamily="18" charset="0"/>
            </a:rPr>
            <a:t>»;</a:t>
          </a:r>
        </a:p>
      </dgm:t>
    </dgm:pt>
    <dgm:pt modelId="{FACE5713-C9B8-4AE7-A749-DD94D2D713E2}" type="parTrans" cxnId="{A65DF73E-2D41-4B54-8EFC-BA1E25499522}">
      <dgm:prSet/>
      <dgm:spPr/>
      <dgm:t>
        <a:bodyPr/>
        <a:lstStyle/>
        <a:p>
          <a:endParaRPr lang="ru-RU" sz="2000"/>
        </a:p>
      </dgm:t>
    </dgm:pt>
    <dgm:pt modelId="{9DAC63C1-03FF-4B1C-989E-25D6BBB1BE28}" type="sibTrans" cxnId="{A65DF73E-2D41-4B54-8EFC-BA1E25499522}">
      <dgm:prSet/>
      <dgm:spPr/>
      <dgm:t>
        <a:bodyPr/>
        <a:lstStyle/>
        <a:p>
          <a:endParaRPr lang="ru-RU" sz="2000"/>
        </a:p>
      </dgm:t>
    </dgm:pt>
    <dgm:pt modelId="{80AC3405-289A-4AC1-BB9C-99A81063E30C}">
      <dgm:prSet custT="1"/>
      <dgm:spPr>
        <a:solidFill>
          <a:schemeClr val="accent6">
            <a:lumMod val="60000"/>
            <a:lumOff val="40000"/>
            <a:alpha val="90000"/>
          </a:schemeClr>
        </a:solidFill>
      </dgm:spPr>
      <dgm:t>
        <a:bodyPr/>
        <a:lstStyle/>
        <a:p>
          <a:pPr marL="171450" lvl="1" indent="-171450" algn="l" defTabSz="800100">
            <a:lnSpc>
              <a:spcPct val="90000"/>
            </a:lnSpc>
            <a:spcBef>
              <a:spcPct val="0"/>
            </a:spcBef>
            <a:spcAft>
              <a:spcPct val="15000"/>
            </a:spcAft>
            <a:buChar char="•"/>
          </a:pPr>
          <a:r>
            <a:rPr lang="ru-RU" sz="2000" kern="1200" dirty="0" err="1">
              <a:latin typeface="Times New Roman" panose="02020603050405020304" pitchFamily="18" charset="0"/>
              <a:ea typeface="+mn-ea"/>
              <a:cs typeface="Times New Roman" panose="02020603050405020304" pitchFamily="18" charset="0"/>
            </a:rPr>
            <a:t>жекелеген</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жұмыстарды</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орындауға</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бұрынғыдан</a:t>
          </a:r>
          <a:r>
            <a:rPr lang="ru-RU" sz="2000" kern="1200" dirty="0">
              <a:latin typeface="Times New Roman" panose="02020603050405020304" pitchFamily="18" charset="0"/>
              <a:ea typeface="+mn-ea"/>
              <a:cs typeface="Times New Roman" panose="02020603050405020304" pitchFamily="18" charset="0"/>
            </a:rPr>
            <a:t> да </a:t>
          </a:r>
          <a:r>
            <a:rPr lang="ru-RU" sz="2000" kern="1200" dirty="0" err="1">
              <a:latin typeface="Times New Roman" panose="02020603050405020304" pitchFamily="18" charset="0"/>
              <a:ea typeface="+mn-ea"/>
              <a:cs typeface="Times New Roman" panose="02020603050405020304" pitchFamily="18" charset="0"/>
            </a:rPr>
            <a:t>көбірек</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уақыт</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жұмсау</a:t>
          </a:r>
          <a:r>
            <a:rPr lang="ru-RU" sz="2000" kern="1200" dirty="0">
              <a:latin typeface="Times New Roman" panose="02020603050405020304" pitchFamily="18" charset="0"/>
              <a:ea typeface="+mn-ea"/>
              <a:cs typeface="Times New Roman" panose="02020603050405020304" pitchFamily="18" charset="0"/>
            </a:rPr>
            <a:t>.</a:t>
          </a:r>
        </a:p>
      </dgm:t>
    </dgm:pt>
    <dgm:pt modelId="{3AB86D92-43FC-4D6E-B5C2-72F5179A78E7}" type="parTrans" cxnId="{CC821D0E-AA08-44D3-A89D-BDED94C8DF58}">
      <dgm:prSet/>
      <dgm:spPr/>
      <dgm:t>
        <a:bodyPr/>
        <a:lstStyle/>
        <a:p>
          <a:endParaRPr lang="ru-RU" sz="2000"/>
        </a:p>
      </dgm:t>
    </dgm:pt>
    <dgm:pt modelId="{94E0866C-4877-447B-94FC-91647964A5BC}" type="sibTrans" cxnId="{CC821D0E-AA08-44D3-A89D-BDED94C8DF58}">
      <dgm:prSet/>
      <dgm:spPr/>
      <dgm:t>
        <a:bodyPr/>
        <a:lstStyle/>
        <a:p>
          <a:endParaRPr lang="ru-RU" sz="2000"/>
        </a:p>
      </dgm:t>
    </dgm:pt>
    <dgm:pt modelId="{CE297C8A-033C-4DBB-B008-62ED79839A46}" type="pres">
      <dgm:prSet presAssocID="{352CE043-B51D-498A-A796-9C0C4E8AD717}" presName="Name0" presStyleCnt="0">
        <dgm:presLayoutVars>
          <dgm:dir/>
          <dgm:animLvl val="lvl"/>
          <dgm:resizeHandles val="exact"/>
        </dgm:presLayoutVars>
      </dgm:prSet>
      <dgm:spPr/>
      <dgm:t>
        <a:bodyPr/>
        <a:lstStyle/>
        <a:p>
          <a:endParaRPr lang="kk-KZ"/>
        </a:p>
      </dgm:t>
    </dgm:pt>
    <dgm:pt modelId="{52816A36-BFDC-400A-A1AB-5397085F2725}" type="pres">
      <dgm:prSet presAssocID="{7BB03024-4273-4A93-8494-536AA5E262BB}" presName="linNode" presStyleCnt="0"/>
      <dgm:spPr/>
    </dgm:pt>
    <dgm:pt modelId="{C9F28160-EAB7-4319-9129-E9B14D019CE7}" type="pres">
      <dgm:prSet presAssocID="{7BB03024-4273-4A93-8494-536AA5E262BB}" presName="parentText" presStyleLbl="node1" presStyleIdx="0" presStyleCnt="3" custScaleX="73915" custScaleY="49700" custLinFactNeighborY="1940">
        <dgm:presLayoutVars>
          <dgm:chMax val="1"/>
          <dgm:bulletEnabled val="1"/>
        </dgm:presLayoutVars>
      </dgm:prSet>
      <dgm:spPr/>
      <dgm:t>
        <a:bodyPr/>
        <a:lstStyle/>
        <a:p>
          <a:endParaRPr lang="kk-KZ"/>
        </a:p>
      </dgm:t>
    </dgm:pt>
    <dgm:pt modelId="{187ACBA5-206D-4CEA-9745-8EB92A1F02E6}" type="pres">
      <dgm:prSet presAssocID="{7BB03024-4273-4A93-8494-536AA5E262BB}" presName="descendantText" presStyleLbl="alignAccFollowNode1" presStyleIdx="0" presStyleCnt="3" custScaleX="114233" custScaleY="69060" custLinFactNeighborX="20" custLinFactNeighborY="2865">
        <dgm:presLayoutVars>
          <dgm:bulletEnabled val="1"/>
        </dgm:presLayoutVars>
      </dgm:prSet>
      <dgm:spPr/>
      <dgm:t>
        <a:bodyPr/>
        <a:lstStyle/>
        <a:p>
          <a:endParaRPr lang="kk-KZ"/>
        </a:p>
      </dgm:t>
    </dgm:pt>
    <dgm:pt modelId="{A834B039-3123-47BB-A8D6-CFFA4BD850C3}" type="pres">
      <dgm:prSet presAssocID="{A46203DE-2869-4902-9059-8C93B4DE5793}" presName="sp" presStyleCnt="0"/>
      <dgm:spPr/>
    </dgm:pt>
    <dgm:pt modelId="{2A401541-D742-41E1-BF3B-F68912C99C1A}" type="pres">
      <dgm:prSet presAssocID="{F5C13635-AF0A-46B6-8F31-4D0E2D459904}" presName="linNode" presStyleCnt="0"/>
      <dgm:spPr/>
    </dgm:pt>
    <dgm:pt modelId="{F2C660AF-BBA4-4D9E-8D97-CD2E741AD582}" type="pres">
      <dgm:prSet presAssocID="{F5C13635-AF0A-46B6-8F31-4D0E2D459904}" presName="parentText" presStyleLbl="node1" presStyleIdx="1" presStyleCnt="3" custScaleX="71639" custScaleY="93728" custLinFactNeighborX="-2" custLinFactNeighborY="-2430">
        <dgm:presLayoutVars>
          <dgm:chMax val="1"/>
          <dgm:bulletEnabled val="1"/>
        </dgm:presLayoutVars>
      </dgm:prSet>
      <dgm:spPr/>
      <dgm:t>
        <a:bodyPr/>
        <a:lstStyle/>
        <a:p>
          <a:endParaRPr lang="kk-KZ"/>
        </a:p>
      </dgm:t>
    </dgm:pt>
    <dgm:pt modelId="{E92E14FD-8AD9-4A49-9714-4B3064EA6BEA}" type="pres">
      <dgm:prSet presAssocID="{F5C13635-AF0A-46B6-8F31-4D0E2D459904}" presName="descendantText" presStyleLbl="alignAccFollowNode1" presStyleIdx="1" presStyleCnt="3" custScaleX="115139" custScaleY="135586" custLinFactNeighborX="1801" custLinFactNeighborY="1680">
        <dgm:presLayoutVars>
          <dgm:bulletEnabled val="1"/>
        </dgm:presLayoutVars>
      </dgm:prSet>
      <dgm:spPr/>
      <dgm:t>
        <a:bodyPr/>
        <a:lstStyle/>
        <a:p>
          <a:endParaRPr lang="kk-KZ"/>
        </a:p>
      </dgm:t>
    </dgm:pt>
    <dgm:pt modelId="{4A332EB6-92E2-43FF-818A-FBD27A3CBDE0}" type="pres">
      <dgm:prSet presAssocID="{6D579406-7C2E-426B-A6CD-6482D2EA79D5}" presName="sp" presStyleCnt="0"/>
      <dgm:spPr/>
    </dgm:pt>
    <dgm:pt modelId="{FC4A0432-DB6D-447A-9A8D-6040D7B5EAA0}" type="pres">
      <dgm:prSet presAssocID="{FF0ED0D5-C243-4AFE-9800-0C9BD3070E7F}" presName="linNode" presStyleCnt="0"/>
      <dgm:spPr/>
    </dgm:pt>
    <dgm:pt modelId="{CFDFAF4C-B420-415C-82B7-D14CC0533B72}" type="pres">
      <dgm:prSet presAssocID="{FF0ED0D5-C243-4AFE-9800-0C9BD3070E7F}" presName="parentText" presStyleLbl="node1" presStyleIdx="2" presStyleCnt="3" custScaleX="69941" custScaleY="65392" custLinFactNeighborX="-17" custLinFactNeighborY="-2416">
        <dgm:presLayoutVars>
          <dgm:chMax val="1"/>
          <dgm:bulletEnabled val="1"/>
        </dgm:presLayoutVars>
      </dgm:prSet>
      <dgm:spPr/>
      <dgm:t>
        <a:bodyPr/>
        <a:lstStyle/>
        <a:p>
          <a:endParaRPr lang="kk-KZ"/>
        </a:p>
      </dgm:t>
    </dgm:pt>
    <dgm:pt modelId="{B6C312B5-C3E7-49C1-8478-9FBB08EE8796}" type="pres">
      <dgm:prSet presAssocID="{FF0ED0D5-C243-4AFE-9800-0C9BD3070E7F}" presName="descendantText" presStyleLbl="alignAccFollowNode1" presStyleIdx="2" presStyleCnt="3" custScaleX="113306" custScaleY="79031" custLinFactNeighborX="3228" custLinFactNeighborY="-1666">
        <dgm:presLayoutVars>
          <dgm:bulletEnabled val="1"/>
        </dgm:presLayoutVars>
      </dgm:prSet>
      <dgm:spPr/>
      <dgm:t>
        <a:bodyPr/>
        <a:lstStyle/>
        <a:p>
          <a:endParaRPr lang="kk-KZ"/>
        </a:p>
      </dgm:t>
    </dgm:pt>
  </dgm:ptLst>
  <dgm:cxnLst>
    <dgm:cxn modelId="{A65DF73E-2D41-4B54-8EFC-BA1E25499522}" srcId="{FF0ED0D5-C243-4AFE-9800-0C9BD3070E7F}" destId="{214A0D2C-D3EF-4815-AF17-BDBA498D5746}" srcOrd="2" destOrd="0" parTransId="{FACE5713-C9B8-4AE7-A749-DD94D2D713E2}" sibTransId="{9DAC63C1-03FF-4B1C-989E-25D6BBB1BE28}"/>
    <dgm:cxn modelId="{5EE45010-885D-4FAA-B44C-3D3F1B2F12AE}" type="presOf" srcId="{255DA8A4-859D-4BD9-A203-5962FBE1F1CB}" destId="{B6C312B5-C3E7-49C1-8478-9FBB08EE8796}" srcOrd="0" destOrd="0" presId="urn:microsoft.com/office/officeart/2005/8/layout/vList5"/>
    <dgm:cxn modelId="{82CBB57F-DEFC-481B-BFE4-4228B3F0BC50}" srcId="{7BB03024-4273-4A93-8494-536AA5E262BB}" destId="{6DB743F8-629A-4AEF-95D1-FA89D1D0D4F5}" srcOrd="1" destOrd="0" parTransId="{A9030E0D-E1F6-4222-B452-F371456395B7}" sibTransId="{64366278-3E9E-4006-962A-EBEB3C1C6FF7}"/>
    <dgm:cxn modelId="{BCF2A8BF-D285-42BD-B8AF-CA1C0E8BF415}" type="presOf" srcId="{E46471DB-D55D-4933-86C6-FC6F9A6564C1}" destId="{E92E14FD-8AD9-4A49-9714-4B3064EA6BEA}" srcOrd="0" destOrd="3" presId="urn:microsoft.com/office/officeart/2005/8/layout/vList5"/>
    <dgm:cxn modelId="{8612A0DD-377F-4BFB-8835-A6DD3E1DAF81}" srcId="{F5C13635-AF0A-46B6-8F31-4D0E2D459904}" destId="{E46471DB-D55D-4933-86C6-FC6F9A6564C1}" srcOrd="3" destOrd="0" parTransId="{5E33FC0A-6DFC-44DF-867F-8FA02E877802}" sibTransId="{B0DC0DE7-4A5B-4CD3-A3AC-A6C87220B532}"/>
    <dgm:cxn modelId="{979589BD-8DAA-4660-8076-41084B85FFBB}" type="presOf" srcId="{80AC3405-289A-4AC1-BB9C-99A81063E30C}" destId="{B6C312B5-C3E7-49C1-8478-9FBB08EE8796}" srcOrd="0" destOrd="3" presId="urn:microsoft.com/office/officeart/2005/8/layout/vList5"/>
    <dgm:cxn modelId="{0E7A6260-7440-47C9-9817-D17593217FD1}" type="presOf" srcId="{7BB03024-4273-4A93-8494-536AA5E262BB}" destId="{C9F28160-EAB7-4319-9129-E9B14D019CE7}" srcOrd="0" destOrd="0" presId="urn:microsoft.com/office/officeart/2005/8/layout/vList5"/>
    <dgm:cxn modelId="{2D7C3E36-B2AF-4424-B9C9-341A6D8C640D}" type="presOf" srcId="{D9DD3210-81FD-4697-89A2-7F12E3D24FB6}" destId="{B6C312B5-C3E7-49C1-8478-9FBB08EE8796}" srcOrd="0" destOrd="1" presId="urn:microsoft.com/office/officeart/2005/8/layout/vList5"/>
    <dgm:cxn modelId="{4E1CCF04-1D92-486A-A4B1-7BBCB5BE5972}" type="presOf" srcId="{352CE043-B51D-498A-A796-9C0C4E8AD717}" destId="{CE297C8A-033C-4DBB-B008-62ED79839A46}" srcOrd="0" destOrd="0" presId="urn:microsoft.com/office/officeart/2005/8/layout/vList5"/>
    <dgm:cxn modelId="{601EA60B-C5D3-466E-B3EF-0071D01BC846}" srcId="{FF0ED0D5-C243-4AFE-9800-0C9BD3070E7F}" destId="{255DA8A4-859D-4BD9-A203-5962FBE1F1CB}" srcOrd="0" destOrd="0" parTransId="{6CDC7E7A-2FE8-405D-87B0-4D84F7CA3B40}" sibTransId="{BA1D7A6E-2CDA-407A-9749-ECA29271FF3F}"/>
    <dgm:cxn modelId="{EB6FAC71-6F4B-48D8-9B80-273DE69FABB7}" srcId="{FF0ED0D5-C243-4AFE-9800-0C9BD3070E7F}" destId="{D9DD3210-81FD-4697-89A2-7F12E3D24FB6}" srcOrd="1" destOrd="0" parTransId="{4474ED68-E074-40A6-A7FD-E68F6C125FA5}" sibTransId="{A6CC9B1D-8219-4994-B26F-F743B481F0F0}"/>
    <dgm:cxn modelId="{0F25760B-5D3F-45AE-B0E6-1EC5A14A53DD}" srcId="{F5C13635-AF0A-46B6-8F31-4D0E2D459904}" destId="{D6A8C633-963F-4A6F-AFD0-B58AF9D2DF3A}" srcOrd="4" destOrd="0" parTransId="{7370D30F-126C-43DB-8DC3-CA3B6C986F90}" sibTransId="{49F7DD87-F430-44C2-A84F-4DB2337ABC84}"/>
    <dgm:cxn modelId="{7A051304-1609-4B63-95D7-9AA59BBC1E5F}" srcId="{F5C13635-AF0A-46B6-8F31-4D0E2D459904}" destId="{F4E4BA0A-D687-4852-8C89-8E11C8CF4E86}" srcOrd="2" destOrd="0" parTransId="{6B82744A-E0D2-4AA2-A22E-11C580F04EA3}" sibTransId="{133A1A6D-DF51-4FBD-85D8-9648200F0FE7}"/>
    <dgm:cxn modelId="{5130FB57-816E-47CB-84F1-C8C09B197B5D}" type="presOf" srcId="{214A0D2C-D3EF-4815-AF17-BDBA498D5746}" destId="{B6C312B5-C3E7-49C1-8478-9FBB08EE8796}" srcOrd="0" destOrd="2" presId="urn:microsoft.com/office/officeart/2005/8/layout/vList5"/>
    <dgm:cxn modelId="{83B99B3A-2098-4AA1-BDB1-F7A0F3F8C44E}" type="presOf" srcId="{07198B98-F244-4F4C-A610-98043E55AE25}" destId="{E92E14FD-8AD9-4A49-9714-4B3064EA6BEA}" srcOrd="0" destOrd="1" presId="urn:microsoft.com/office/officeart/2005/8/layout/vList5"/>
    <dgm:cxn modelId="{BAFC99A4-6E74-45D5-9F57-40E8B2194365}" srcId="{352CE043-B51D-498A-A796-9C0C4E8AD717}" destId="{F5C13635-AF0A-46B6-8F31-4D0E2D459904}" srcOrd="1" destOrd="0" parTransId="{46FA83A7-80BD-46FE-A4C9-A8CD89E8A834}" sibTransId="{6D579406-7C2E-426B-A6CD-6482D2EA79D5}"/>
    <dgm:cxn modelId="{B0E4ADAA-F3DF-4388-A74F-B68B70EE5734}" type="presOf" srcId="{D6A8C633-963F-4A6F-AFD0-B58AF9D2DF3A}" destId="{E92E14FD-8AD9-4A49-9714-4B3064EA6BEA}" srcOrd="0" destOrd="4" presId="urn:microsoft.com/office/officeart/2005/8/layout/vList5"/>
    <dgm:cxn modelId="{EA6F3F70-3183-4055-874D-28FADAD095F2}" srcId="{7BB03024-4273-4A93-8494-536AA5E262BB}" destId="{1668AFC5-9434-4A81-A51E-EE3B3849B34F}" srcOrd="0" destOrd="0" parTransId="{38668C9E-F437-4CE5-80E1-672CD757C396}" sibTransId="{EC770F20-FDAE-4E6E-B87F-75E43C0EA62B}"/>
    <dgm:cxn modelId="{5A840D31-643E-49F1-8B29-DBFAE44E8CB1}" srcId="{F5C13635-AF0A-46B6-8F31-4D0E2D459904}" destId="{C77E8295-D5F8-48E8-8EC3-88174C1FA2C1}" srcOrd="0" destOrd="0" parTransId="{7F3FBCD8-772F-434B-8D02-3426547A2467}" sibTransId="{1BB2FE80-A420-4451-BE95-DE3EFB531D23}"/>
    <dgm:cxn modelId="{0C5EFE4B-CB35-4577-ABBB-824AC2F32EEA}" type="presOf" srcId="{FF0ED0D5-C243-4AFE-9800-0C9BD3070E7F}" destId="{CFDFAF4C-B420-415C-82B7-D14CC0533B72}" srcOrd="0" destOrd="0" presId="urn:microsoft.com/office/officeart/2005/8/layout/vList5"/>
    <dgm:cxn modelId="{FFED3986-AD90-41C3-A10E-08A480EF17BB}" srcId="{352CE043-B51D-498A-A796-9C0C4E8AD717}" destId="{FF0ED0D5-C243-4AFE-9800-0C9BD3070E7F}" srcOrd="2" destOrd="0" parTransId="{16C1FC6D-71FA-4990-A5B0-73E82BDE6757}" sibTransId="{1F67BDA2-10E5-4FB5-8DD8-A46714E6745B}"/>
    <dgm:cxn modelId="{8E8E0C68-13EB-4E45-BD0C-1BE685FB4B3C}" srcId="{352CE043-B51D-498A-A796-9C0C4E8AD717}" destId="{7BB03024-4273-4A93-8494-536AA5E262BB}" srcOrd="0" destOrd="0" parTransId="{973B446C-1020-4814-9654-BBBA88BC3C46}" sibTransId="{A46203DE-2869-4902-9059-8C93B4DE5793}"/>
    <dgm:cxn modelId="{3817C9A2-44C2-473B-8DBB-E57FE1D7518C}" type="presOf" srcId="{6DB743F8-629A-4AEF-95D1-FA89D1D0D4F5}" destId="{187ACBA5-206D-4CEA-9745-8EB92A1F02E6}" srcOrd="0" destOrd="1" presId="urn:microsoft.com/office/officeart/2005/8/layout/vList5"/>
    <dgm:cxn modelId="{4C399C7E-FB1D-4815-8C72-71EFD9C2C978}" srcId="{7BB03024-4273-4A93-8494-536AA5E262BB}" destId="{813296DF-2457-4501-8F6E-7C3794018647}" srcOrd="2" destOrd="0" parTransId="{FC23FA51-1CBA-4D61-BD8A-0E2843DAFB87}" sibTransId="{5F4CC4BB-244A-42E5-A288-86336C412FFB}"/>
    <dgm:cxn modelId="{47D3AB5B-8616-41A4-86D1-DF34767398C3}" type="presOf" srcId="{F4E4BA0A-D687-4852-8C89-8E11C8CF4E86}" destId="{E92E14FD-8AD9-4A49-9714-4B3064EA6BEA}" srcOrd="0" destOrd="2" presId="urn:microsoft.com/office/officeart/2005/8/layout/vList5"/>
    <dgm:cxn modelId="{573C475A-C252-4CBD-BB71-5E6C5CA38F8D}" type="presOf" srcId="{C77E8295-D5F8-48E8-8EC3-88174C1FA2C1}" destId="{E92E14FD-8AD9-4A49-9714-4B3064EA6BEA}" srcOrd="0" destOrd="0" presId="urn:microsoft.com/office/officeart/2005/8/layout/vList5"/>
    <dgm:cxn modelId="{CC821D0E-AA08-44D3-A89D-BDED94C8DF58}" srcId="{FF0ED0D5-C243-4AFE-9800-0C9BD3070E7F}" destId="{80AC3405-289A-4AC1-BB9C-99A81063E30C}" srcOrd="3" destOrd="0" parTransId="{3AB86D92-43FC-4D6E-B5C2-72F5179A78E7}" sibTransId="{94E0866C-4877-447B-94FC-91647964A5BC}"/>
    <dgm:cxn modelId="{09D5CF9E-3C8C-4E78-AF84-3047FD4610E0}" srcId="{F5C13635-AF0A-46B6-8F31-4D0E2D459904}" destId="{07198B98-F244-4F4C-A610-98043E55AE25}" srcOrd="1" destOrd="0" parTransId="{C3A440BB-9BEE-441C-8BFB-7EEA4A687542}" sibTransId="{C1A5E172-07C4-453F-8A77-7DDAD7EB6B35}"/>
    <dgm:cxn modelId="{09A63713-478E-424E-8A87-C4313984A348}" type="presOf" srcId="{1668AFC5-9434-4A81-A51E-EE3B3849B34F}" destId="{187ACBA5-206D-4CEA-9745-8EB92A1F02E6}" srcOrd="0" destOrd="0" presId="urn:microsoft.com/office/officeart/2005/8/layout/vList5"/>
    <dgm:cxn modelId="{B5DA35C7-0A33-4511-8964-5465860EA8BD}" type="presOf" srcId="{813296DF-2457-4501-8F6E-7C3794018647}" destId="{187ACBA5-206D-4CEA-9745-8EB92A1F02E6}" srcOrd="0" destOrd="2" presId="urn:microsoft.com/office/officeart/2005/8/layout/vList5"/>
    <dgm:cxn modelId="{FD38D352-C00E-493E-B3CE-38D08B0BC7F2}" type="presOf" srcId="{F5C13635-AF0A-46B6-8F31-4D0E2D459904}" destId="{F2C660AF-BBA4-4D9E-8D97-CD2E741AD582}" srcOrd="0" destOrd="0" presId="urn:microsoft.com/office/officeart/2005/8/layout/vList5"/>
    <dgm:cxn modelId="{3F894215-0A75-484C-8504-2CE21F80A058}" type="presParOf" srcId="{CE297C8A-033C-4DBB-B008-62ED79839A46}" destId="{52816A36-BFDC-400A-A1AB-5397085F2725}" srcOrd="0" destOrd="0" presId="urn:microsoft.com/office/officeart/2005/8/layout/vList5"/>
    <dgm:cxn modelId="{4071FF09-FAB5-45A7-8746-15A46864CF72}" type="presParOf" srcId="{52816A36-BFDC-400A-A1AB-5397085F2725}" destId="{C9F28160-EAB7-4319-9129-E9B14D019CE7}" srcOrd="0" destOrd="0" presId="urn:microsoft.com/office/officeart/2005/8/layout/vList5"/>
    <dgm:cxn modelId="{7AD68DE5-9F99-44DA-A3BF-25D37275A761}" type="presParOf" srcId="{52816A36-BFDC-400A-A1AB-5397085F2725}" destId="{187ACBA5-206D-4CEA-9745-8EB92A1F02E6}" srcOrd="1" destOrd="0" presId="urn:microsoft.com/office/officeart/2005/8/layout/vList5"/>
    <dgm:cxn modelId="{764137CB-1C02-4D24-83AA-41F8448E821F}" type="presParOf" srcId="{CE297C8A-033C-4DBB-B008-62ED79839A46}" destId="{A834B039-3123-47BB-A8D6-CFFA4BD850C3}" srcOrd="1" destOrd="0" presId="urn:microsoft.com/office/officeart/2005/8/layout/vList5"/>
    <dgm:cxn modelId="{94FD94B1-6944-4AEF-AE55-F871C0B66E4E}" type="presParOf" srcId="{CE297C8A-033C-4DBB-B008-62ED79839A46}" destId="{2A401541-D742-41E1-BF3B-F68912C99C1A}" srcOrd="2" destOrd="0" presId="urn:microsoft.com/office/officeart/2005/8/layout/vList5"/>
    <dgm:cxn modelId="{14F50212-0A7C-495B-82D0-41BE3EED463E}" type="presParOf" srcId="{2A401541-D742-41E1-BF3B-F68912C99C1A}" destId="{F2C660AF-BBA4-4D9E-8D97-CD2E741AD582}" srcOrd="0" destOrd="0" presId="urn:microsoft.com/office/officeart/2005/8/layout/vList5"/>
    <dgm:cxn modelId="{79E13DDC-8BDC-4B70-8D6D-7779300A3806}" type="presParOf" srcId="{2A401541-D742-41E1-BF3B-F68912C99C1A}" destId="{E92E14FD-8AD9-4A49-9714-4B3064EA6BEA}" srcOrd="1" destOrd="0" presId="urn:microsoft.com/office/officeart/2005/8/layout/vList5"/>
    <dgm:cxn modelId="{B1A6144A-B8BB-47F0-AC04-5F15B76038FA}" type="presParOf" srcId="{CE297C8A-033C-4DBB-B008-62ED79839A46}" destId="{4A332EB6-92E2-43FF-818A-FBD27A3CBDE0}" srcOrd="3" destOrd="0" presId="urn:microsoft.com/office/officeart/2005/8/layout/vList5"/>
    <dgm:cxn modelId="{C3387DE2-FC3A-4DD6-A6B0-BCE956EF0599}" type="presParOf" srcId="{CE297C8A-033C-4DBB-B008-62ED79839A46}" destId="{FC4A0432-DB6D-447A-9A8D-6040D7B5EAA0}" srcOrd="4" destOrd="0" presId="urn:microsoft.com/office/officeart/2005/8/layout/vList5"/>
    <dgm:cxn modelId="{5A0BAEC9-EEDF-41ED-A933-EA510E85F84C}" type="presParOf" srcId="{FC4A0432-DB6D-447A-9A8D-6040D7B5EAA0}" destId="{CFDFAF4C-B420-415C-82B7-D14CC0533B72}" srcOrd="0" destOrd="0" presId="urn:microsoft.com/office/officeart/2005/8/layout/vList5"/>
    <dgm:cxn modelId="{F07470F3-0505-428D-9917-1B32A14F0AA8}" type="presParOf" srcId="{FC4A0432-DB6D-447A-9A8D-6040D7B5EAA0}" destId="{B6C312B5-C3E7-49C1-8478-9FBB08EE87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ACBA5-206D-4CEA-9745-8EB92A1F02E6}">
      <dsp:nvSpPr>
        <dsp:cNvPr id="0" name=""/>
        <dsp:cNvSpPr/>
      </dsp:nvSpPr>
      <dsp:spPr>
        <a:xfrm rot="5400000">
          <a:off x="6810537" y="-3587523"/>
          <a:ext cx="1356540" cy="8647666"/>
        </a:xfrm>
        <a:prstGeom prst="round2SameRect">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100000"/>
            </a:lnSpc>
            <a:spcBef>
              <a:spcPct val="0"/>
            </a:spcBef>
            <a:spcAft>
              <a:spcPts val="0"/>
            </a:spcAft>
            <a:buFont typeface="Arial" panose="020B0604020202020204" pitchFamily="34" charset="0"/>
            <a:buChar char="••"/>
          </a:pP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шаршау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жүдеу</a:t>
          </a:r>
          <a:r>
            <a:rPr lang="ru-RU" sz="2000" kern="1200" dirty="0">
              <a:latin typeface="Times New Roman" panose="02020603050405020304" pitchFamily="18" charset="0"/>
              <a:cs typeface="Times New Roman" panose="02020603050405020304" pitchFamily="18" charset="0"/>
            </a:rPr>
            <a:t>, бас </a:t>
          </a:r>
          <a:r>
            <a:rPr lang="ru-RU" sz="2000" kern="1200" dirty="0" err="1">
              <a:latin typeface="Times New Roman" panose="02020603050405020304" pitchFamily="18" charset="0"/>
              <a:cs typeface="Times New Roman" panose="02020603050405020304" pitchFamily="18" charset="0"/>
            </a:rPr>
            <a:t>айналу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салмақ</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өзгерісі</a:t>
          </a:r>
          <a:r>
            <a:rPr lang="ru-RU" sz="2000" kern="1200" dirty="0">
              <a:latin typeface="Times New Roman" panose="02020603050405020304" pitchFamily="18" charset="0"/>
              <a:cs typeface="Times New Roman" panose="02020603050405020304" pitchFamily="18" charset="0"/>
            </a:rPr>
            <a:t>;</a:t>
          </a:r>
        </a:p>
        <a:p>
          <a:pPr marL="0" lvl="1" indent="0" algn="l" defTabSz="889000">
            <a:lnSpc>
              <a:spcPct val="100000"/>
            </a:lnSpc>
            <a:spcBef>
              <a:spcPct val="0"/>
            </a:spcBef>
            <a:spcAft>
              <a:spcPts val="0"/>
            </a:spcAft>
            <a:buFont typeface="Arial" panose="020B0604020202020204" pitchFamily="34" charset="0"/>
            <a:buChar char="••"/>
          </a:pPr>
          <a:r>
            <a:rPr lang="ru-RU" sz="2000" kern="1200" dirty="0">
              <a:latin typeface="Times New Roman" panose="02020603050405020304" pitchFamily="18" charset="0"/>
              <a:cs typeface="Times New Roman" panose="02020603050405020304" pitchFamily="18" charset="0"/>
            </a:rPr>
            <a:t> иммунитет </a:t>
          </a:r>
          <a:r>
            <a:rPr lang="ru-RU" sz="2000" kern="1200" dirty="0" err="1">
              <a:latin typeface="Times New Roman" panose="02020603050405020304" pitchFamily="18" charset="0"/>
              <a:cs typeface="Times New Roman" panose="02020603050405020304" pitchFamily="18" charset="0"/>
            </a:rPr>
            <a:t>төмендеуі</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өзін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нашар</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сезіну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шектен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тыс</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терлеу</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қалтырау</a:t>
          </a:r>
          <a:r>
            <a:rPr lang="ru-RU" sz="2000" kern="1200" dirty="0">
              <a:latin typeface="Times New Roman" panose="02020603050405020304" pitchFamily="18" charset="0"/>
              <a:cs typeface="Times New Roman" panose="02020603050405020304" pitchFamily="18" charset="0"/>
            </a:rPr>
            <a:t>;</a:t>
          </a:r>
        </a:p>
        <a:p>
          <a:pPr marL="0" lvl="1" indent="0" algn="l" defTabSz="889000">
            <a:lnSpc>
              <a:spcPct val="100000"/>
            </a:lnSpc>
            <a:spcBef>
              <a:spcPct val="0"/>
            </a:spcBef>
            <a:spcAft>
              <a:spcPts val="0"/>
            </a:spcAft>
            <a:buFont typeface="Arial" panose="020B0604020202020204" pitchFamily="34" charset="0"/>
            <a:buChar char="••"/>
          </a:pP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тәбет</a:t>
          </a:r>
          <a:r>
            <a:rPr lang="ru-RU" sz="2000" kern="1200" dirty="0">
              <a:latin typeface="Times New Roman" panose="02020603050405020304" pitchFamily="18" charset="0"/>
              <a:cs typeface="Times New Roman" panose="02020603050405020304" pitchFamily="18" charset="0"/>
            </a:rPr>
            <a:t> пен </a:t>
          </a:r>
          <a:r>
            <a:rPr lang="ru-RU" sz="2000" kern="1200" dirty="0" err="1">
              <a:latin typeface="Times New Roman" panose="02020603050405020304" pitchFamily="18" charset="0"/>
              <a:cs typeface="Times New Roman" panose="02020603050405020304" pitchFamily="18" charset="0"/>
            </a:rPr>
            <a:t>ұйқы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нашарлауы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жүрек</a:t>
          </a:r>
          <a:r>
            <a:rPr lang="en-GB" sz="2000" kern="1200" dirty="0">
              <a:latin typeface="Times New Roman" panose="02020603050405020304" pitchFamily="18" charset="0"/>
              <a:cs typeface="Times New Roman" panose="02020603050405020304" pitchFamily="18" charset="0"/>
            </a:rPr>
            <a:t>-</a:t>
          </a:r>
          <a:r>
            <a:rPr lang="kk-KZ" sz="2000" kern="1200" dirty="0">
              <a:latin typeface="Times New Roman" panose="02020603050405020304" pitchFamily="18" charset="0"/>
              <a:cs typeface="Times New Roman" panose="02020603050405020304" pitchFamily="18" charset="0"/>
            </a:rPr>
            <a:t>қан тамырлары жүйесінің аурулары</a:t>
          </a:r>
          <a:r>
            <a:rPr lang="ru-RU" sz="2000" kern="1200" dirty="0">
              <a:latin typeface="Times New Roman" panose="02020603050405020304" pitchFamily="18" charset="0"/>
              <a:cs typeface="Times New Roman" panose="02020603050405020304" pitchFamily="18" charset="0"/>
            </a:rPr>
            <a:t>.</a:t>
          </a:r>
        </a:p>
      </dsp:txBody>
      <dsp:txXfrm rot="-5400000">
        <a:off x="3164975" y="124260"/>
        <a:ext cx="8581445" cy="1224098"/>
      </dsp:txXfrm>
    </dsp:sp>
    <dsp:sp modelId="{C9F28160-EAB7-4319-9129-E9B14D019CE7}">
      <dsp:nvSpPr>
        <dsp:cNvPr id="0" name=""/>
        <dsp:cNvSpPr/>
      </dsp:nvSpPr>
      <dsp:spPr>
        <a:xfrm>
          <a:off x="16647" y="117508"/>
          <a:ext cx="3147476" cy="12203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err="1">
              <a:latin typeface="Arial Narrow" panose="020B0606020202030204" pitchFamily="34" charset="0"/>
              <a:ea typeface="+mn-ea"/>
              <a:cs typeface="+mn-cs"/>
            </a:rPr>
            <a:t>Физикалық</a:t>
          </a:r>
          <a:endParaRPr lang="ru-RU" sz="2800" b="1" kern="1200" dirty="0">
            <a:latin typeface="Arial Narrow" panose="020B0606020202030204" pitchFamily="34" charset="0"/>
            <a:ea typeface="+mn-ea"/>
            <a:cs typeface="+mn-cs"/>
          </a:endParaRPr>
        </a:p>
      </dsp:txBody>
      <dsp:txXfrm>
        <a:off x="76218" y="177079"/>
        <a:ext cx="3028334" cy="1101175"/>
      </dsp:txXfrm>
    </dsp:sp>
    <dsp:sp modelId="{E92E14FD-8AD9-4A49-9714-4B3064EA6BEA}">
      <dsp:nvSpPr>
        <dsp:cNvPr id="0" name=""/>
        <dsp:cNvSpPr/>
      </dsp:nvSpPr>
      <dsp:spPr>
        <a:xfrm rot="5400000">
          <a:off x="6142913" y="-1508145"/>
          <a:ext cx="2663306" cy="8707740"/>
        </a:xfrm>
        <a:prstGeom prst="round2Same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жолы болмау сезімі және өзін сенімсіз сезіну, енжарлық, қалжырау, шаршау</a:t>
          </a:r>
          <a:r>
            <a:rPr lang="ru-RU" sz="2000" kern="1200" dirty="0">
              <a:latin typeface="Times New Roman" panose="02020603050405020304" pitchFamily="18" charset="0"/>
              <a:ea typeface="+mn-ea"/>
              <a:cs typeface="Times New Roman" panose="02020603050405020304" pitchFamily="18" charset="0"/>
            </a:rPr>
            <a:t>;</a:t>
          </a:r>
        </a:p>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дәрменсіздік пен шарасыздық сезімі, эмоциялық жүдеу, идеалдардан және үміттерден </a:t>
          </a:r>
          <a:r>
            <a:rPr lang="kk-KZ" sz="2000" kern="1200" dirty="0" smtClean="0">
              <a:latin typeface="Times New Roman" panose="02020603050405020304" pitchFamily="18" charset="0"/>
              <a:ea typeface="+mn-ea"/>
              <a:cs typeface="Times New Roman" panose="02020603050405020304" pitchFamily="18" charset="0"/>
            </a:rPr>
            <a:t>айырылу</a:t>
          </a:r>
          <a:r>
            <a:rPr lang="ru-RU" sz="2000" kern="1200" dirty="0" smtClean="0">
              <a:latin typeface="Times New Roman" panose="02020603050405020304" pitchFamily="18" charset="0"/>
              <a:ea typeface="+mn-ea"/>
              <a:cs typeface="Times New Roman" panose="02020603050405020304" pitchFamily="18" charset="0"/>
            </a:rPr>
            <a:t>;</a:t>
          </a:r>
          <a:endParaRPr lang="ru-RU" sz="2000" kern="1200" dirty="0">
            <a:latin typeface="Times New Roman" panose="02020603050405020304" pitchFamily="18" charset="0"/>
            <a:ea typeface="+mn-ea"/>
            <a:cs typeface="Times New Roman" panose="02020603050405020304" pitchFamily="18" charset="0"/>
          </a:endParaRPr>
        </a:p>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безушілік, жалғызсырау, депрессия және өзін кінәлі сезіну</a:t>
          </a:r>
          <a:r>
            <a:rPr lang="ru-RU" sz="2000" kern="1200" dirty="0">
              <a:latin typeface="Times New Roman" panose="02020603050405020304" pitchFamily="18" charset="0"/>
              <a:ea typeface="+mn-ea"/>
              <a:cs typeface="Times New Roman" panose="02020603050405020304" pitchFamily="18" charset="0"/>
            </a:rPr>
            <a:t>;</a:t>
          </a:r>
        </a:p>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міндетін атқарғанына сенімділіктің және қанағаттанудың азаюы, жан азабы</a:t>
          </a:r>
          <a:r>
            <a:rPr lang="ru-RU" sz="2000" kern="1200" dirty="0">
              <a:latin typeface="Times New Roman" panose="02020603050405020304" pitchFamily="18" charset="0"/>
              <a:ea typeface="+mn-ea"/>
              <a:cs typeface="Times New Roman" panose="02020603050405020304" pitchFamily="18" charset="0"/>
            </a:rPr>
            <a:t>;</a:t>
          </a:r>
        </a:p>
        <a:p>
          <a:pPr marL="0" lvl="1" indent="0" algn="l" defTabSz="800100">
            <a:lnSpc>
              <a:spcPct val="100000"/>
            </a:lnSpc>
            <a:spcBef>
              <a:spcPct val="0"/>
            </a:spcBef>
            <a:spcAft>
              <a:spcPts val="0"/>
            </a:spcAft>
            <a:buChar char="••"/>
          </a:pPr>
          <a:r>
            <a:rPr lang="en-US" sz="2000" kern="1200" dirty="0">
              <a:latin typeface="Times New Roman" panose="02020603050405020304" pitchFamily="18" charset="0"/>
              <a:ea typeface="+mn-ea"/>
              <a:cs typeface="Times New Roman" panose="02020603050405020304" pitchFamily="18" charset="0"/>
            </a:rPr>
            <a:t> </a:t>
          </a:r>
          <a:r>
            <a:rPr lang="kk-KZ" sz="2000" kern="1200" dirty="0">
              <a:latin typeface="Times New Roman" panose="02020603050405020304" pitchFamily="18" charset="0"/>
              <a:ea typeface="+mn-ea"/>
              <a:cs typeface="Times New Roman" panose="02020603050405020304" pitchFamily="18" charset="0"/>
            </a:rPr>
            <a:t>мотивация мен болашақ кәсіби мүмкіндіктерден айырылу, өз кәсіби даярлығын жағымсыз кейіпте көру</a:t>
          </a:r>
          <a:r>
            <a:rPr lang="ru-RU" sz="2000" kern="1200" dirty="0">
              <a:latin typeface="Times New Roman" panose="02020603050405020304" pitchFamily="18" charset="0"/>
              <a:ea typeface="+mn-ea"/>
              <a:cs typeface="Times New Roman" panose="02020603050405020304" pitchFamily="18" charset="0"/>
            </a:rPr>
            <a:t>.</a:t>
          </a:r>
        </a:p>
      </dsp:txBody>
      <dsp:txXfrm rot="-5400000">
        <a:off x="3120696" y="1644084"/>
        <a:ext cx="8577728" cy="2403282"/>
      </dsp:txXfrm>
    </dsp:sp>
    <dsp:sp modelId="{F2C660AF-BBA4-4D9E-8D97-CD2E741AD582}">
      <dsp:nvSpPr>
        <dsp:cNvPr id="0" name=""/>
        <dsp:cNvSpPr/>
      </dsp:nvSpPr>
      <dsp:spPr>
        <a:xfrm>
          <a:off x="16496" y="1602376"/>
          <a:ext cx="3047579" cy="2301366"/>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err="1">
              <a:latin typeface="Arial Narrow" panose="020B0606020202030204" pitchFamily="34" charset="0"/>
            </a:rPr>
            <a:t>Эмоциялық</a:t>
          </a:r>
          <a:endParaRPr lang="ru-RU" sz="3600" b="1" kern="1200" dirty="0">
            <a:latin typeface="Arial Narrow" panose="020B0606020202030204" pitchFamily="34" charset="0"/>
          </a:endParaRPr>
        </a:p>
      </dsp:txBody>
      <dsp:txXfrm>
        <a:off x="128839" y="1714719"/>
        <a:ext cx="2822893" cy="2076680"/>
      </dsp:txXfrm>
    </dsp:sp>
    <dsp:sp modelId="{B6C312B5-C3E7-49C1-8478-9FBB08EE8796}">
      <dsp:nvSpPr>
        <dsp:cNvPr id="0" name=""/>
        <dsp:cNvSpPr/>
      </dsp:nvSpPr>
      <dsp:spPr>
        <a:xfrm rot="5400000">
          <a:off x="6644901" y="748482"/>
          <a:ext cx="1552400" cy="8577490"/>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2000" kern="1200" dirty="0" err="1">
              <a:latin typeface="Times New Roman" panose="02020603050405020304" pitchFamily="18" charset="0"/>
              <a:ea typeface="+mn-ea"/>
              <a:cs typeface="Times New Roman" panose="02020603050405020304" pitchFamily="18" charset="0"/>
            </a:rPr>
            <a:t>жауапкершіліктен</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қашу</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албырт</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эмоцияға</a:t>
          </a:r>
          <a:r>
            <a:rPr lang="ru-RU" sz="2000" kern="1200" dirty="0">
              <a:latin typeface="Times New Roman" panose="02020603050405020304" pitchFamily="18" charset="0"/>
              <a:ea typeface="+mn-ea"/>
              <a:cs typeface="Times New Roman" panose="02020603050405020304" pitchFamily="18" charset="0"/>
            </a:rPr>
            <a:t> толы </a:t>
          </a:r>
          <a:r>
            <a:rPr lang="ru-RU" sz="2000" kern="1200" dirty="0" err="1">
              <a:latin typeface="Times New Roman" panose="02020603050405020304" pitchFamily="18" charset="0"/>
              <a:ea typeface="+mn-ea"/>
              <a:cs typeface="Times New Roman" panose="02020603050405020304" pitchFamily="18" charset="0"/>
            </a:rPr>
            <a:t>мінез</a:t>
          </a:r>
          <a:r>
            <a:rPr lang="en-GB" sz="2000" kern="1200" dirty="0">
              <a:latin typeface="Times New Roman" panose="02020603050405020304" pitchFamily="18" charset="0"/>
              <a:ea typeface="+mn-ea"/>
              <a:cs typeface="Times New Roman" panose="02020603050405020304" pitchFamily="18" charset="0"/>
            </a:rPr>
            <a:t>-</a:t>
          </a:r>
          <a:r>
            <a:rPr lang="kk-KZ" sz="2000" kern="1200" dirty="0">
              <a:latin typeface="Times New Roman" panose="02020603050405020304" pitchFamily="18" charset="0"/>
              <a:ea typeface="+mn-ea"/>
              <a:cs typeface="Times New Roman" panose="02020603050405020304" pitchFamily="18" charset="0"/>
            </a:rPr>
            <a:t>құлық</a:t>
          </a:r>
          <a:r>
            <a:rPr lang="ru-RU" sz="2000" kern="1200" dirty="0">
              <a:latin typeface="Times New Roman" panose="02020603050405020304" pitchFamily="18" charset="0"/>
              <a:ea typeface="+mn-ea"/>
              <a:cs typeface="Times New Roman" panose="02020603050405020304" pitchFamily="18" charset="0"/>
            </a:rPr>
            <a:t>;</a:t>
          </a:r>
        </a:p>
        <a:p>
          <a:pPr marL="171450" lvl="1" indent="-171450" algn="l" defTabSz="800100">
            <a:lnSpc>
              <a:spcPct val="90000"/>
            </a:lnSpc>
            <a:spcBef>
              <a:spcPct val="0"/>
            </a:spcBef>
            <a:spcAft>
              <a:spcPct val="15000"/>
            </a:spcAft>
            <a:buChar char="••"/>
          </a:pPr>
          <a:r>
            <a:rPr lang="ru-RU" sz="2000" kern="1200" dirty="0" err="1">
              <a:latin typeface="Times New Roman" panose="02020603050405020304" pitchFamily="18" charset="0"/>
              <a:ea typeface="+mn-ea"/>
              <a:cs typeface="Times New Roman" panose="02020603050405020304" pitchFamily="18" charset="0"/>
            </a:rPr>
            <a:t>әлеуметтен</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оқшаулану</a:t>
          </a:r>
          <a:r>
            <a:rPr lang="ru-RU" sz="2000" kern="1200" dirty="0">
              <a:latin typeface="Times New Roman" panose="02020603050405020304" pitchFamily="18" charset="0"/>
              <a:ea typeface="+mn-ea"/>
              <a:cs typeface="Times New Roman" panose="02020603050405020304" pitchFamily="18" charset="0"/>
            </a:rPr>
            <a:t>;</a:t>
          </a:r>
        </a:p>
        <a:p>
          <a:pPr marL="171450" lvl="1" indent="-171450" algn="l" defTabSz="800100">
            <a:lnSpc>
              <a:spcPct val="90000"/>
            </a:lnSpc>
            <a:spcBef>
              <a:spcPct val="0"/>
            </a:spcBef>
            <a:spcAft>
              <a:spcPct val="15000"/>
            </a:spcAft>
            <a:buChar char="••"/>
          </a:pPr>
          <a:r>
            <a:rPr lang="ru-RU" sz="2000" kern="1200" dirty="0" err="1">
              <a:latin typeface="Times New Roman" panose="02020603050405020304" pitchFamily="18" charset="0"/>
              <a:ea typeface="+mn-ea"/>
              <a:cs typeface="Times New Roman" panose="02020603050405020304" pitchFamily="18" charset="0"/>
            </a:rPr>
            <a:t>өз</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басындағы</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келеңсіздіктерді</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басқаларға</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көшіру</a:t>
          </a:r>
          <a:r>
            <a:rPr lang="ru-RU" sz="2000" kern="1200" dirty="0">
              <a:latin typeface="Times New Roman" panose="02020603050405020304" pitchFamily="18" charset="0"/>
              <a:ea typeface="+mn-ea"/>
              <a:cs typeface="Times New Roman" panose="02020603050405020304" pitchFamily="18" charset="0"/>
            </a:rPr>
            <a:t>»;</a:t>
          </a:r>
        </a:p>
        <a:p>
          <a:pPr marL="171450" lvl="1" indent="-171450" algn="l" defTabSz="800100">
            <a:lnSpc>
              <a:spcPct val="90000"/>
            </a:lnSpc>
            <a:spcBef>
              <a:spcPct val="0"/>
            </a:spcBef>
            <a:spcAft>
              <a:spcPct val="15000"/>
            </a:spcAft>
            <a:buChar char="••"/>
          </a:pPr>
          <a:r>
            <a:rPr lang="ru-RU" sz="2000" kern="1200" dirty="0" err="1">
              <a:latin typeface="Times New Roman" panose="02020603050405020304" pitchFamily="18" charset="0"/>
              <a:ea typeface="+mn-ea"/>
              <a:cs typeface="Times New Roman" panose="02020603050405020304" pitchFamily="18" charset="0"/>
            </a:rPr>
            <a:t>жекелеген</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жұмыстарды</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орындауға</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бұрынғыдан</a:t>
          </a:r>
          <a:r>
            <a:rPr lang="ru-RU" sz="2000" kern="1200" dirty="0">
              <a:latin typeface="Times New Roman" panose="02020603050405020304" pitchFamily="18" charset="0"/>
              <a:ea typeface="+mn-ea"/>
              <a:cs typeface="Times New Roman" panose="02020603050405020304" pitchFamily="18" charset="0"/>
            </a:rPr>
            <a:t> да </a:t>
          </a:r>
          <a:r>
            <a:rPr lang="ru-RU" sz="2000" kern="1200" dirty="0" err="1">
              <a:latin typeface="Times New Roman" panose="02020603050405020304" pitchFamily="18" charset="0"/>
              <a:ea typeface="+mn-ea"/>
              <a:cs typeface="Times New Roman" panose="02020603050405020304" pitchFamily="18" charset="0"/>
            </a:rPr>
            <a:t>көбірек</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уақыт</a:t>
          </a:r>
          <a:r>
            <a:rPr lang="ru-RU" sz="2000" kern="1200" dirty="0">
              <a:latin typeface="Times New Roman" panose="02020603050405020304" pitchFamily="18" charset="0"/>
              <a:ea typeface="+mn-ea"/>
              <a:cs typeface="Times New Roman" panose="02020603050405020304" pitchFamily="18" charset="0"/>
            </a:rPr>
            <a:t> </a:t>
          </a:r>
          <a:r>
            <a:rPr lang="ru-RU" sz="2000" kern="1200" dirty="0" err="1">
              <a:latin typeface="Times New Roman" panose="02020603050405020304" pitchFamily="18" charset="0"/>
              <a:ea typeface="+mn-ea"/>
              <a:cs typeface="Times New Roman" panose="02020603050405020304" pitchFamily="18" charset="0"/>
            </a:rPr>
            <a:t>жұмсау</a:t>
          </a:r>
          <a:r>
            <a:rPr lang="ru-RU" sz="2000" kern="1200" dirty="0">
              <a:latin typeface="Times New Roman" panose="02020603050405020304" pitchFamily="18" charset="0"/>
              <a:ea typeface="+mn-ea"/>
              <a:cs typeface="Times New Roman" panose="02020603050405020304" pitchFamily="18" charset="0"/>
            </a:rPr>
            <a:t>.</a:t>
          </a:r>
        </a:p>
      </dsp:txBody>
      <dsp:txXfrm rot="-5400000">
        <a:off x="3132356" y="4336809"/>
        <a:ext cx="8501708" cy="1400836"/>
      </dsp:txXfrm>
    </dsp:sp>
    <dsp:sp modelId="{CFDFAF4C-B420-415C-82B7-D14CC0533B72}">
      <dsp:nvSpPr>
        <dsp:cNvPr id="0" name=""/>
        <dsp:cNvSpPr/>
      </dsp:nvSpPr>
      <dsp:spPr>
        <a:xfrm>
          <a:off x="15360" y="4207824"/>
          <a:ext cx="2978253" cy="160561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b="1" kern="1200" dirty="0" err="1">
              <a:latin typeface="Arial Narrow" panose="020B0606020202030204" pitchFamily="34" charset="0"/>
              <a:ea typeface="+mn-ea"/>
              <a:cs typeface="+mn-cs"/>
            </a:rPr>
            <a:t>Мінез</a:t>
          </a:r>
          <a:r>
            <a:rPr lang="en-GB" sz="2800" b="1" kern="1200" dirty="0">
              <a:latin typeface="Arial Narrow" panose="020B0606020202030204" pitchFamily="34" charset="0"/>
              <a:ea typeface="+mn-ea"/>
              <a:cs typeface="+mn-cs"/>
            </a:rPr>
            <a:t>-</a:t>
          </a:r>
          <a:r>
            <a:rPr lang="kk-KZ" sz="2800" b="1" kern="1200" dirty="0">
              <a:latin typeface="Arial Narrow" panose="020B0606020202030204" pitchFamily="34" charset="0"/>
              <a:ea typeface="+mn-ea"/>
              <a:cs typeface="+mn-cs"/>
            </a:rPr>
            <a:t>құлықтық</a:t>
          </a:r>
          <a:endParaRPr lang="ru-RU" sz="2800" b="1" kern="1200" dirty="0">
            <a:latin typeface="Arial Narrow" panose="020B0606020202030204" pitchFamily="34" charset="0"/>
            <a:ea typeface="+mn-ea"/>
            <a:cs typeface="+mn-cs"/>
          </a:endParaRPr>
        </a:p>
      </dsp:txBody>
      <dsp:txXfrm>
        <a:off x="93740" y="4286204"/>
        <a:ext cx="2821493" cy="14488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54759-B5C2-4B35-B65E-7EF42B718916}" type="datetimeFigureOut">
              <a:rPr lang="ru-RU" smtClean="0"/>
              <a:pPr/>
              <a:t>28.12.2020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F9A2-1BE1-43E3-AA90-D64DA13A90F0}" type="slidenum">
              <a:rPr lang="ru-RU" smtClean="0"/>
              <a:pPr/>
              <a:t>‹#›</a:t>
            </a:fld>
            <a:endParaRPr lang="ru-RU"/>
          </a:p>
        </p:txBody>
      </p:sp>
    </p:spTree>
    <p:extLst>
      <p:ext uri="{BB962C8B-B14F-4D97-AF65-F5344CB8AC3E}">
        <p14:creationId xmlns:p14="http://schemas.microsoft.com/office/powerpoint/2010/main" val="17043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kk-KZ" sz="1200" b="0" i="1" kern="1200" dirty="0">
                <a:solidFill>
                  <a:schemeClr val="tx1"/>
                </a:solidFill>
                <a:effectLst/>
                <a:latin typeface="+mn-lt"/>
                <a:ea typeface="+mn-ea"/>
                <a:cs typeface="+mn-cs"/>
              </a:rPr>
              <a:t>(Назар аударыңыздар! Осы презентация слайдтарына арналған ескертпелерде Педагог</a:t>
            </a:r>
            <a:r>
              <a:rPr lang="en-GB" sz="1200" b="0" i="1" kern="1200" dirty="0">
                <a:solidFill>
                  <a:schemeClr val="tx1"/>
                </a:solidFill>
                <a:effectLst/>
                <a:latin typeface="+mn-lt"/>
                <a:ea typeface="+mn-ea"/>
                <a:cs typeface="+mn-cs"/>
              </a:rPr>
              <a:t>-</a:t>
            </a:r>
            <a:r>
              <a:rPr lang="kk-KZ" sz="1200" b="0" i="1" kern="1200" dirty="0">
                <a:solidFill>
                  <a:schemeClr val="tx1"/>
                </a:solidFill>
                <a:effectLst/>
                <a:latin typeface="+mn-lt"/>
                <a:ea typeface="+mn-ea"/>
                <a:cs typeface="+mn-cs"/>
              </a:rPr>
              <a:t>психологқа арналған нұсқаулықтар курсивпен жазылып, жақшаға алынған)</a:t>
            </a:r>
          </a:p>
          <a:p>
            <a:pPr marL="0" marR="0" lvl="0" indent="182880" algn="l" defTabSz="914400" rtl="0" eaLnBrk="1" fontAlgn="auto" latinLnBrk="0" hangingPunct="1">
              <a:lnSpc>
                <a:spcPct val="100000"/>
              </a:lnSpc>
              <a:spcBef>
                <a:spcPts val="0"/>
              </a:spcBef>
              <a:spcAft>
                <a:spcPts val="0"/>
              </a:spcAft>
              <a:buClrTx/>
              <a:buSzTx/>
              <a:buFontTx/>
              <a:buNone/>
              <a:tabLst/>
              <a:defRPr/>
            </a:pPr>
            <a:endParaRPr lang="kk-KZ"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77EF9A2-1BE1-43E3-AA90-D64DA13A90F0}" type="slidenum">
              <a:rPr lang="ru-RU" smtClean="0"/>
              <a:pPr/>
              <a:t>1</a:t>
            </a:fld>
            <a:endParaRPr lang="ru-RU"/>
          </a:p>
        </p:txBody>
      </p:sp>
    </p:spTree>
    <p:extLst>
      <p:ext uri="{BB962C8B-B14F-4D97-AF65-F5344CB8AC3E}">
        <p14:creationId xmlns:p14="http://schemas.microsoft.com/office/powerpoint/2010/main" val="3036640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kk-KZ" sz="1200" kern="1200" dirty="0">
                <a:solidFill>
                  <a:schemeClr val="tx1"/>
                </a:solidFill>
                <a:effectLst/>
                <a:latin typeface="+mn-lt"/>
                <a:ea typeface="+mn-ea"/>
                <a:cs typeface="+mn-cs"/>
              </a:rPr>
              <a:t>Сіз пайдалана алатын, әрі үй тапсырмасы ретінде орындай алатын тағы бір жаттығу </a:t>
            </a:r>
            <a:r>
              <a:rPr lang="ru-RU" sz="1200" kern="1200" dirty="0">
                <a:solidFill>
                  <a:schemeClr val="tx1"/>
                </a:solidFill>
                <a:effectLst/>
                <a:latin typeface="+mn-lt"/>
                <a:ea typeface="+mn-ea"/>
                <a:cs typeface="+mn-cs"/>
              </a:rPr>
              <a:t>– 5 </a:t>
            </a:r>
            <a:r>
              <a:rPr lang="ru-RU" sz="1200" kern="1200" dirty="0" err="1">
                <a:solidFill>
                  <a:schemeClr val="tx1"/>
                </a:solidFill>
                <a:effectLst/>
                <a:latin typeface="+mn-lt"/>
                <a:ea typeface="+mn-ea"/>
                <a:cs typeface="+mn-cs"/>
              </a:rPr>
              <a:t>қолдау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шеңбері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Жаттығу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айналаңызда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керісінше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жалғызсырауға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себепші</a:t>
            </a:r>
            <a:r>
              <a:rPr lang="ru-RU" sz="1200" kern="1200" dirty="0">
                <a:solidFill>
                  <a:schemeClr val="tx1"/>
                </a:solidFill>
                <a:effectLst/>
                <a:latin typeface="+mn-lt"/>
                <a:ea typeface="+mn-ea"/>
                <a:cs typeface="+mn-cs"/>
              </a:rPr>
              <a:t> бола </a:t>
            </a:r>
            <a:r>
              <a:rPr lang="ru-RU" sz="1200" kern="1200" dirty="0" err="1">
                <a:solidFill>
                  <a:schemeClr val="tx1"/>
                </a:solidFill>
                <a:effectLst/>
                <a:latin typeface="+mn-lt"/>
                <a:ea typeface="+mn-ea"/>
                <a:cs typeface="+mn-cs"/>
              </a:rPr>
              <a:t>алатын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адамдарды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мәселені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міндетін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айқындауға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мүмкіндік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a:t>
            </a:r>
            <a:r>
              <a:rPr lang="ru-RU" sz="1200" kern="1200" dirty="0">
                <a:solidFill>
                  <a:schemeClr val="tx1"/>
                </a:solidFill>
                <a:effectLst/>
                <a:latin typeface="+mn-lt"/>
                <a:ea typeface="+mn-ea"/>
                <a:cs typeface="+mn-cs"/>
              </a:rPr>
              <a:t> осы </a:t>
            </a:r>
            <a:r>
              <a:rPr lang="ru-RU" sz="1200" kern="1200" dirty="0" err="1">
                <a:solidFill>
                  <a:schemeClr val="tx1"/>
                </a:solidFill>
                <a:effectLst/>
                <a:latin typeface="+mn-lt"/>
                <a:ea typeface="+mn-ea"/>
                <a:cs typeface="+mn-cs"/>
              </a:rPr>
              <a:t>жаттығуда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жақындарыңызға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достарыңызға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оқушыларыңызға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көмектесу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аласыз</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indent="182880"/>
            <a:endParaRPr lang="en-US" sz="1200" kern="1200" dirty="0">
              <a:solidFill>
                <a:schemeClr val="tx1"/>
              </a:solidFill>
              <a:effectLst/>
              <a:latin typeface="+mn-lt"/>
              <a:ea typeface="+mn-ea"/>
              <a:cs typeface="+mn-cs"/>
            </a:endParaRPr>
          </a:p>
          <a:p>
            <a:pPr indent="182880"/>
            <a:r>
              <a:rPr lang="ru-RU" sz="1200" i="1" kern="1200" dirty="0">
                <a:solidFill>
                  <a:schemeClr val="tx1"/>
                </a:solidFill>
                <a:effectLst/>
                <a:latin typeface="+mn-lt"/>
                <a:ea typeface="+mn-ea"/>
                <a:cs typeface="+mn-cs"/>
              </a:rPr>
              <a:t>(Педагог-психолог </a:t>
            </a:r>
            <a:r>
              <a:rPr lang="ru-RU" sz="1200" i="1" kern="1200" dirty="0" err="1">
                <a:solidFill>
                  <a:schemeClr val="tx1"/>
                </a:solidFill>
                <a:effectLst/>
                <a:latin typeface="+mn-lt"/>
                <a:ea typeface="+mn-ea"/>
                <a:cs typeface="+mn-cs"/>
              </a:rPr>
              <a:t>педагогтарға</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сүйеніш</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зерттеуші</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қорғаушы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көмекші</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т.б</a:t>
            </a:r>
            <a:r>
              <a:rPr lang="ru-RU" sz="1200" i="1" kern="1200" dirty="0">
                <a:solidFill>
                  <a:schemeClr val="tx1"/>
                </a:solidFill>
                <a:effectLst/>
                <a:latin typeface="+mn-lt"/>
                <a:ea typeface="+mn-ea"/>
                <a:cs typeface="+mn-cs"/>
              </a:rPr>
              <a:t>. бола </a:t>
            </a:r>
            <a:r>
              <a:rPr lang="ru-RU" sz="1200" i="1" kern="1200" dirty="0" err="1">
                <a:solidFill>
                  <a:schemeClr val="tx1"/>
                </a:solidFill>
                <a:effectLst/>
                <a:latin typeface="+mn-lt"/>
                <a:ea typeface="+mn-ea"/>
                <a:cs typeface="+mn-cs"/>
              </a:rPr>
              <a:t>алатын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адамдарды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табуды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ұсына</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алады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Жаттығуды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орындағаннан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кейін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төменде</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келтірілген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сұрақтар</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бойынша</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пікірталас</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жүргізуге</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болады</a:t>
            </a:r>
            <a:r>
              <a:rPr lang="ru-RU" sz="1200" i="1" kern="1200" dirty="0">
                <a:solidFill>
                  <a:schemeClr val="tx1"/>
                </a:solidFill>
                <a:effectLst/>
                <a:latin typeface="+mn-lt"/>
                <a:ea typeface="+mn-ea"/>
                <a:cs typeface="+mn-cs"/>
              </a:rPr>
              <a:t>.</a:t>
            </a:r>
          </a:p>
          <a:p>
            <a:pPr indent="182880"/>
            <a:r>
              <a:rPr lang="ru-RU" sz="1200" i="1" kern="1200" dirty="0">
                <a:solidFill>
                  <a:schemeClr val="tx1"/>
                </a:solidFill>
                <a:effectLst/>
                <a:latin typeface="+mn-lt"/>
                <a:ea typeface="+mn-ea"/>
                <a:cs typeface="+mn-cs"/>
              </a:rPr>
              <a:t>«5 </a:t>
            </a:r>
            <a:r>
              <a:rPr lang="ru-RU" sz="1200" i="1" kern="1200" dirty="0" err="1">
                <a:solidFill>
                  <a:schemeClr val="tx1"/>
                </a:solidFill>
                <a:effectLst/>
                <a:latin typeface="+mn-lt"/>
                <a:ea typeface="+mn-ea"/>
                <a:cs typeface="+mn-cs"/>
              </a:rPr>
              <a:t>қолдау</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шеңбері</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жаттығуын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орындағаннан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кейін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ұғыну</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түсінуге арналған сұрақтар</a:t>
            </a:r>
            <a:r>
              <a:rPr lang="ru-RU"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Tx/>
              <a:buChar char="-"/>
            </a:pPr>
            <a:r>
              <a:rPr lang="ru-RU" sz="1200" i="1" kern="1200" dirty="0" err="1">
                <a:solidFill>
                  <a:schemeClr val="tx1"/>
                </a:solidFill>
                <a:effectLst/>
                <a:latin typeface="+mn-lt"/>
                <a:ea typeface="+mn-ea"/>
                <a:cs typeface="+mn-cs"/>
              </a:rPr>
              <a:t>Сіз</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сүйене</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алатын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адам</a:t>
            </a:r>
            <a:r>
              <a:rPr lang="ru-RU" sz="1200" i="1" kern="1200" dirty="0">
                <a:solidFill>
                  <a:schemeClr val="tx1"/>
                </a:solidFill>
                <a:effectLst/>
                <a:latin typeface="+mn-lt"/>
                <a:ea typeface="+mn-ea"/>
                <a:cs typeface="+mn-cs"/>
              </a:rPr>
              <a:t> бар </a:t>
            </a:r>
            <a:r>
              <a:rPr lang="ru-RU" sz="1200" i="1" kern="1200" dirty="0" err="1">
                <a:solidFill>
                  <a:schemeClr val="tx1"/>
                </a:solidFill>
                <a:effectLst/>
                <a:latin typeface="+mn-lt"/>
                <a:ea typeface="+mn-ea"/>
                <a:cs typeface="+mn-cs"/>
              </a:rPr>
              <a:t>ма</a:t>
            </a:r>
            <a:r>
              <a:rPr lang="ru-RU" sz="1200" i="1" kern="1200" dirty="0">
                <a:solidFill>
                  <a:schemeClr val="tx1"/>
                </a:solidFill>
                <a:effectLst/>
                <a:latin typeface="+mn-lt"/>
                <a:ea typeface="+mn-ea"/>
                <a:cs typeface="+mn-cs"/>
              </a:rPr>
              <a:t>?</a:t>
            </a:r>
          </a:p>
          <a:p>
            <a:pPr marL="171450" indent="-171450">
              <a:buFontTx/>
              <a:buChar char="-"/>
            </a:pPr>
            <a:r>
              <a:rPr lang="ru-RU" sz="1200" i="1" kern="1200" dirty="0" err="1">
                <a:solidFill>
                  <a:schemeClr val="tx1"/>
                </a:solidFill>
                <a:effectLst/>
                <a:latin typeface="+mn-lt"/>
                <a:ea typeface="+mn-ea"/>
                <a:cs typeface="+mn-cs"/>
              </a:rPr>
              <a:t>Айналаңызда</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сізге</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көмектесе</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алатын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адамдар</a:t>
            </a:r>
            <a:r>
              <a:rPr lang="ru-RU" sz="1200" i="1" kern="1200" dirty="0">
                <a:solidFill>
                  <a:schemeClr val="tx1"/>
                </a:solidFill>
                <a:effectLst/>
                <a:latin typeface="+mn-lt"/>
                <a:ea typeface="+mn-ea"/>
                <a:cs typeface="+mn-cs"/>
              </a:rPr>
              <a:t> бар </a:t>
            </a:r>
            <a:r>
              <a:rPr lang="ru-RU" sz="1200" i="1" kern="1200" dirty="0" err="1">
                <a:solidFill>
                  <a:schemeClr val="tx1"/>
                </a:solidFill>
                <a:effectLst/>
                <a:latin typeface="+mn-lt"/>
                <a:ea typeface="+mn-ea"/>
                <a:cs typeface="+mn-cs"/>
              </a:rPr>
              <a:t>ма</a:t>
            </a:r>
            <a:r>
              <a:rPr lang="ru-RU" sz="1200" i="1" kern="1200" dirty="0">
                <a:solidFill>
                  <a:schemeClr val="tx1"/>
                </a:solidFill>
                <a:effectLst/>
                <a:latin typeface="+mn-lt"/>
                <a:ea typeface="+mn-ea"/>
                <a:cs typeface="+mn-cs"/>
              </a:rPr>
              <a:t>?</a:t>
            </a:r>
          </a:p>
          <a:p>
            <a:pPr marL="171450" indent="-171450">
              <a:buFontTx/>
              <a:buChar char="-"/>
            </a:pPr>
            <a:r>
              <a:rPr lang="ru-RU" sz="1200" i="1" kern="1200" dirty="0" err="1">
                <a:solidFill>
                  <a:schemeClr val="tx1"/>
                </a:solidFill>
                <a:effectLst/>
                <a:latin typeface="+mn-lt"/>
                <a:ea typeface="+mn-ea"/>
                <a:cs typeface="+mn-cs"/>
              </a:rPr>
              <a:t>Сүйенетін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ешкім</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жоқ</a:t>
            </a:r>
            <a:r>
              <a:rPr lang="ru-RU" sz="1200" i="1" kern="1200" dirty="0">
                <a:solidFill>
                  <a:schemeClr val="tx1"/>
                </a:solidFill>
                <a:effectLst/>
                <a:latin typeface="+mn-lt"/>
                <a:ea typeface="+mn-ea"/>
                <a:cs typeface="+mn-cs"/>
              </a:rPr>
              <a:t>, тек </a:t>
            </a:r>
            <a:r>
              <a:rPr lang="ru-RU" sz="1200" i="1" kern="1200" dirty="0" err="1">
                <a:solidFill>
                  <a:schemeClr val="tx1"/>
                </a:solidFill>
                <a:effectLst/>
                <a:latin typeface="+mn-lt"/>
                <a:ea typeface="+mn-ea"/>
                <a:cs typeface="+mn-cs"/>
              </a:rPr>
              <a:t>өзіңізге</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ғана</a:t>
            </a:r>
            <a:r>
              <a:rPr lang="ru-RU" sz="1200" i="1" kern="1200" dirty="0">
                <a:solidFill>
                  <a:schemeClr val="tx1"/>
                </a:solidFill>
                <a:effectLst/>
                <a:latin typeface="+mn-lt"/>
                <a:ea typeface="+mn-ea"/>
                <a:cs typeface="+mn-cs"/>
              </a:rPr>
              <a:t> сене </a:t>
            </a:r>
            <a:r>
              <a:rPr lang="ru-RU" sz="1200" i="1" kern="1200" dirty="0" err="1">
                <a:solidFill>
                  <a:schemeClr val="tx1"/>
                </a:solidFill>
                <a:effectLst/>
                <a:latin typeface="+mn-lt"/>
                <a:ea typeface="+mn-ea"/>
                <a:cs typeface="+mn-cs"/>
              </a:rPr>
              <a:t>алатыныңызды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түсінгенде</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өзіңізді</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қалай</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сезінесіз</a:t>
            </a:r>
            <a:r>
              <a:rPr lang="ru-RU" sz="1200" i="1" kern="1200" dirty="0">
                <a:solidFill>
                  <a:schemeClr val="tx1"/>
                </a:solidFill>
                <a:effectLst/>
                <a:latin typeface="+mn-lt"/>
                <a:ea typeface="+mn-ea"/>
                <a:cs typeface="+mn-cs"/>
              </a:rPr>
              <a:t>?</a:t>
            </a:r>
          </a:p>
          <a:p>
            <a:pPr marL="171450" indent="-171450">
              <a:buFontTx/>
              <a:buChar char="-"/>
            </a:pPr>
            <a:r>
              <a:rPr lang="ru-RU" sz="1200" i="1" kern="1200" dirty="0" err="1">
                <a:solidFill>
                  <a:schemeClr val="tx1"/>
                </a:solidFill>
                <a:effectLst/>
                <a:latin typeface="+mn-lt"/>
                <a:ea typeface="+mn-ea"/>
                <a:cs typeface="+mn-cs"/>
              </a:rPr>
              <a:t>Ресурстарыңызды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қалпына</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келтіру</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үшін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сізге</a:t>
            </a:r>
            <a:r>
              <a:rPr lang="ru-RU" sz="1200" i="1" kern="1200" dirty="0">
                <a:solidFill>
                  <a:schemeClr val="tx1"/>
                </a:solidFill>
                <a:effectLst/>
                <a:latin typeface="+mn-lt"/>
                <a:ea typeface="+mn-ea"/>
                <a:cs typeface="+mn-cs"/>
              </a:rPr>
              <a:t> не </a:t>
            </a:r>
            <a:r>
              <a:rPr lang="ru-RU" sz="1200" i="1" kern="1200" dirty="0" err="1">
                <a:solidFill>
                  <a:schemeClr val="tx1"/>
                </a:solidFill>
                <a:effectLst/>
                <a:latin typeface="+mn-lt"/>
                <a:ea typeface="+mn-ea"/>
                <a:cs typeface="+mn-cs"/>
              </a:rPr>
              <a:t>істеу</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керек</a:t>
            </a:r>
            <a:r>
              <a:rPr lang="ru-RU" sz="1200" i="1" kern="1200" dirty="0">
                <a:solidFill>
                  <a:schemeClr val="tx1"/>
                </a:solidFill>
                <a:effectLst/>
                <a:latin typeface="+mn-lt"/>
                <a:ea typeface="+mn-ea"/>
                <a:cs typeface="+mn-cs"/>
              </a:rPr>
              <a:t>?</a:t>
            </a:r>
          </a:p>
          <a:p>
            <a:pPr marL="171450" indent="-171450">
              <a:buFontTx/>
              <a:buChar char="-"/>
            </a:pPr>
            <a:r>
              <a:rPr lang="ru-RU" sz="1200" i="1" kern="1200" dirty="0" err="1">
                <a:solidFill>
                  <a:schemeClr val="tx1"/>
                </a:solidFill>
                <a:effectLst/>
                <a:latin typeface="+mn-lt"/>
                <a:ea typeface="+mn-ea"/>
                <a:cs typeface="+mn-cs"/>
              </a:rPr>
              <a:t>Ол</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адамдар</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кімдер</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Неліктен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одарды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сізді</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қолдау</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шеңбері</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ретінде</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қарастыруға</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болады</a:t>
            </a:r>
            <a:r>
              <a:rPr lang="ru-RU" sz="1200" i="1" kern="1200" dirty="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18</a:t>
            </a:fld>
            <a:endParaRPr lang="ru-RU"/>
          </a:p>
        </p:txBody>
      </p:sp>
    </p:spTree>
    <p:extLst>
      <p:ext uri="{BB962C8B-B14F-4D97-AF65-F5344CB8AC3E}">
        <p14:creationId xmlns:p14="http://schemas.microsoft.com/office/powerpoint/2010/main" val="196368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2DBB5961-1461-4DD1-AADD-1DD1FBB1B8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 xmlns:a16="http://schemas.microsoft.com/office/drawing/2014/main" id="{BA97BFA7-3ABB-4B98-A276-1F5DD6AC5E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2880">
              <a:spcBef>
                <a:spcPct val="0"/>
              </a:spcBef>
            </a:pPr>
            <a:r>
              <a:rPr lang="ru-RU" sz="1200" kern="1200" dirty="0" err="1">
                <a:solidFill>
                  <a:schemeClr val="tx1"/>
                </a:solidFill>
                <a:effectLst/>
                <a:latin typeface="+mn-lt"/>
                <a:ea typeface="+mn-ea"/>
                <a:cs typeface="+mn-cs"/>
              </a:rPr>
              <a:t>Ширығу</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үрейден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визиуализация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жаттығуын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Ол</a:t>
            </a:r>
            <a:r>
              <a:rPr lang="ru-RU" sz="1200" kern="1200" dirty="0">
                <a:solidFill>
                  <a:schemeClr val="tx1"/>
                </a:solidFill>
                <a:effectLst/>
                <a:latin typeface="+mn-lt"/>
                <a:ea typeface="+mn-ea"/>
                <a:cs typeface="+mn-cs"/>
              </a:rPr>
              <a:t> </a:t>
            </a:r>
            <a:r>
              <a:rPr lang="ru-RU" altLang="en-US" sz="1200" b="0" dirty="0" err="1">
                <a:solidFill>
                  <a:srgbClr val="0070C0"/>
                </a:solidFill>
              </a:rPr>
              <a:t>көңілді</a:t>
            </a:r>
            <a:r>
              <a:rPr lang="ru-RU" altLang="en-US" sz="1200" b="0" dirty="0">
                <a:solidFill>
                  <a:srgbClr val="0070C0"/>
                </a:solidFill>
              </a:rPr>
              <a:t> </a:t>
            </a:r>
            <a:r>
              <a:rPr lang="ru-RU" altLang="en-US" sz="1200" b="0" dirty="0" err="1">
                <a:solidFill>
                  <a:srgbClr val="0070C0"/>
                </a:solidFill>
              </a:rPr>
              <a:t>шиеленісті</a:t>
            </a:r>
            <a:r>
              <a:rPr lang="ru-RU" altLang="en-US" sz="1200" b="0" dirty="0">
                <a:solidFill>
                  <a:srgbClr val="0070C0"/>
                </a:solidFill>
              </a:rPr>
              <a:t> </a:t>
            </a:r>
            <a:r>
              <a:rPr lang="ru-RU" altLang="en-US" sz="1200" b="0" dirty="0" err="1">
                <a:solidFill>
                  <a:srgbClr val="0070C0"/>
                </a:solidFill>
              </a:rPr>
              <a:t>жағдайдан</a:t>
            </a:r>
            <a:r>
              <a:rPr lang="ru-RU" altLang="en-US" sz="1200" b="0" dirty="0">
                <a:solidFill>
                  <a:srgbClr val="0070C0"/>
                </a:solidFill>
              </a:rPr>
              <a:t> </a:t>
            </a:r>
            <a:r>
              <a:rPr lang="ru-RU" altLang="en-US" sz="1200" b="0" dirty="0" err="1">
                <a:solidFill>
                  <a:srgbClr val="0070C0"/>
                </a:solidFill>
              </a:rPr>
              <a:t>бұрып</a:t>
            </a:r>
            <a:r>
              <a:rPr lang="ru-RU" altLang="en-US" sz="1200" b="0" dirty="0">
                <a:solidFill>
                  <a:srgbClr val="0070C0"/>
                </a:solidFill>
              </a:rPr>
              <a:t> </a:t>
            </a:r>
            <a:r>
              <a:rPr lang="ru-RU" altLang="en-US" sz="1200" b="0" dirty="0" err="1">
                <a:solidFill>
                  <a:srgbClr val="0070C0"/>
                </a:solidFill>
              </a:rPr>
              <a:t>әкетуге</a:t>
            </a:r>
            <a:r>
              <a:rPr lang="ru-RU" altLang="en-US" sz="1200" b="0" dirty="0">
                <a:solidFill>
                  <a:srgbClr val="0070C0"/>
                </a:solidFill>
              </a:rPr>
              <a:t>, </a:t>
            </a:r>
            <a:r>
              <a:rPr lang="ru-RU" altLang="en-US" sz="1200" b="0" dirty="0" err="1">
                <a:solidFill>
                  <a:srgbClr val="0070C0"/>
                </a:solidFill>
              </a:rPr>
              <a:t>эмоциялық</a:t>
            </a:r>
            <a:r>
              <a:rPr lang="ru-RU" altLang="en-US" sz="1200" b="0" dirty="0">
                <a:solidFill>
                  <a:srgbClr val="0070C0"/>
                </a:solidFill>
              </a:rPr>
              <a:t> тепе</a:t>
            </a:r>
            <a:r>
              <a:rPr lang="en-GB" altLang="en-US" sz="1200" b="0" dirty="0">
                <a:solidFill>
                  <a:srgbClr val="0070C0"/>
                </a:solidFill>
              </a:rPr>
              <a:t>-</a:t>
            </a:r>
            <a:r>
              <a:rPr lang="kk-KZ" altLang="en-US" sz="1200" b="0" dirty="0">
                <a:solidFill>
                  <a:srgbClr val="0070C0"/>
                </a:solidFill>
              </a:rPr>
              <a:t>теңдікті жылдам қалпына келтіруге мүмкіндік береді. Мысалы, біз қазір жасайтын «Теңіз қыртысын жаз» жаттығуы.</a:t>
            </a:r>
            <a:endParaRPr lang="ru-RU" sz="1200" b="0" kern="1200" dirty="0">
              <a:solidFill>
                <a:schemeClr val="tx1"/>
              </a:solidFill>
              <a:effectLst/>
              <a:latin typeface="+mn-lt"/>
              <a:ea typeface="+mn-ea"/>
              <a:cs typeface="+mn-cs"/>
            </a:endParaRPr>
          </a:p>
        </p:txBody>
      </p:sp>
      <p:sp>
        <p:nvSpPr>
          <p:cNvPr id="20484" name="Slide Number Placeholder 3">
            <a:extLst>
              <a:ext uri="{FF2B5EF4-FFF2-40B4-BE49-F238E27FC236}">
                <a16:creationId xmlns="" xmlns:a16="http://schemas.microsoft.com/office/drawing/2014/main" id="{35B50E8A-9898-4B73-B2F9-1ABD6F1C32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B79EBC-013D-486B-891E-811AE8B98CD2}" type="slidenum">
              <a:rPr lang="ru-RU" altLang="en-US"/>
              <a:pPr fontAlgn="base">
                <a:spcBef>
                  <a:spcPct val="0"/>
                </a:spcBef>
                <a:spcAft>
                  <a:spcPct val="0"/>
                </a:spcAft>
              </a:pPr>
              <a:t>19</a:t>
            </a:fld>
            <a:endParaRPr lang="ru-RU" altLang="en-US"/>
          </a:p>
        </p:txBody>
      </p:sp>
    </p:spTree>
    <p:extLst>
      <p:ext uri="{BB962C8B-B14F-4D97-AF65-F5344CB8AC3E}">
        <p14:creationId xmlns:p14="http://schemas.microsoft.com/office/powerpoint/2010/main" val="150789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Нақты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шиеленісті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көзіңізге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елестетіңіз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Денеңізде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көтеретінін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бақылаңыз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жағдайларда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көбінесе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жайсыздық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қысым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қысылу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бүлкіл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Іштей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кеуде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қуысыңызды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аласапыран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оранған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эмоциялар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теңізін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елестетіңіз</a:t>
            </a:r>
            <a:r>
              <a:rPr lang="ru-RU"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77EF9A2-1BE1-43E3-AA90-D64DA13A90F0}" type="slidenum">
              <a:rPr lang="ru-RU" smtClean="0"/>
              <a:pPr/>
              <a:t>20</a:t>
            </a:fld>
            <a:endParaRPr lang="ru-RU"/>
          </a:p>
        </p:txBody>
      </p:sp>
    </p:spTree>
    <p:extLst>
      <p:ext uri="{BB962C8B-B14F-4D97-AF65-F5344CB8AC3E}">
        <p14:creationId xmlns:p14="http://schemas.microsoft.com/office/powerpoint/2010/main" val="340917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a:t>Енді</a:t>
            </a:r>
            <a:r>
              <a:rPr lang="ru-RU" sz="1200" dirty="0"/>
              <a:t> </a:t>
            </a:r>
            <a:r>
              <a:rPr lang="ru-RU" sz="1200" dirty="0" err="1"/>
              <a:t>ойша</a:t>
            </a:r>
            <a:r>
              <a:rPr lang="ru-RU" sz="1200" dirty="0"/>
              <a:t> </a:t>
            </a:r>
            <a:r>
              <a:rPr lang="ru-RU" sz="1200" dirty="0" err="1"/>
              <a:t>сол</a:t>
            </a:r>
            <a:r>
              <a:rPr lang="ru-RU" sz="1200" dirty="0"/>
              <a:t> </a:t>
            </a:r>
            <a:r>
              <a:rPr lang="ru-RU" sz="1200" dirty="0" err="1"/>
              <a:t>теңіздің</a:t>
            </a:r>
            <a:r>
              <a:rPr lang="ru-RU" sz="1200" dirty="0"/>
              <a:t> </a:t>
            </a:r>
            <a:r>
              <a:rPr lang="ru-RU" sz="1200" dirty="0" err="1"/>
              <a:t>қыртысын</a:t>
            </a:r>
            <a:r>
              <a:rPr lang="ru-RU" sz="1200" dirty="0"/>
              <a:t> </a:t>
            </a:r>
            <a:r>
              <a:rPr lang="ru-RU" sz="1200" dirty="0" err="1"/>
              <a:t>қолмен</a:t>
            </a:r>
            <a:r>
              <a:rPr lang="ru-RU" sz="1200" dirty="0"/>
              <a:t> </a:t>
            </a:r>
            <a:r>
              <a:rPr lang="ru-RU" sz="1200" dirty="0" err="1"/>
              <a:t>айнадай</a:t>
            </a:r>
            <a:r>
              <a:rPr lang="ru-RU" sz="1200" dirty="0"/>
              <a:t> </a:t>
            </a:r>
            <a:r>
              <a:rPr lang="ru-RU" sz="1200" dirty="0" err="1"/>
              <a:t>етіп</a:t>
            </a:r>
            <a:r>
              <a:rPr lang="ru-RU" sz="1200" dirty="0"/>
              <a:t> </a:t>
            </a:r>
            <a:r>
              <a:rPr lang="ru-RU" sz="1200" dirty="0" err="1"/>
              <a:t>жазып</a:t>
            </a:r>
            <a:r>
              <a:rPr lang="ru-RU" sz="1200" dirty="0"/>
              <a:t> </a:t>
            </a:r>
            <a:r>
              <a:rPr lang="ru-RU" sz="1200" dirty="0" err="1"/>
              <a:t>тастаңыз</a:t>
            </a:r>
            <a:r>
              <a:rPr lang="ru-RU" sz="1200" dirty="0"/>
              <a:t>. </a:t>
            </a:r>
            <a:r>
              <a:rPr lang="ru-RU" sz="1200" dirty="0" err="1"/>
              <a:t>Енді</a:t>
            </a:r>
            <a:r>
              <a:rPr lang="ru-RU" sz="1200" dirty="0"/>
              <a:t> </a:t>
            </a:r>
            <a:r>
              <a:rPr lang="ru-RU" sz="1200" dirty="0" err="1"/>
              <a:t>қандай</a:t>
            </a:r>
            <a:r>
              <a:rPr lang="ru-RU" sz="1200" dirty="0"/>
              <a:t> </a:t>
            </a:r>
            <a:r>
              <a:rPr lang="ru-RU" sz="1200" dirty="0" err="1"/>
              <a:t>сезімдесіз</a:t>
            </a:r>
            <a:r>
              <a:rPr lang="ru-RU" sz="1200" dirty="0"/>
              <a:t>?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21</a:t>
            </a:fld>
            <a:endParaRPr lang="ru-RU"/>
          </a:p>
        </p:txBody>
      </p:sp>
    </p:spTree>
    <p:extLst>
      <p:ext uri="{BB962C8B-B14F-4D97-AF65-F5344CB8AC3E}">
        <p14:creationId xmlns:p14="http://schemas.microsoft.com/office/powerpoint/2010/main" val="50136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a:extLst>
              <a:ext uri="{FF2B5EF4-FFF2-40B4-BE49-F238E27FC236}">
                <a16:creationId xmlns="" xmlns:a16="http://schemas.microsoft.com/office/drawing/2014/main" id="{3092B6D5-4976-437D-8368-0EA000E162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a:extLst>
              <a:ext uri="{FF2B5EF4-FFF2-40B4-BE49-F238E27FC236}">
                <a16:creationId xmlns="" xmlns:a16="http://schemas.microsoft.com/office/drawing/2014/main" id="{60D05750-0403-4D3E-8770-CB858C1238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2880">
              <a:spcBef>
                <a:spcPct val="0"/>
              </a:spcBef>
            </a:pPr>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Қоқыс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шелегі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жаттығуын</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пайдалануға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Мұнда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шаршатқан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қажытқан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ашуландыратын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еңсеңізді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құтыла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Бұл</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қарапайым, бірақ тиімді жаттығу.</a:t>
            </a:r>
            <a:r>
              <a:rPr lang="ru-RU" sz="1200" kern="1200" dirty="0">
                <a:solidFill>
                  <a:schemeClr val="tx1"/>
                </a:solidFill>
                <a:effectLst/>
                <a:latin typeface="+mn-lt"/>
                <a:ea typeface="+mn-ea"/>
                <a:cs typeface="+mn-cs"/>
              </a:rPr>
              <a:t> </a:t>
            </a:r>
            <a:endParaRPr lang="en-US" altLang="en-US" dirty="0"/>
          </a:p>
        </p:txBody>
      </p:sp>
      <p:sp>
        <p:nvSpPr>
          <p:cNvPr id="24580" name="Номер слайда 3">
            <a:extLst>
              <a:ext uri="{FF2B5EF4-FFF2-40B4-BE49-F238E27FC236}">
                <a16:creationId xmlns="" xmlns:a16="http://schemas.microsoft.com/office/drawing/2014/main" id="{A784B3B9-F243-4955-AEBA-59FA36AC88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5553E2-EFE3-4AC4-BAAD-BCECB66306FD}" type="slidenum">
              <a:rPr lang="ru-RU" altLang="en-US"/>
              <a:pPr fontAlgn="base">
                <a:spcBef>
                  <a:spcPct val="0"/>
                </a:spcBef>
                <a:spcAft>
                  <a:spcPct val="0"/>
                </a:spcAft>
              </a:pPr>
              <a:t>22</a:t>
            </a:fld>
            <a:endParaRPr lang="ru-RU" altLang="en-US"/>
          </a:p>
        </p:txBody>
      </p:sp>
    </p:spTree>
    <p:extLst>
      <p:ext uri="{BB962C8B-B14F-4D97-AF65-F5344CB8AC3E}">
        <p14:creationId xmlns:p14="http://schemas.microsoft.com/office/powerpoint/2010/main" val="159818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a:extLst>
              <a:ext uri="{FF2B5EF4-FFF2-40B4-BE49-F238E27FC236}">
                <a16:creationId xmlns="" xmlns:a16="http://schemas.microsoft.com/office/drawing/2014/main" id="{8AC1A816-C344-43FC-AF34-DDC0B027F6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a:extLst>
              <a:ext uri="{FF2B5EF4-FFF2-40B4-BE49-F238E27FC236}">
                <a16:creationId xmlns="" xmlns:a16="http://schemas.microsoft.com/office/drawing/2014/main" id="{7E3AFDB5-C66C-4038-AE14-D1E57551FA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2880"/>
            <a:r>
              <a:rPr lang="ru-RU" sz="1200" kern="1200" dirty="0" err="1">
                <a:solidFill>
                  <a:schemeClr val="tx1"/>
                </a:solidFill>
                <a:effectLst/>
                <a:latin typeface="+mn-lt"/>
                <a:ea typeface="+mn-ea"/>
                <a:cs typeface="+mn-cs"/>
              </a:rPr>
              <a:t>Ішкі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ширығудан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денедегі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арылуға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тыныстауды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басқару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техникасы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Тыныстауды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басқару</a:t>
            </a:r>
            <a:r>
              <a:rPr lang="ru-RU" sz="1200" kern="1200" dirty="0">
                <a:solidFill>
                  <a:schemeClr val="tx1"/>
                </a:solidFill>
                <a:effectLst/>
                <a:latin typeface="+mn-lt"/>
                <a:ea typeface="+mn-ea"/>
                <a:cs typeface="+mn-cs"/>
              </a:rPr>
              <a:t> – </a:t>
            </a:r>
            <a:r>
              <a:rPr lang="ru-RU" sz="1200" b="0" dirty="0" err="1"/>
              <a:t>бұлшық</a:t>
            </a:r>
            <a:r>
              <a:rPr lang="ru-RU" sz="1200" b="0" dirty="0"/>
              <a:t> </a:t>
            </a:r>
            <a:r>
              <a:rPr lang="ru-RU" sz="1200" b="0" dirty="0" err="1"/>
              <a:t>ет</a:t>
            </a:r>
            <a:r>
              <a:rPr lang="ru-RU" sz="1200" b="0" dirty="0"/>
              <a:t> </a:t>
            </a:r>
            <a:r>
              <a:rPr lang="ru-RU" sz="1200" b="0" dirty="0" err="1"/>
              <a:t>тонусына</a:t>
            </a:r>
            <a:r>
              <a:rPr lang="ru-RU" sz="1200" b="0" dirty="0"/>
              <a:t> және </a:t>
            </a:r>
            <a:r>
              <a:rPr lang="ru-RU" sz="1200" b="0" dirty="0" err="1"/>
              <a:t>мидың</a:t>
            </a:r>
            <a:r>
              <a:rPr lang="ru-RU" sz="1200" b="0" dirty="0"/>
              <a:t> </a:t>
            </a:r>
            <a:r>
              <a:rPr lang="ru-RU" sz="1200" b="0" dirty="0" err="1"/>
              <a:t>эмоциялық</a:t>
            </a:r>
            <a:r>
              <a:rPr lang="ru-RU" sz="1200" b="0" dirty="0"/>
              <a:t> </a:t>
            </a:r>
            <a:r>
              <a:rPr lang="ru-RU" sz="1200" b="0" dirty="0" err="1"/>
              <a:t>орталықтарына</a:t>
            </a:r>
            <a:r>
              <a:rPr lang="ru-RU" sz="1200" b="0" dirty="0"/>
              <a:t> </a:t>
            </a:r>
            <a:r>
              <a:rPr lang="ru-RU" sz="1200" b="0" dirty="0" err="1"/>
              <a:t>ықпал</a:t>
            </a:r>
            <a:r>
              <a:rPr lang="ru-RU" sz="1200" b="0" dirty="0"/>
              <a:t> </a:t>
            </a:r>
            <a:r>
              <a:rPr lang="ru-RU" sz="1200" b="0" dirty="0" err="1"/>
              <a:t>етудің</a:t>
            </a:r>
            <a:r>
              <a:rPr lang="ru-RU" sz="1200" b="0" dirty="0"/>
              <a:t> </a:t>
            </a:r>
            <a:r>
              <a:rPr lang="ru-RU" sz="1200" b="0" dirty="0" err="1"/>
              <a:t>тиімді</a:t>
            </a:r>
            <a:r>
              <a:rPr lang="ru-RU" sz="1200" b="0" dirty="0"/>
              <a:t> </a:t>
            </a:r>
            <a:r>
              <a:rPr lang="ru-RU" sz="1200" b="0" dirty="0" err="1"/>
              <a:t>жолы</a:t>
            </a:r>
            <a:r>
              <a:rPr lang="ru-RU" sz="1200" b="0" dirty="0"/>
              <a:t>.</a:t>
            </a:r>
            <a:endParaRPr lang="ru-RU" sz="1200" b="0" kern="1200" dirty="0">
              <a:solidFill>
                <a:schemeClr val="tx1"/>
              </a:solidFill>
              <a:effectLst/>
              <a:latin typeface="+mn-lt"/>
              <a:ea typeface="+mn-ea"/>
              <a:cs typeface="+mn-cs"/>
            </a:endParaRPr>
          </a:p>
          <a:p>
            <a:pPr indent="182880"/>
            <a:r>
              <a:rPr lang="ru-RU" sz="1200" b="0" dirty="0" err="1"/>
              <a:t>Баяу</a:t>
            </a:r>
            <a:r>
              <a:rPr lang="ru-RU" sz="1200" b="0" dirty="0"/>
              <a:t> </a:t>
            </a:r>
            <a:r>
              <a:rPr lang="ru-RU" sz="1200" b="0" dirty="0" err="1"/>
              <a:t>әрі</a:t>
            </a:r>
            <a:r>
              <a:rPr lang="ru-RU" sz="1200" b="0" dirty="0"/>
              <a:t> </a:t>
            </a:r>
            <a:r>
              <a:rPr lang="ru-RU" sz="1200" b="0" dirty="0" err="1"/>
              <a:t>терең</a:t>
            </a:r>
            <a:r>
              <a:rPr lang="ru-RU" sz="1200" b="0" dirty="0"/>
              <a:t> </a:t>
            </a:r>
            <a:r>
              <a:rPr lang="ru-RU" sz="1200" b="0" dirty="0" err="1"/>
              <a:t>тыныстау</a:t>
            </a:r>
            <a:r>
              <a:rPr lang="ru-RU" sz="1200" b="0" dirty="0"/>
              <a:t> (</a:t>
            </a:r>
            <a:r>
              <a:rPr lang="ru-RU" sz="1200" b="0" dirty="0" err="1"/>
              <a:t>іш</a:t>
            </a:r>
            <a:r>
              <a:rPr lang="ru-RU" sz="1200" b="0" dirty="0"/>
              <a:t> </a:t>
            </a:r>
            <a:r>
              <a:rPr lang="ru-RU" sz="1200" b="0" dirty="0" err="1"/>
              <a:t>бұлшық</a:t>
            </a:r>
            <a:r>
              <a:rPr lang="ru-RU" sz="1200" b="0" dirty="0"/>
              <a:t> </a:t>
            </a:r>
            <a:r>
              <a:rPr lang="ru-RU" sz="1200" b="0" dirty="0" err="1"/>
              <a:t>еттерін</a:t>
            </a:r>
            <a:r>
              <a:rPr lang="ru-RU" sz="1200" b="0" dirty="0"/>
              <a:t> </a:t>
            </a:r>
            <a:r>
              <a:rPr lang="ru-RU" sz="1200" b="0" dirty="0" err="1"/>
              <a:t>қатыстырумен</a:t>
            </a:r>
            <a:r>
              <a:rPr lang="ru-RU" sz="1200" b="0" dirty="0"/>
              <a:t>) </a:t>
            </a:r>
            <a:r>
              <a:rPr lang="ru-RU" sz="1200" b="0" dirty="0" err="1"/>
              <a:t>жүйке</a:t>
            </a:r>
            <a:r>
              <a:rPr lang="ru-RU" sz="1200" b="0" dirty="0"/>
              <a:t> </a:t>
            </a:r>
            <a:r>
              <a:rPr lang="ru-RU" sz="1200" b="0" dirty="0" err="1"/>
              <a:t>орталықтарының</a:t>
            </a:r>
            <a:r>
              <a:rPr lang="ru-RU" sz="1200" b="0" dirty="0"/>
              <a:t> </a:t>
            </a:r>
            <a:r>
              <a:rPr lang="ru-RU" sz="1200" b="0" dirty="0" err="1"/>
              <a:t>қозғыштығын</a:t>
            </a:r>
            <a:r>
              <a:rPr lang="ru-RU" sz="1200" b="0" dirty="0"/>
              <a:t> </a:t>
            </a:r>
            <a:r>
              <a:rPr lang="ru-RU" sz="1200" b="0" dirty="0" err="1"/>
              <a:t>азайтады</a:t>
            </a:r>
            <a:r>
              <a:rPr lang="ru-RU" sz="1200" b="0" dirty="0"/>
              <a:t>, </a:t>
            </a:r>
            <a:r>
              <a:rPr lang="ru-RU" sz="1200" b="0" dirty="0" err="1"/>
              <a:t>бұлшық</a:t>
            </a:r>
            <a:r>
              <a:rPr lang="ru-RU" sz="1200" b="0" dirty="0"/>
              <a:t> </a:t>
            </a:r>
            <a:r>
              <a:rPr lang="ru-RU" sz="1200" b="0" dirty="0" err="1"/>
              <a:t>еттің</a:t>
            </a:r>
            <a:r>
              <a:rPr lang="ru-RU" sz="1200" b="0" dirty="0"/>
              <a:t> </a:t>
            </a:r>
            <a:r>
              <a:rPr lang="ru-RU" sz="1200" b="0" dirty="0" err="1"/>
              <a:t>босаңсуына</a:t>
            </a:r>
            <a:r>
              <a:rPr lang="ru-RU" sz="1200" b="0" dirty="0"/>
              <a:t>, </a:t>
            </a:r>
            <a:r>
              <a:rPr lang="ru-RU" sz="1200" b="0" dirty="0" err="1"/>
              <a:t>релаксацияға</a:t>
            </a:r>
            <a:r>
              <a:rPr lang="ru-RU" sz="1200" b="0" dirty="0"/>
              <a:t> </a:t>
            </a:r>
            <a:r>
              <a:rPr lang="ru-RU" sz="1200" b="0" dirty="0" err="1"/>
              <a:t>септігін</a:t>
            </a:r>
            <a:r>
              <a:rPr lang="ru-RU" sz="1200" b="0" dirty="0"/>
              <a:t> </a:t>
            </a:r>
            <a:r>
              <a:rPr lang="ru-RU" sz="1200" b="0" dirty="0" err="1"/>
              <a:t>тигізеді</a:t>
            </a:r>
            <a:r>
              <a:rPr lang="ru-RU" sz="1200" b="0" dirty="0"/>
              <a:t>. </a:t>
            </a:r>
          </a:p>
          <a:p>
            <a:pPr indent="182880"/>
            <a:r>
              <a:rPr lang="ru-RU" sz="1200" b="0" dirty="0" err="1"/>
              <a:t>Жиі</a:t>
            </a:r>
            <a:r>
              <a:rPr lang="ru-RU" sz="1200" b="0" dirty="0"/>
              <a:t> (</a:t>
            </a:r>
            <a:r>
              <a:rPr lang="ru-RU" sz="1200" b="0" dirty="0" err="1"/>
              <a:t>кеудемен</a:t>
            </a:r>
            <a:r>
              <a:rPr lang="ru-RU" sz="1200" b="0" dirty="0"/>
              <a:t>) </a:t>
            </a:r>
            <a:r>
              <a:rPr lang="ru-RU" sz="1200" b="0" dirty="0" err="1"/>
              <a:t>тыныстау</a:t>
            </a:r>
            <a:r>
              <a:rPr lang="ru-RU" sz="1200" b="0" dirty="0"/>
              <a:t> </a:t>
            </a:r>
            <a:r>
              <a:rPr lang="ru-RU" sz="1200" b="0" dirty="0" err="1"/>
              <a:t>керісінше</a:t>
            </a:r>
            <a:r>
              <a:rPr lang="ru-RU" sz="1200" b="0" dirty="0"/>
              <a:t> </a:t>
            </a:r>
            <a:r>
              <a:rPr lang="ru-RU" sz="1200" b="0" dirty="0" err="1"/>
              <a:t>ағзаны</a:t>
            </a:r>
            <a:r>
              <a:rPr lang="ru-RU" sz="1200" b="0" dirty="0"/>
              <a:t> </a:t>
            </a:r>
            <a:r>
              <a:rPr lang="ru-RU" sz="1200" b="0" dirty="0" err="1"/>
              <a:t>жоғары</a:t>
            </a:r>
            <a:r>
              <a:rPr lang="ru-RU" sz="1200" b="0" dirty="0"/>
              <a:t> </a:t>
            </a:r>
            <a:r>
              <a:rPr lang="ru-RU" sz="1200" b="0" dirty="0" err="1"/>
              <a:t>белсенділігін</a:t>
            </a:r>
            <a:r>
              <a:rPr lang="ru-RU" sz="1200" b="0" dirty="0"/>
              <a:t> </a:t>
            </a:r>
            <a:r>
              <a:rPr lang="ru-RU" sz="1200" b="0" dirty="0" err="1"/>
              <a:t>қамтамасыз</a:t>
            </a:r>
            <a:r>
              <a:rPr lang="ru-RU" sz="1200" b="0" dirty="0"/>
              <a:t> </a:t>
            </a:r>
            <a:r>
              <a:rPr lang="ru-RU" sz="1200" b="0" dirty="0" err="1"/>
              <a:t>етеді</a:t>
            </a:r>
            <a:r>
              <a:rPr lang="ru-RU" sz="1200" b="0" dirty="0"/>
              <a:t>, </a:t>
            </a:r>
            <a:r>
              <a:rPr lang="ru-RU" sz="1200" b="0" dirty="0" err="1"/>
              <a:t>жүйке</a:t>
            </a:r>
            <a:r>
              <a:rPr lang="en-GB" sz="1200" b="0" dirty="0"/>
              <a:t>-</a:t>
            </a:r>
            <a:r>
              <a:rPr lang="kk-KZ" sz="1200" b="0" dirty="0"/>
              <a:t>психикалық ширығуды демеп отырады.</a:t>
            </a:r>
            <a:endParaRPr lang="ru-RU" sz="1200" b="0" kern="1200" dirty="0">
              <a:solidFill>
                <a:schemeClr val="tx1"/>
              </a:solidFill>
              <a:effectLst/>
              <a:latin typeface="+mn-lt"/>
              <a:ea typeface="+mn-ea"/>
              <a:cs typeface="+mn-cs"/>
            </a:endParaRPr>
          </a:p>
          <a:p>
            <a:pPr indent="182880"/>
            <a:r>
              <a:rPr lang="ru-RU"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i="1" kern="1200" dirty="0">
                <a:solidFill>
                  <a:schemeClr val="tx1"/>
                </a:solidFill>
                <a:effectLst/>
                <a:latin typeface="+mn-lt"/>
                <a:ea typeface="+mn-ea"/>
                <a:cs typeface="+mn-cs"/>
              </a:rPr>
              <a:t>(</a:t>
            </a:r>
            <a:r>
              <a:rPr lang="ru-RU" sz="1200" i="1" kern="1200" dirty="0" err="1">
                <a:solidFill>
                  <a:schemeClr val="tx1"/>
                </a:solidFill>
                <a:effectLst/>
                <a:latin typeface="+mn-lt"/>
                <a:ea typeface="+mn-ea"/>
                <a:cs typeface="+mn-cs"/>
              </a:rPr>
              <a:t>Педагогтарды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осыны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пайдалануға</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үйретіңіз</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Біз</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ұсынған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жаттығуды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жасата</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аласыз</a:t>
            </a:r>
            <a:r>
              <a:rPr lang="ru-RU" sz="1200" i="1" kern="1200" dirty="0">
                <a:solidFill>
                  <a:schemeClr val="tx1"/>
                </a:solidFill>
                <a:effectLst/>
                <a:latin typeface="+mn-lt"/>
                <a:ea typeface="+mn-ea"/>
                <a:cs typeface="+mn-cs"/>
              </a:rPr>
              <a:t>)</a:t>
            </a:r>
            <a:endParaRPr lang="en-US" altLang="en-US" dirty="0"/>
          </a:p>
        </p:txBody>
      </p:sp>
      <p:sp>
        <p:nvSpPr>
          <p:cNvPr id="26628" name="Номер слайда 3">
            <a:extLst>
              <a:ext uri="{FF2B5EF4-FFF2-40B4-BE49-F238E27FC236}">
                <a16:creationId xmlns="" xmlns:a16="http://schemas.microsoft.com/office/drawing/2014/main" id="{5A18F7D4-EB0C-4E37-99AA-B177900297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9118D9-805A-4306-9460-067E137496EE}" type="slidenum">
              <a:rPr lang="ru-RU" altLang="en-US"/>
              <a:pPr fontAlgn="base">
                <a:spcBef>
                  <a:spcPct val="0"/>
                </a:spcBef>
                <a:spcAft>
                  <a:spcPct val="0"/>
                </a:spcAft>
              </a:pPr>
              <a:t>23</a:t>
            </a:fld>
            <a:endParaRPr lang="ru-RU" altLang="en-US"/>
          </a:p>
        </p:txBody>
      </p:sp>
    </p:spTree>
    <p:extLst>
      <p:ext uri="{BB962C8B-B14F-4D97-AF65-F5344CB8AC3E}">
        <p14:creationId xmlns:p14="http://schemas.microsoft.com/office/powerpoint/2010/main" val="317583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eaLnBrk="1"/>
            <a:r>
              <a:rPr lang="ru-RU" altLang="en-US" sz="1200" dirty="0"/>
              <a:t>COVID-19 </a:t>
            </a:r>
            <a:r>
              <a:rPr lang="ru-RU" altLang="en-US" sz="1200" dirty="0" err="1"/>
              <a:t>коронавирусының</a:t>
            </a:r>
            <a:r>
              <a:rPr lang="ru-RU" altLang="en-US" sz="1200" dirty="0"/>
              <a:t> </a:t>
            </a:r>
            <a:r>
              <a:rPr lang="ru-RU" altLang="en-US" sz="1200" dirty="0" err="1"/>
              <a:t>жайылуы</a:t>
            </a:r>
            <a:r>
              <a:rPr lang="ru-RU" altLang="en-US" sz="1200" dirty="0"/>
              <a:t> </a:t>
            </a:r>
            <a:r>
              <a:rPr lang="ru-RU" altLang="en-US" sz="1200" dirty="0" err="1"/>
              <a:t>бүкіл</a:t>
            </a:r>
            <a:r>
              <a:rPr lang="ru-RU" altLang="en-US" sz="1200" dirty="0"/>
              <a:t> </a:t>
            </a:r>
            <a:r>
              <a:rPr lang="ru-RU" altLang="en-US" sz="1200" dirty="0" err="1"/>
              <a:t>әлем</a:t>
            </a:r>
            <a:r>
              <a:rPr lang="ru-RU" altLang="en-US" sz="1200" dirty="0"/>
              <a:t> </a:t>
            </a:r>
            <a:r>
              <a:rPr lang="ru-RU" altLang="en-US" sz="1200" dirty="0" err="1"/>
              <a:t>халқының</a:t>
            </a:r>
            <a:r>
              <a:rPr lang="ru-RU" altLang="en-US" sz="1200" dirty="0"/>
              <a:t> </a:t>
            </a:r>
            <a:r>
              <a:rPr lang="ru-RU" altLang="en-US" sz="1200" dirty="0" err="1"/>
              <a:t>арасында</a:t>
            </a:r>
            <a:r>
              <a:rPr lang="ru-RU" altLang="en-US" sz="1200" dirty="0"/>
              <a:t> </a:t>
            </a:r>
            <a:r>
              <a:rPr lang="ru-RU" altLang="en-US" sz="1200" dirty="0" err="1"/>
              <a:t>мазасыздық</a:t>
            </a:r>
            <a:r>
              <a:rPr lang="ru-RU" altLang="en-US" sz="1200" dirty="0"/>
              <a:t> пен </a:t>
            </a:r>
            <a:r>
              <a:rPr lang="ru-RU" altLang="en-US" sz="1200" dirty="0" err="1"/>
              <a:t>үрей</a:t>
            </a:r>
            <a:r>
              <a:rPr lang="ru-RU" altLang="en-US" sz="1200" dirty="0"/>
              <a:t> </a:t>
            </a:r>
            <a:r>
              <a:rPr lang="ru-RU" altLang="en-US" sz="1200" dirty="0" err="1"/>
              <a:t>тудырды</a:t>
            </a:r>
            <a:r>
              <a:rPr lang="ru-RU" altLang="en-US" sz="1200" dirty="0"/>
              <a:t>. </a:t>
            </a:r>
            <a:r>
              <a:rPr lang="ru-RU" altLang="en-US" sz="1200" dirty="0" err="1"/>
              <a:t>Көпшілік</a:t>
            </a:r>
            <a:r>
              <a:rPr lang="ru-RU" altLang="en-US" sz="1200" dirty="0"/>
              <a:t> </a:t>
            </a:r>
            <a:r>
              <a:rPr lang="ru-RU" altLang="en-US" sz="1200" dirty="0" err="1"/>
              <a:t>үрей</a:t>
            </a:r>
            <a:r>
              <a:rPr lang="ru-RU" altLang="en-US" sz="1200" dirty="0"/>
              <a:t> мен </a:t>
            </a:r>
            <a:r>
              <a:rPr lang="ru-RU" altLang="en-US" sz="1200" dirty="0" err="1"/>
              <a:t>қорқынышқа</a:t>
            </a:r>
            <a:r>
              <a:rPr lang="ru-RU" altLang="en-US" sz="1200" dirty="0"/>
              <a:t> бой </a:t>
            </a:r>
            <a:r>
              <a:rPr lang="ru-RU" altLang="en-US" sz="1200" dirty="0" err="1"/>
              <a:t>алдырады</a:t>
            </a:r>
            <a:r>
              <a:rPr lang="ru-RU" altLang="en-US" sz="1200" dirty="0"/>
              <a:t>, </a:t>
            </a:r>
            <a:r>
              <a:rPr lang="ru-RU" altLang="en-US" sz="1200" dirty="0" err="1"/>
              <a:t>әрі</a:t>
            </a:r>
            <a:r>
              <a:rPr lang="ru-RU" altLang="en-US" sz="1200" dirty="0"/>
              <a:t> </a:t>
            </a:r>
            <a:r>
              <a:rPr lang="ru-RU" altLang="en-US" sz="1200" dirty="0" err="1"/>
              <a:t>вирусқа</a:t>
            </a:r>
            <a:r>
              <a:rPr lang="ru-RU" altLang="en-US" sz="1200" dirty="0"/>
              <a:t> </a:t>
            </a:r>
            <a:r>
              <a:rPr lang="ru-RU" altLang="en-US" sz="1200" dirty="0" err="1"/>
              <a:t>қатысты</a:t>
            </a:r>
            <a:r>
              <a:rPr lang="ru-RU" altLang="en-US" sz="1200" dirty="0"/>
              <a:t> </a:t>
            </a:r>
            <a:r>
              <a:rPr lang="ru-RU" altLang="en-US" sz="1200" dirty="0" err="1"/>
              <a:t>жағдай</a:t>
            </a:r>
            <a:r>
              <a:rPr lang="ru-RU" altLang="en-US" sz="1200" dirty="0"/>
              <a:t> </a:t>
            </a:r>
            <a:r>
              <a:rPr lang="ru-RU" altLang="en-US" sz="1200" dirty="0" err="1"/>
              <a:t>шарпығандар</a:t>
            </a:r>
            <a:r>
              <a:rPr lang="ru-RU" altLang="en-US" sz="1200" dirty="0"/>
              <a:t> </a:t>
            </a:r>
            <a:r>
              <a:rPr lang="ru-RU" altLang="en-US" sz="1200" dirty="0" err="1"/>
              <a:t>түрлі</a:t>
            </a:r>
            <a:r>
              <a:rPr lang="ru-RU" altLang="en-US" sz="1200" dirty="0"/>
              <a:t> </a:t>
            </a:r>
            <a:r>
              <a:rPr lang="ru-RU" altLang="en-US" sz="1200" dirty="0" err="1"/>
              <a:t>дәрежеде</a:t>
            </a:r>
            <a:r>
              <a:rPr lang="ru-RU" altLang="en-US" sz="1200" dirty="0"/>
              <a:t> </a:t>
            </a:r>
            <a:r>
              <a:rPr lang="ru-RU" altLang="en-US" sz="1200" dirty="0" err="1"/>
              <a:t>қатты</a:t>
            </a:r>
            <a:r>
              <a:rPr lang="ru-RU" altLang="en-US" sz="1200" dirty="0"/>
              <a:t> </a:t>
            </a:r>
            <a:r>
              <a:rPr lang="ru-RU" altLang="en-US" sz="1200" dirty="0" err="1"/>
              <a:t>байбалам</a:t>
            </a:r>
            <a:r>
              <a:rPr lang="ru-RU" altLang="en-US" sz="1200" dirty="0"/>
              <a:t>, </a:t>
            </a:r>
            <a:r>
              <a:rPr lang="ru-RU" altLang="en-US" sz="1200" dirty="0" err="1"/>
              <a:t>қорқыныш</a:t>
            </a:r>
            <a:r>
              <a:rPr lang="ru-RU" altLang="en-US" sz="1200" dirty="0"/>
              <a:t> пен </a:t>
            </a:r>
            <a:r>
              <a:rPr lang="ru-RU" altLang="en-US" sz="1200" dirty="0" err="1"/>
              <a:t>мазасыздықты</a:t>
            </a:r>
            <a:r>
              <a:rPr lang="ru-RU" altLang="en-US" sz="1200" dirty="0"/>
              <a:t> </a:t>
            </a:r>
            <a:r>
              <a:rPr lang="ru-RU" altLang="en-US" sz="1200" dirty="0" err="1"/>
              <a:t>басынан</a:t>
            </a:r>
            <a:r>
              <a:rPr lang="ru-RU" altLang="en-US" sz="1200" dirty="0"/>
              <a:t> </a:t>
            </a:r>
            <a:r>
              <a:rPr lang="ru-RU" altLang="en-US" sz="1200" dirty="0" err="1"/>
              <a:t>кешіруі</a:t>
            </a:r>
            <a:r>
              <a:rPr lang="ru-RU" altLang="en-US" sz="1200" dirty="0"/>
              <a:t> </a:t>
            </a:r>
            <a:r>
              <a:rPr lang="ru-RU" altLang="en-US" sz="1200" dirty="0" err="1"/>
              <a:t>мүмкін</a:t>
            </a:r>
            <a:r>
              <a:rPr lang="ru-RU" altLang="en-US" sz="1200" dirty="0"/>
              <a:t>.</a:t>
            </a:r>
          </a:p>
          <a:p>
            <a:pPr indent="182880" eaLnBrk="1"/>
            <a:r>
              <a:rPr lang="ru-RU" altLang="en-US" sz="1200" dirty="0"/>
              <a:t>Туған</a:t>
            </a:r>
            <a:r>
              <a:rPr lang="en-GB" altLang="en-US" sz="1200" dirty="0"/>
              <a:t>-</a:t>
            </a:r>
            <a:r>
              <a:rPr lang="kk-KZ" altLang="en-US" sz="1200" dirty="0"/>
              <a:t>туыстарға алаңдау, белгісіздік, қашықтан жұмыс жасау, шамадан тыс күш түсу, тұрақсыздық </a:t>
            </a:r>
            <a:r>
              <a:rPr lang="en-GB" altLang="en-US" sz="1200" dirty="0"/>
              <a:t>-</a:t>
            </a:r>
            <a:r>
              <a:rPr lang="kk-KZ" altLang="en-US" sz="1200" dirty="0"/>
              <a:t> </a:t>
            </a:r>
            <a:r>
              <a:rPr lang="ru-RU" altLang="en-US" sz="1200" dirty="0"/>
              <a:t>COVID-19 </a:t>
            </a:r>
            <a:r>
              <a:rPr lang="ru-RU" altLang="en-US" sz="1200" dirty="0" err="1"/>
              <a:t>коронавирусының</a:t>
            </a:r>
            <a:r>
              <a:rPr lang="ru-RU" altLang="en-US" sz="1200" dirty="0"/>
              <a:t> </a:t>
            </a:r>
            <a:r>
              <a:rPr lang="ru-RU" altLang="en-US" sz="1200" dirty="0" err="1"/>
              <a:t>жайылуы</a:t>
            </a:r>
            <a:r>
              <a:rPr lang="ru-RU" altLang="en-US" sz="1200" dirty="0"/>
              <a:t>  </a:t>
            </a:r>
            <a:r>
              <a:rPr lang="ru-RU" altLang="en-US" sz="1200" dirty="0" err="1"/>
              <a:t>кезіндегі</a:t>
            </a:r>
            <a:r>
              <a:rPr lang="ru-RU" altLang="en-US" sz="1200" dirty="0"/>
              <a:t> </a:t>
            </a:r>
            <a:r>
              <a:rPr lang="ru-RU" altLang="en-US" sz="1200" dirty="0" err="1"/>
              <a:t>барлық</a:t>
            </a:r>
            <a:r>
              <a:rPr lang="ru-RU" altLang="en-US" sz="1200" dirty="0"/>
              <a:t> осы және </a:t>
            </a:r>
            <a:r>
              <a:rPr lang="ru-RU" altLang="en-US" sz="1200" dirty="0" err="1"/>
              <a:t>басқа</a:t>
            </a:r>
            <a:r>
              <a:rPr lang="ru-RU" altLang="en-US" sz="1200" dirty="0"/>
              <a:t> да </a:t>
            </a:r>
            <a:r>
              <a:rPr lang="ru-RU" altLang="en-US" sz="1200" dirty="0" err="1"/>
              <a:t>факторлар</a:t>
            </a:r>
            <a:r>
              <a:rPr lang="ru-RU" altLang="en-US" sz="1200" dirty="0"/>
              <a:t> </a:t>
            </a:r>
            <a:r>
              <a:rPr lang="ru-RU" altLang="en-US" sz="1200" dirty="0" err="1"/>
              <a:t>эмоциялық</a:t>
            </a:r>
            <a:r>
              <a:rPr lang="ru-RU" altLang="en-US" sz="1200" dirty="0"/>
              <a:t> </a:t>
            </a:r>
            <a:r>
              <a:rPr lang="ru-RU" altLang="en-US" sz="1200" dirty="0" err="1"/>
              <a:t>күйіп</a:t>
            </a:r>
            <a:r>
              <a:rPr lang="ru-RU" altLang="en-US" sz="1200" dirty="0"/>
              <a:t> </a:t>
            </a:r>
            <a:r>
              <a:rPr lang="ru-RU" altLang="en-US" sz="1200" dirty="0" err="1"/>
              <a:t>кетуге</a:t>
            </a:r>
            <a:r>
              <a:rPr lang="ru-RU" altLang="en-US" sz="1200" dirty="0"/>
              <a:t> де </a:t>
            </a:r>
            <a:r>
              <a:rPr lang="ru-RU" altLang="en-US" sz="1200" dirty="0" err="1"/>
              <a:t>алып</a:t>
            </a:r>
            <a:r>
              <a:rPr lang="ru-RU" altLang="en-US" sz="1200" dirty="0"/>
              <a:t> </a:t>
            </a:r>
            <a:r>
              <a:rPr lang="ru-RU" altLang="en-US" sz="1200" dirty="0" err="1"/>
              <a:t>келуі</a:t>
            </a:r>
            <a:r>
              <a:rPr lang="ru-RU" altLang="en-US" sz="1200" dirty="0"/>
              <a:t> </a:t>
            </a:r>
            <a:r>
              <a:rPr lang="ru-RU" altLang="en-US" sz="1200" dirty="0" err="1"/>
              <a:t>ықтимал</a:t>
            </a:r>
            <a:r>
              <a:rPr lang="ru-RU" altLang="en-US" sz="1200" dirty="0"/>
              <a:t>.</a:t>
            </a:r>
          </a:p>
          <a:p>
            <a:pPr indent="182880" eaLnBrk="1"/>
            <a:r>
              <a:rPr lang="ru-RU" altLang="en-US" sz="1200" dirty="0"/>
              <a:t>Осы </a:t>
            </a:r>
            <a:r>
              <a:rPr lang="ru-RU" altLang="en-US" sz="1200" dirty="0" err="1"/>
              <a:t>уақытта</a:t>
            </a:r>
            <a:r>
              <a:rPr lang="ru-RU" altLang="en-US" sz="1200" dirty="0"/>
              <a:t> </a:t>
            </a:r>
            <a:r>
              <a:rPr lang="ru-RU" altLang="en-US" sz="1200" dirty="0" err="1"/>
              <a:t>педагогтарға</a:t>
            </a:r>
            <a:r>
              <a:rPr lang="ru-RU" altLang="en-US" sz="1200" dirty="0"/>
              <a:t> </a:t>
            </a:r>
            <a:r>
              <a:rPr lang="ru-RU" altLang="en-US" sz="1200" dirty="0" err="1"/>
              <a:t>өздерінің</a:t>
            </a:r>
            <a:r>
              <a:rPr lang="ru-RU" altLang="en-US" sz="1200" dirty="0"/>
              <a:t> </a:t>
            </a:r>
            <a:r>
              <a:rPr lang="ru-RU" altLang="en-US" sz="1200" dirty="0" err="1"/>
              <a:t>психикалық</a:t>
            </a:r>
            <a:r>
              <a:rPr lang="ru-RU" altLang="en-US" sz="1200" dirty="0"/>
              <a:t> </a:t>
            </a:r>
            <a:r>
              <a:rPr lang="ru-RU" altLang="en-US" sz="1200" dirty="0" err="1"/>
              <a:t>денсаулығына</a:t>
            </a:r>
            <a:r>
              <a:rPr lang="ru-RU" altLang="en-US" sz="1200" dirty="0"/>
              <a:t> </a:t>
            </a:r>
            <a:r>
              <a:rPr lang="ru-RU" altLang="en-US" sz="1200" dirty="0" err="1"/>
              <a:t>көңіл</a:t>
            </a:r>
            <a:r>
              <a:rPr lang="ru-RU" altLang="en-US" sz="1200" dirty="0"/>
              <a:t> </a:t>
            </a:r>
            <a:r>
              <a:rPr lang="ru-RU" altLang="en-US" sz="1200" dirty="0" err="1"/>
              <a:t>бөлуі</a:t>
            </a:r>
            <a:r>
              <a:rPr lang="ru-RU" altLang="en-US" sz="1200" dirty="0"/>
              <a:t> </a:t>
            </a:r>
            <a:r>
              <a:rPr lang="ru-RU" altLang="en-US" sz="1200" dirty="0" err="1"/>
              <a:t>ерекше</a:t>
            </a:r>
            <a:r>
              <a:rPr lang="ru-RU" altLang="en-US" sz="1200" dirty="0"/>
              <a:t> </a:t>
            </a:r>
            <a:r>
              <a:rPr lang="ru-RU" altLang="en-US" sz="1200" dirty="0" err="1"/>
              <a:t>маңызды</a:t>
            </a:r>
            <a:r>
              <a:rPr lang="ru-RU" altLang="en-US" sz="1200" dirty="0"/>
              <a:t>. </a:t>
            </a:r>
            <a:r>
              <a:rPr lang="ru-RU" altLang="en-US" sz="1200" dirty="0" err="1"/>
              <a:t>Мысалы</a:t>
            </a:r>
            <a:r>
              <a:rPr lang="ru-RU" altLang="en-US" sz="1200" dirty="0"/>
              <a:t>, </a:t>
            </a:r>
            <a:r>
              <a:rPr lang="ru-RU" altLang="en-US" sz="1200" dirty="0" err="1"/>
              <a:t>кәсіби жанудың алдын</a:t>
            </a:r>
            <a:r>
              <a:rPr lang="ru-RU" altLang="en-US" sz="1200" dirty="0"/>
              <a:t> ала </a:t>
            </a:r>
            <a:r>
              <a:rPr lang="ru-RU" altLang="en-US" sz="1200" dirty="0" err="1"/>
              <a:t>білу</a:t>
            </a:r>
            <a:r>
              <a:rPr lang="ru-RU" altLang="en-US" sz="1200" dirty="0"/>
              <a:t> және </a:t>
            </a:r>
            <a:r>
              <a:rPr lang="ru-RU" altLang="en-US" sz="1200" dirty="0" err="1"/>
              <a:t>онымен</a:t>
            </a:r>
            <a:r>
              <a:rPr lang="ru-RU" altLang="en-US" sz="1200" dirty="0"/>
              <a:t> </a:t>
            </a:r>
            <a:r>
              <a:rPr lang="ru-RU" altLang="en-US" sz="1200" dirty="0" err="1"/>
              <a:t>күресе білу</a:t>
            </a:r>
            <a:r>
              <a:rPr lang="ru-RU" altLang="en-US" sz="1200" dirty="0"/>
              <a:t> </a:t>
            </a:r>
            <a:r>
              <a:rPr lang="ru-RU" altLang="en-US" sz="1200" dirty="0" err="1"/>
              <a:t>өте маңызды</a:t>
            </a:r>
            <a:r>
              <a:rPr lang="ru-RU" altLang="en-US" sz="1200" dirty="0"/>
              <a:t>. </a:t>
            </a:r>
            <a:r>
              <a:rPr lang="ru-RU" altLang="en-US" sz="1200" dirty="0" err="1"/>
              <a:t>Ол</a:t>
            </a:r>
            <a:r>
              <a:rPr lang="ru-RU" altLang="en-US" sz="1200" dirty="0"/>
              <a:t> </a:t>
            </a:r>
            <a:r>
              <a:rPr lang="ru-RU" altLang="en-US" sz="1200" dirty="0" err="1"/>
              <a:t>үшін</a:t>
            </a:r>
            <a:r>
              <a:rPr lang="ru-RU" altLang="en-US" sz="1200" dirty="0"/>
              <a:t> не </a:t>
            </a:r>
            <a:r>
              <a:rPr lang="ru-RU" altLang="en-US" sz="1200" dirty="0" err="1"/>
              <a:t>істеу</a:t>
            </a:r>
            <a:r>
              <a:rPr lang="ru-RU" altLang="en-US" sz="1200" dirty="0"/>
              <a:t> </a:t>
            </a:r>
            <a:r>
              <a:rPr lang="ru-RU" altLang="en-US" sz="1200" dirty="0" err="1"/>
              <a:t>керек</a:t>
            </a:r>
            <a:r>
              <a:rPr lang="ru-RU" altLang="en-US" sz="1200" dirty="0"/>
              <a:t> </a:t>
            </a:r>
            <a:r>
              <a:rPr lang="ru-RU" altLang="en-US" sz="1200" dirty="0" err="1"/>
              <a:t>екенін</a:t>
            </a:r>
            <a:r>
              <a:rPr lang="ru-RU" altLang="en-US" sz="1200" dirty="0"/>
              <a:t> </a:t>
            </a:r>
            <a:r>
              <a:rPr lang="ru-RU" altLang="en-US" sz="1200" dirty="0" err="1"/>
              <a:t>қарастырайық</a:t>
            </a:r>
            <a:r>
              <a:rPr lang="ru-RU" altLang="en-US" sz="1200" dirty="0"/>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2</a:t>
            </a:fld>
            <a:endParaRPr lang="ru-RU"/>
          </a:p>
        </p:txBody>
      </p:sp>
    </p:spTree>
    <p:extLst>
      <p:ext uri="{BB962C8B-B14F-4D97-AF65-F5344CB8AC3E}">
        <p14:creationId xmlns:p14="http://schemas.microsoft.com/office/powerpoint/2010/main" val="399626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Алдымен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кәсіби жану</a:t>
            </a:r>
            <a:r>
              <a:rPr lang="ru-RU" sz="1200" kern="1200" dirty="0">
                <a:solidFill>
                  <a:schemeClr val="tx1"/>
                </a:solidFill>
                <a:effectLst/>
                <a:latin typeface="+mn-lt"/>
                <a:ea typeface="+mn-ea"/>
                <a:cs typeface="+mn-cs"/>
              </a:rPr>
              <a:t> синдромы </a:t>
            </a:r>
            <a:r>
              <a:rPr lang="ru-RU" sz="1200" kern="1200" dirty="0" err="1">
                <a:solidFill>
                  <a:schemeClr val="tx1"/>
                </a:solidFill>
                <a:effectLst/>
                <a:latin typeface="+mn-lt"/>
                <a:ea typeface="+mn-ea"/>
                <a:cs typeface="+mn-cs"/>
              </a:rPr>
              <a:t>деген</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екенін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анықтап көрейік</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Эмоциялық жану</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бұл кәсіби салада түрлі симптомдар кейпінде көрініс беретін және жұмыс сапасына әсер ететін физикалық,эмоциялық және ақыл-ой сарқылу күйі. «Эмоциялық жану синдромы» (ЭККС) ұғымы (ағылшын тілінен «</a:t>
            </a:r>
            <a:r>
              <a:rPr lang="en-US" sz="1200" kern="1200" dirty="0">
                <a:solidFill>
                  <a:schemeClr val="tx1"/>
                </a:solidFill>
                <a:effectLst/>
                <a:latin typeface="+mn-lt"/>
                <a:ea typeface="+mn-ea"/>
                <a:cs typeface="+mn-cs"/>
              </a:rPr>
              <a:t>burnout» – </a:t>
            </a:r>
            <a:r>
              <a:rPr lang="kk-KZ" sz="1200" kern="1200" dirty="0">
                <a:solidFill>
                  <a:schemeClr val="tx1"/>
                </a:solidFill>
                <a:effectLst/>
                <a:latin typeface="+mn-lt"/>
                <a:ea typeface="+mn-ea"/>
                <a:cs typeface="+mn-cs"/>
              </a:rPr>
              <a:t>жану, күю) алғаш рет 1974 жылы америкалық психиатр  Х. Дж. Фрейденбергермен енгізілген. </a:t>
            </a:r>
          </a:p>
        </p:txBody>
      </p:sp>
      <p:sp>
        <p:nvSpPr>
          <p:cNvPr id="4" name="Номер слайда 3"/>
          <p:cNvSpPr>
            <a:spLocks noGrp="1"/>
          </p:cNvSpPr>
          <p:nvPr>
            <p:ph type="sldNum" sz="quarter" idx="10"/>
          </p:nvPr>
        </p:nvSpPr>
        <p:spPr/>
        <p:txBody>
          <a:bodyPr/>
          <a:lstStyle/>
          <a:p>
            <a:fld id="{D77EF9A2-1BE1-43E3-AA90-D64DA13A90F0}" type="slidenum">
              <a:rPr lang="ru-RU" smtClean="0"/>
              <a:pPr/>
              <a:t>3</a:t>
            </a:fld>
            <a:endParaRPr lang="ru-RU"/>
          </a:p>
        </p:txBody>
      </p:sp>
    </p:spTree>
    <p:extLst>
      <p:ext uri="{BB962C8B-B14F-4D97-AF65-F5344CB8AC3E}">
        <p14:creationId xmlns:p14="http://schemas.microsoft.com/office/powerpoint/2010/main" val="230061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a:extLst>
              <a:ext uri="{FF2B5EF4-FFF2-40B4-BE49-F238E27FC236}">
                <a16:creationId xmlns="" xmlns:a16="http://schemas.microsoft.com/office/drawing/2014/main" id="{C62BA39F-86D0-40BC-99A8-887E0AF5F6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a:extLst>
              <a:ext uri="{FF2B5EF4-FFF2-40B4-BE49-F238E27FC236}">
                <a16:creationId xmlns="" xmlns:a16="http://schemas.microsoft.com/office/drawing/2014/main" id="{CCE0E5FC-893D-41BF-978F-2AA34C40FC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2880">
              <a:spcBef>
                <a:spcPct val="0"/>
              </a:spcBef>
            </a:pPr>
            <a:r>
              <a:rPr lang="kk-KZ" altLang="en-US" dirty="0"/>
              <a:t>Кәсіби жанудың</a:t>
            </a:r>
            <a:r>
              <a:rPr lang="kk-KZ" altLang="en-US" baseline="0" dirty="0"/>
              <a:t> </a:t>
            </a:r>
            <a:r>
              <a:rPr lang="ru-RU" altLang="en-US" dirty="0"/>
              <a:t>3 </a:t>
            </a:r>
            <a:r>
              <a:rPr lang="ru-RU" altLang="en-US" dirty="0" err="1"/>
              <a:t>сатысы</a:t>
            </a:r>
            <a:r>
              <a:rPr lang="ru-RU" altLang="en-US" dirty="0"/>
              <a:t> бар (</a:t>
            </a:r>
            <a:r>
              <a:rPr lang="ru-RU" altLang="en-US" dirty="0" err="1"/>
              <a:t>біріншісі</a:t>
            </a:r>
            <a:r>
              <a:rPr lang="ru-RU" altLang="en-US" dirty="0"/>
              <a:t> – </a:t>
            </a:r>
            <a:r>
              <a:rPr lang="ru-RU" altLang="en-US" dirty="0" err="1"/>
              <a:t>Эмоциялық жүдеу</a:t>
            </a:r>
            <a:r>
              <a:rPr lang="ru-RU" altLang="en-US" dirty="0"/>
              <a:t>, </a:t>
            </a:r>
            <a:r>
              <a:rPr lang="ru-RU" altLang="en-US" dirty="0" err="1"/>
              <a:t>екіншісі</a:t>
            </a:r>
            <a:r>
              <a:rPr lang="ru-RU" altLang="en-US" dirty="0"/>
              <a:t> – </a:t>
            </a:r>
            <a:r>
              <a:rPr lang="ru-RU" altLang="en-US" dirty="0" err="1"/>
              <a:t>Тұлғасыздану</a:t>
            </a:r>
            <a:r>
              <a:rPr lang="ru-RU" altLang="en-US" dirty="0"/>
              <a:t>, </a:t>
            </a:r>
            <a:r>
              <a:rPr lang="ru-RU" altLang="en-US" dirty="0" err="1"/>
              <a:t>үшіншісі </a:t>
            </a:r>
            <a:r>
              <a:rPr lang="ru-RU" altLang="en-US" dirty="0"/>
              <a:t>- </a:t>
            </a:r>
            <a:r>
              <a:rPr lang="ru-RU" sz="1200" b="0" dirty="0" err="1"/>
              <a:t>Кәсіби жетістіктерді</a:t>
            </a:r>
            <a:r>
              <a:rPr lang="ru-RU" sz="1200" b="0" dirty="0"/>
              <a:t> </a:t>
            </a:r>
            <a:r>
              <a:rPr lang="ru-RU" sz="1200" b="0" dirty="0" err="1"/>
              <a:t>құнсыздандыру</a:t>
            </a:r>
            <a:r>
              <a:rPr lang="ru-RU" sz="1200" b="0" dirty="0"/>
              <a:t>).</a:t>
            </a:r>
          </a:p>
          <a:p>
            <a:pPr indent="182880">
              <a:spcBef>
                <a:spcPct val="0"/>
              </a:spcBef>
            </a:pPr>
            <a:r>
              <a:rPr lang="ru-RU" altLang="en-US" sz="1200" b="0" dirty="0" err="1"/>
              <a:t>Кәсіби</a:t>
            </a:r>
            <a:r>
              <a:rPr lang="ru-RU" altLang="en-US" sz="1200" b="0" dirty="0"/>
              <a:t> </a:t>
            </a:r>
            <a:r>
              <a:rPr lang="ru-RU" altLang="en-US" sz="1200" b="0" dirty="0" err="1"/>
              <a:t>күйіп</a:t>
            </a:r>
            <a:r>
              <a:rPr lang="ru-RU" altLang="en-US" sz="1200" b="0" dirty="0"/>
              <a:t> кету </a:t>
            </a:r>
            <a:r>
              <a:rPr lang="ru-RU" altLang="en-US" sz="1200" b="1" dirty="0" err="1"/>
              <a:t>эмоциялық</a:t>
            </a:r>
            <a:r>
              <a:rPr lang="ru-RU" altLang="en-US" sz="1200" b="1" dirty="0"/>
              <a:t> </a:t>
            </a:r>
            <a:r>
              <a:rPr lang="ru-RU" altLang="en-US" sz="1200" b="1" dirty="0" err="1"/>
              <a:t>жүдеу</a:t>
            </a:r>
            <a:r>
              <a:rPr lang="ru-RU" altLang="en-US" sz="1200" b="1" dirty="0"/>
              <a:t> </a:t>
            </a:r>
            <a:r>
              <a:rPr lang="ru-RU" altLang="en-US" sz="1200" b="0" dirty="0" err="1"/>
              <a:t>түрінде</a:t>
            </a:r>
            <a:r>
              <a:rPr lang="ru-RU" altLang="en-US" sz="1200" b="0" dirty="0"/>
              <a:t> </a:t>
            </a:r>
            <a:r>
              <a:rPr lang="ru-RU" altLang="en-US" sz="1200" b="0" dirty="0" err="1"/>
              <a:t>көрініс</a:t>
            </a:r>
            <a:r>
              <a:rPr lang="ru-RU" altLang="en-US" sz="1200" b="0" dirty="0"/>
              <a:t> </a:t>
            </a:r>
            <a:r>
              <a:rPr lang="ru-RU" altLang="en-US" sz="1200" b="0" dirty="0" err="1"/>
              <a:t>беруі</a:t>
            </a:r>
            <a:r>
              <a:rPr lang="ru-RU" altLang="en-US" sz="1200" b="0" dirty="0"/>
              <a:t> </a:t>
            </a:r>
            <a:r>
              <a:rPr lang="ru-RU" altLang="en-US" sz="1200" b="0" dirty="0" err="1"/>
              <a:t>мүмкін</a:t>
            </a:r>
            <a:r>
              <a:rPr lang="ru-RU" altLang="en-US" sz="1200" b="0" dirty="0"/>
              <a:t>, </a:t>
            </a:r>
            <a:r>
              <a:rPr lang="ru-RU" altLang="en-US" sz="1200" b="0" dirty="0" err="1"/>
              <a:t>яғни</a:t>
            </a:r>
            <a:r>
              <a:rPr lang="ru-RU" altLang="en-US" sz="1200" b="0" dirty="0"/>
              <a:t> </a:t>
            </a:r>
            <a:r>
              <a:rPr lang="ru-RU" altLang="en-US" sz="1200" b="0" dirty="0" err="1"/>
              <a:t>адам</a:t>
            </a:r>
            <a:r>
              <a:rPr lang="ru-RU" altLang="en-US" sz="1200" b="0" dirty="0"/>
              <a:t> </a:t>
            </a:r>
            <a:r>
              <a:rPr lang="ru-RU" altLang="en-US" sz="1200" b="0" dirty="0" err="1"/>
              <a:t>жаны</a:t>
            </a:r>
            <a:r>
              <a:rPr lang="ru-RU" altLang="en-US" sz="1200" b="0" dirty="0"/>
              <a:t> </a:t>
            </a:r>
            <a:r>
              <a:rPr lang="ru-RU" altLang="en-US" sz="1200" b="0" dirty="0" err="1"/>
              <a:t>құлазығандай</a:t>
            </a:r>
            <a:r>
              <a:rPr lang="ru-RU" altLang="en-US" sz="1200" b="0" dirty="0"/>
              <a:t> </a:t>
            </a:r>
            <a:r>
              <a:rPr lang="ru-RU" altLang="en-US" sz="1200" b="0" dirty="0" err="1"/>
              <a:t>сезінеді</a:t>
            </a:r>
            <a:r>
              <a:rPr lang="ru-RU" altLang="en-US" sz="1200" b="0" dirty="0"/>
              <a:t>, </a:t>
            </a:r>
            <a:r>
              <a:rPr lang="ru-RU" altLang="en-US" sz="1200" b="0" dirty="0" err="1"/>
              <a:t>жағымды</a:t>
            </a:r>
            <a:r>
              <a:rPr lang="ru-RU" altLang="en-US" sz="1200" b="0" dirty="0"/>
              <a:t> </a:t>
            </a:r>
            <a:r>
              <a:rPr lang="ru-RU" altLang="en-US" sz="1200" b="0" dirty="0" err="1"/>
              <a:t>сезімдер</a:t>
            </a:r>
            <a:r>
              <a:rPr lang="ru-RU" altLang="en-US" sz="1200" b="0" dirty="0"/>
              <a:t> </a:t>
            </a:r>
            <a:r>
              <a:rPr lang="ru-RU" altLang="en-US" sz="1200" b="0" dirty="0" err="1"/>
              <a:t>ғайып</a:t>
            </a:r>
            <a:r>
              <a:rPr lang="ru-RU" altLang="en-US" sz="1200" b="0" dirty="0"/>
              <a:t> </a:t>
            </a:r>
            <a:r>
              <a:rPr lang="ru-RU" altLang="en-US" sz="1200" b="0" dirty="0" err="1"/>
              <a:t>болады</a:t>
            </a:r>
            <a:r>
              <a:rPr lang="ru-RU" altLang="en-US" sz="1200" b="0" dirty="0"/>
              <a:t>, </a:t>
            </a:r>
            <a:r>
              <a:rPr lang="ru-RU" altLang="en-US" sz="1200" b="0" dirty="0" err="1"/>
              <a:t>шаршаңқылық</a:t>
            </a:r>
            <a:r>
              <a:rPr lang="ru-RU" altLang="en-US" sz="1200" b="0" dirty="0"/>
              <a:t> пен </a:t>
            </a:r>
            <a:r>
              <a:rPr lang="ru-RU" altLang="en-US" sz="1200" b="0" dirty="0" err="1"/>
              <a:t>қажу</a:t>
            </a:r>
            <a:r>
              <a:rPr lang="ru-RU" altLang="en-US" sz="1200" b="0" dirty="0"/>
              <a:t> </a:t>
            </a:r>
            <a:r>
              <a:rPr lang="ru-RU" altLang="en-US" sz="1200" b="0" dirty="0" err="1"/>
              <a:t>артады</a:t>
            </a:r>
            <a:r>
              <a:rPr lang="ru-RU" altLang="en-US" sz="1200" b="0" dirty="0"/>
              <a:t>. </a:t>
            </a:r>
            <a:r>
              <a:rPr lang="ru-RU" altLang="en-US" sz="1200" b="0" dirty="0" err="1"/>
              <a:t>Бұл</a:t>
            </a:r>
            <a:r>
              <a:rPr lang="ru-RU" altLang="en-US" sz="1200" b="0" dirty="0"/>
              <a:t> </a:t>
            </a:r>
            <a:r>
              <a:rPr lang="ru-RU" altLang="en-US" sz="1200" b="0" dirty="0" err="1"/>
              <a:t>біз</a:t>
            </a:r>
            <a:r>
              <a:rPr lang="ru-RU" altLang="en-US" sz="1200" b="0" dirty="0"/>
              <a:t> </a:t>
            </a:r>
            <a:r>
              <a:rPr lang="ru-RU" altLang="en-US" sz="1200" b="0" dirty="0" err="1"/>
              <a:t>анықтай</a:t>
            </a:r>
            <a:r>
              <a:rPr lang="ru-RU" altLang="en-US" sz="1200" b="0" dirty="0"/>
              <a:t> </a:t>
            </a:r>
            <a:r>
              <a:rPr lang="ru-RU" altLang="en-US" sz="1200" b="0" dirty="0" err="1"/>
              <a:t>алатын</a:t>
            </a:r>
            <a:r>
              <a:rPr lang="ru-RU" altLang="en-US" sz="1200" b="0" dirty="0"/>
              <a:t> және </a:t>
            </a:r>
            <a:r>
              <a:rPr lang="ru-RU" altLang="en-US" sz="1200" b="0" dirty="0" err="1"/>
              <a:t>өзімізге</a:t>
            </a:r>
            <a:r>
              <a:rPr lang="ru-RU" altLang="en-US" sz="1200" b="0" dirty="0"/>
              <a:t> </a:t>
            </a:r>
            <a:r>
              <a:rPr lang="ru-RU" altLang="en-US" sz="1200" b="0" dirty="0" err="1"/>
              <a:t>едәуір</a:t>
            </a:r>
            <a:r>
              <a:rPr lang="ru-RU" altLang="en-US" sz="1200" b="0" dirty="0"/>
              <a:t> </a:t>
            </a:r>
            <a:r>
              <a:rPr lang="ru-RU" altLang="en-US" sz="1200" b="0" dirty="0" err="1"/>
              <a:t>тиімді</a:t>
            </a:r>
            <a:r>
              <a:rPr lang="ru-RU" altLang="en-US" sz="1200" b="0" dirty="0"/>
              <a:t> </a:t>
            </a:r>
            <a:r>
              <a:rPr lang="ru-RU" altLang="en-US" sz="1200" b="0" dirty="0" err="1"/>
              <a:t>көмек</a:t>
            </a:r>
            <a:r>
              <a:rPr lang="ru-RU" altLang="en-US" sz="1200" b="0" dirty="0"/>
              <a:t> </a:t>
            </a:r>
            <a:r>
              <a:rPr lang="ru-RU" altLang="en-US" sz="1200" b="0" dirty="0" err="1"/>
              <a:t>көрсете</a:t>
            </a:r>
            <a:r>
              <a:rPr lang="ru-RU" altLang="en-US" sz="1200" b="0" dirty="0"/>
              <a:t> </a:t>
            </a:r>
            <a:r>
              <a:rPr lang="ru-RU" altLang="en-US" sz="1200" b="0" dirty="0" err="1"/>
              <a:t>алатын</a:t>
            </a:r>
            <a:r>
              <a:rPr lang="ru-RU" altLang="en-US" sz="1200" b="0" dirty="0"/>
              <a:t> </a:t>
            </a:r>
            <a:r>
              <a:rPr lang="ru-RU" altLang="en-US" sz="1200" b="0" dirty="0" err="1"/>
              <a:t>ең</a:t>
            </a:r>
            <a:r>
              <a:rPr lang="ru-RU" altLang="en-US" sz="1200" b="0" dirty="0"/>
              <a:t> </a:t>
            </a:r>
            <a:r>
              <a:rPr lang="ru-RU" altLang="en-US" sz="1200" b="0" dirty="0" err="1"/>
              <a:t>бірінші</a:t>
            </a:r>
            <a:r>
              <a:rPr lang="ru-RU" altLang="en-US" sz="1200" b="0" dirty="0"/>
              <a:t> </a:t>
            </a:r>
            <a:r>
              <a:rPr lang="ru-RU" altLang="en-US" sz="1200" b="0" dirty="0" err="1"/>
              <a:t>саты</a:t>
            </a:r>
            <a:r>
              <a:rPr lang="ru-RU" altLang="en-US" sz="1200" b="0" dirty="0"/>
              <a:t>.</a:t>
            </a:r>
          </a:p>
          <a:p>
            <a:pPr indent="182880">
              <a:spcBef>
                <a:spcPct val="0"/>
              </a:spcBef>
            </a:pPr>
            <a:r>
              <a:rPr lang="ru-RU" altLang="en-US" b="0" dirty="0" err="1"/>
              <a:t>Келесі</a:t>
            </a:r>
            <a:r>
              <a:rPr lang="ru-RU" altLang="en-US" b="0" dirty="0"/>
              <a:t> </a:t>
            </a:r>
            <a:r>
              <a:rPr lang="ru-RU" altLang="en-US" b="0" dirty="0" err="1"/>
              <a:t>сатыда</a:t>
            </a:r>
            <a:r>
              <a:rPr lang="ru-RU" altLang="en-US" b="0" dirty="0"/>
              <a:t> (</a:t>
            </a:r>
            <a:r>
              <a:rPr lang="ru-RU" altLang="en-US" b="0" dirty="0" err="1"/>
              <a:t>Тұлғасыздану</a:t>
            </a:r>
            <a:r>
              <a:rPr lang="ru-RU" altLang="en-US" b="0" dirty="0"/>
              <a:t>) </a:t>
            </a:r>
            <a:r>
              <a:rPr lang="ru-RU" altLang="en-US" b="0" dirty="0" err="1"/>
              <a:t>өз</a:t>
            </a:r>
            <a:r>
              <a:rPr lang="en-GB" altLang="en-US" b="0" dirty="0"/>
              <a:t>-</a:t>
            </a:r>
            <a:r>
              <a:rPr lang="kk-KZ" altLang="en-US" b="0" dirty="0"/>
              <a:t>өзіне көмектесу әдістері жеткілікті дәрежеде тиімді болмауы мүмкін, сондықтан, басқа адамдардың көмегі қажет болуы ықтимал. Тұлғасыздану сатысы ашу шақыру және қаһарға міну, басқа адамдардан алшақтау, қорғану немесе аулақ кету ниеті пайда болу түрінде көрініс беруі мүмкін.</a:t>
            </a:r>
          </a:p>
          <a:p>
            <a:pPr indent="182880">
              <a:spcBef>
                <a:spcPct val="0"/>
              </a:spcBef>
            </a:pPr>
            <a:r>
              <a:rPr lang="kk-KZ" altLang="en-US" b="0" dirty="0"/>
              <a:t>Үшінші саты (</a:t>
            </a:r>
            <a:r>
              <a:rPr lang="ru-RU" sz="1200" b="0" dirty="0" err="1"/>
              <a:t>кәсіби</a:t>
            </a:r>
            <a:r>
              <a:rPr lang="ru-RU" sz="1200" b="0" dirty="0"/>
              <a:t> </a:t>
            </a:r>
            <a:r>
              <a:rPr lang="ru-RU" sz="1200" b="0" dirty="0" err="1"/>
              <a:t>жетістіктерді</a:t>
            </a:r>
            <a:r>
              <a:rPr lang="ru-RU" sz="1200" b="0" dirty="0"/>
              <a:t> </a:t>
            </a:r>
            <a:r>
              <a:rPr lang="ru-RU" sz="1200" b="0" dirty="0" err="1"/>
              <a:t>құнсыздандыру</a:t>
            </a:r>
            <a:r>
              <a:rPr lang="ru-RU" sz="1200" b="0" dirty="0"/>
              <a:t>) </a:t>
            </a:r>
            <a:r>
              <a:rPr lang="ru-RU" altLang="en-US" baseline="0" dirty="0"/>
              <a:t>– </a:t>
            </a:r>
            <a:r>
              <a:rPr lang="ru-RU" altLang="en-US" baseline="0" dirty="0" err="1"/>
              <a:t>ең</a:t>
            </a:r>
            <a:r>
              <a:rPr lang="ru-RU" altLang="en-US" baseline="0" dirty="0"/>
              <a:t> </a:t>
            </a:r>
            <a:r>
              <a:rPr lang="ru-RU" altLang="en-US" baseline="0" dirty="0" err="1"/>
              <a:t>күрделісі</a:t>
            </a:r>
            <a:r>
              <a:rPr lang="ru-RU" altLang="en-US" baseline="0" dirty="0"/>
              <a:t>, осы </a:t>
            </a:r>
            <a:r>
              <a:rPr lang="ru-RU" altLang="en-US" baseline="0" dirty="0" err="1"/>
              <a:t>сатыға</a:t>
            </a:r>
            <a:r>
              <a:rPr lang="ru-RU" altLang="en-US" baseline="0" dirty="0"/>
              <a:t> </a:t>
            </a:r>
            <a:r>
              <a:rPr lang="ru-RU" altLang="en-US" baseline="0" dirty="0" err="1"/>
              <a:t>жеткен</a:t>
            </a:r>
            <a:r>
              <a:rPr lang="ru-RU" altLang="en-US" baseline="0" dirty="0"/>
              <a:t> </a:t>
            </a:r>
            <a:r>
              <a:rPr lang="ru-RU" altLang="en-US" baseline="0" dirty="0" err="1"/>
              <a:t>адамға</a:t>
            </a:r>
            <a:r>
              <a:rPr lang="ru-RU" altLang="en-US" baseline="0" dirty="0"/>
              <a:t> </a:t>
            </a:r>
            <a:r>
              <a:rPr lang="ru-RU" altLang="en-US" baseline="0" dirty="0" err="1"/>
              <a:t>өз</a:t>
            </a:r>
            <a:r>
              <a:rPr lang="en-GB" altLang="en-US" baseline="0" dirty="0"/>
              <a:t>-</a:t>
            </a:r>
            <a:r>
              <a:rPr lang="kk-KZ" altLang="en-US" baseline="0" dirty="0"/>
              <a:t>өзіне келу үшін көбірек уақыт қажет болуы мүмкін. Мұнда өзін кінәлі сезіну, біліксіздік сезімі пайда болуы мүмкін, адам өзін төмен бағалай бастайды, шынайы өмірді дұрыс қабылдаудан қалуы мүмкін: мысалы, әдеттегі жайттарға және басқа адамдардың, өзінің мінез</a:t>
            </a:r>
            <a:r>
              <a:rPr lang="en-GB" altLang="en-US" baseline="0" dirty="0"/>
              <a:t>-</a:t>
            </a:r>
            <a:r>
              <a:rPr lang="kk-KZ" altLang="en-US" baseline="0" dirty="0"/>
              <a:t>құлқына қатысты тым өткір реакция көрсетуі мүмкін. Осы сатыда ұзақ уақытқа қалып қойған адам ұзақ депрессияға тап болуы мүмкін, оған кәсіби, бәлкім, медициналық та көмек керек болады.</a:t>
            </a:r>
            <a:endParaRPr lang="ru-RU" altLang="en-US" b="0" dirty="0"/>
          </a:p>
        </p:txBody>
      </p:sp>
      <p:sp>
        <p:nvSpPr>
          <p:cNvPr id="15364" name="Номер слайда 3">
            <a:extLst>
              <a:ext uri="{FF2B5EF4-FFF2-40B4-BE49-F238E27FC236}">
                <a16:creationId xmlns="" xmlns:a16="http://schemas.microsoft.com/office/drawing/2014/main" id="{A0DF7B41-A1BF-480A-BDAE-80E63893A6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634B6B-0656-4ECA-B2C3-2D541CFD9067}" type="slidenum">
              <a:rPr lang="ru-RU" altLang="en-US"/>
              <a:pPr fontAlgn="base">
                <a:spcBef>
                  <a:spcPct val="0"/>
                </a:spcBef>
                <a:spcAft>
                  <a:spcPct val="0"/>
                </a:spcAft>
              </a:pPr>
              <a:t>5</a:t>
            </a:fld>
            <a:endParaRPr lang="ru-RU" altLang="en-US"/>
          </a:p>
        </p:txBody>
      </p:sp>
    </p:spTree>
    <p:extLst>
      <p:ext uri="{BB962C8B-B14F-4D97-AF65-F5344CB8AC3E}">
        <p14:creationId xmlns:p14="http://schemas.microsoft.com/office/powerpoint/2010/main" val="403674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Кәсіби жану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синдромының </a:t>
            </a:r>
            <a:r>
              <a:rPr lang="ru-RU" sz="1200" kern="1200" dirty="0">
                <a:solidFill>
                  <a:schemeClr val="tx1"/>
                </a:solidFill>
                <a:effectLst/>
                <a:latin typeface="+mn-lt"/>
                <a:ea typeface="+mn-ea"/>
                <a:cs typeface="+mn-cs"/>
              </a:rPr>
              <a:t>(КККС) </a:t>
            </a:r>
            <a:r>
              <a:rPr lang="ru-RU" sz="1200" kern="1200" dirty="0" err="1">
                <a:solidFill>
                  <a:schemeClr val="tx1"/>
                </a:solidFill>
                <a:effectLst/>
                <a:latin typeface="+mn-lt"/>
                <a:ea typeface="+mn-ea"/>
                <a:cs typeface="+mn-cs"/>
              </a:rPr>
              <a:t>қалыптасуына </a:t>
            </a:r>
            <a:r>
              <a:rPr lang="ru-RU" sz="1200" b="1" kern="1200" dirty="0" err="1">
                <a:solidFill>
                  <a:schemeClr val="tx1"/>
                </a:solidFill>
                <a:effectLst/>
                <a:latin typeface="+mn-lt"/>
                <a:ea typeface="+mn-ea"/>
                <a:cs typeface="+mn-cs"/>
              </a:rPr>
              <a:t>тұлғалық</a:t>
            </a:r>
            <a:r>
              <a:rPr lang="ru-RU" sz="1200" kern="1200" dirty="0" err="1">
                <a:solidFill>
                  <a:schemeClr val="tx1"/>
                </a:solidFill>
                <a:effectLst/>
                <a:latin typeface="+mn-lt"/>
                <a:ea typeface="+mn-ea"/>
                <a:cs typeface="+mn-cs"/>
              </a:rPr>
              <a:t> </a:t>
            </a:r>
            <a:r>
              <a:rPr lang="ru-RU" sz="1200" kern="1200" dirty="0">
                <a:solidFill>
                  <a:schemeClr val="tx1"/>
                </a:solidFill>
                <a:effectLst/>
                <a:latin typeface="+mn-lt"/>
                <a:ea typeface="+mn-ea"/>
                <a:cs typeface="+mn-cs"/>
              </a:rPr>
              <a:t>та, </a:t>
            </a:r>
            <a:r>
              <a:rPr lang="ru-RU" sz="1200" b="1" kern="1200" dirty="0" err="1">
                <a:solidFill>
                  <a:schemeClr val="tx1"/>
                </a:solidFill>
                <a:effectLst/>
                <a:latin typeface="+mn-lt"/>
                <a:ea typeface="+mn-ea"/>
                <a:cs typeface="+mn-cs"/>
              </a:rPr>
              <a:t>жағдаяттық</a:t>
            </a:r>
            <a:r>
              <a:rPr lang="ru-RU" sz="1200" kern="1200" dirty="0" err="1">
                <a:solidFill>
                  <a:schemeClr val="tx1"/>
                </a:solidFill>
                <a:effectLst/>
                <a:latin typeface="+mn-lt"/>
                <a:ea typeface="+mn-ea"/>
                <a:cs typeface="+mn-cs"/>
              </a:rPr>
              <a:t> </a:t>
            </a:r>
            <a:r>
              <a:rPr lang="ru-RU" sz="1200" kern="1200" dirty="0">
                <a:solidFill>
                  <a:schemeClr val="tx1"/>
                </a:solidFill>
                <a:effectLst/>
                <a:latin typeface="+mn-lt"/>
                <a:ea typeface="+mn-ea"/>
                <a:cs typeface="+mn-cs"/>
              </a:rPr>
              <a:t>та </a:t>
            </a:r>
            <a:r>
              <a:rPr lang="ru-RU" sz="1200" kern="1200" dirty="0" err="1">
                <a:solidFill>
                  <a:schemeClr val="tx1"/>
                </a:solidFill>
                <a:effectLst/>
                <a:latin typeface="+mn-lt"/>
                <a:ea typeface="+mn-ea"/>
                <a:cs typeface="+mn-cs"/>
              </a:rPr>
              <a:t>факторлар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әсер етуі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Аталмыш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факторларға ықпал ете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аталмыш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факторларды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реттей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сіз</a:t>
            </a:r>
            <a:r>
              <a:rPr lang="ru-RU" sz="1200" kern="1200" dirty="0">
                <a:solidFill>
                  <a:schemeClr val="tx1"/>
                </a:solidFill>
                <a:effectLst/>
                <a:latin typeface="+mn-lt"/>
                <a:ea typeface="+mn-ea"/>
                <a:cs typeface="+mn-cs"/>
              </a:rPr>
              <a:t> стресс </a:t>
            </a:r>
            <a:r>
              <a:rPr lang="ru-RU" sz="1200" kern="1200" dirty="0" err="1">
                <a:solidFill>
                  <a:schemeClr val="tx1"/>
                </a:solidFill>
                <a:effectLst/>
                <a:latin typeface="+mn-lt"/>
                <a:ea typeface="+mn-ea"/>
                <a:cs typeface="+mn-cs"/>
              </a:rPr>
              <a:t>деңгейін төмендете аласыз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жанудың алдын</a:t>
            </a:r>
            <a:r>
              <a:rPr lang="ru-RU" sz="1200" kern="1200" dirty="0">
                <a:solidFill>
                  <a:schemeClr val="tx1"/>
                </a:solidFill>
                <a:effectLst/>
                <a:latin typeface="+mn-lt"/>
                <a:ea typeface="+mn-ea"/>
                <a:cs typeface="+mn-cs"/>
              </a:rPr>
              <a:t> ала </a:t>
            </a:r>
            <a:r>
              <a:rPr lang="ru-RU" sz="1200" kern="1200" dirty="0" err="1">
                <a:solidFill>
                  <a:schemeClr val="tx1"/>
                </a:solidFill>
                <a:effectLst/>
                <a:latin typeface="+mn-lt"/>
                <a:ea typeface="+mn-ea"/>
                <a:cs typeface="+mn-cs"/>
              </a:rPr>
              <a:t>аласыз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күйіп </a:t>
            </a:r>
            <a:r>
              <a:rPr lang="ru-RU" sz="1200" kern="1200" dirty="0">
                <a:solidFill>
                  <a:schemeClr val="tx1"/>
                </a:solidFill>
                <a:effectLst/>
                <a:latin typeface="+mn-lt"/>
                <a:ea typeface="+mn-ea"/>
                <a:cs typeface="+mn-cs"/>
              </a:rPr>
              <a:t>кету </a:t>
            </a:r>
            <a:r>
              <a:rPr lang="ru-RU" sz="1200" kern="1200" dirty="0" err="1">
                <a:solidFill>
                  <a:schemeClr val="tx1"/>
                </a:solidFill>
                <a:effectLst/>
                <a:latin typeface="+mn-lt"/>
                <a:ea typeface="+mn-ea"/>
                <a:cs typeface="+mn-cs"/>
              </a:rPr>
              <a:t>дәрежесін азайта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аласыз</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Мысалы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жұмысымызды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дәріптеп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еңбек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сапасына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талап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қойғанда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өзімізге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тым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талапшыл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кеткенде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жіберуден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қорыққанда</a:t>
            </a:r>
            <a:r>
              <a:rPr lang="ru-RU" sz="1200" kern="1200" dirty="0">
                <a:solidFill>
                  <a:schemeClr val="tx1"/>
                </a:solidFill>
                <a:effectLst/>
                <a:latin typeface="+mn-lt"/>
                <a:ea typeface="+mn-ea"/>
                <a:cs typeface="+mn-cs"/>
              </a:rPr>
              <a:t>, беру мен </a:t>
            </a:r>
            <a:r>
              <a:rPr lang="ru-RU" sz="1200" kern="1200" dirty="0" err="1">
                <a:solidFill>
                  <a:schemeClr val="tx1"/>
                </a:solidFill>
                <a:effectLst/>
                <a:latin typeface="+mn-lt"/>
                <a:ea typeface="+mn-ea"/>
                <a:cs typeface="+mn-cs"/>
              </a:rPr>
              <a:t>алу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арасында</a:t>
            </a:r>
            <a:r>
              <a:rPr lang="ru-RU" sz="1200" kern="1200" dirty="0">
                <a:solidFill>
                  <a:schemeClr val="tx1"/>
                </a:solidFill>
                <a:effectLst/>
                <a:latin typeface="+mn-lt"/>
                <a:ea typeface="+mn-ea"/>
                <a:cs typeface="+mn-cs"/>
              </a:rPr>
              <a:t> тепе</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теңдік болмағанда: адам басқаның барлығы үшін бәрін істейді, бірақ, мысалы, көмек сұрай алмайды, бас тартуды білмейді, соған байланысты ұялады, өзін кінәлі сезінеді.</a:t>
            </a:r>
          </a:p>
          <a:p>
            <a:pPr indent="182880"/>
            <a:r>
              <a:rPr lang="ru-RU" sz="1200" kern="1200" dirty="0" err="1">
                <a:solidFill>
                  <a:schemeClr val="tx1"/>
                </a:solidFill>
                <a:effectLst/>
                <a:latin typeface="+mn-lt"/>
                <a:ea typeface="+mn-ea"/>
                <a:cs typeface="+mn-cs"/>
              </a:rPr>
              <a:t>Тысқары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факторлардан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түрлі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басшылық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деңгейлері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арасындағы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талаптардың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айырмашылығы</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қайшылығын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ұзаққа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созылып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кететін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қайта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қайта туындай беретін қақатығыстарды, шамадан тыс күш түсуді немесе қолдау мен мақтау жеткіліксіздігін атап өтуге болады.</a:t>
            </a:r>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a:t>
            </a:r>
            <a:r>
              <a:rPr lang="ru-RU" sz="1200" kern="1200" dirty="0">
                <a:solidFill>
                  <a:schemeClr val="tx1"/>
                </a:solidFill>
                <a:effectLst/>
                <a:latin typeface="+mn-lt"/>
                <a:ea typeface="+mn-ea"/>
                <a:cs typeface="+mn-cs"/>
              </a:rPr>
              <a:t> осы </a:t>
            </a:r>
            <a:r>
              <a:rPr lang="ru-RU" sz="1200" kern="1200" dirty="0" err="1">
                <a:solidFill>
                  <a:schemeClr val="tx1"/>
                </a:solidFill>
                <a:effectLst/>
                <a:latin typeface="+mn-lt"/>
                <a:ea typeface="+mn-ea"/>
                <a:cs typeface="+mn-cs"/>
              </a:rPr>
              <a:t>факторлардың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өмірімізде</a:t>
            </a:r>
            <a:r>
              <a:rPr lang="ru-RU" sz="1200" kern="1200" dirty="0">
                <a:solidFill>
                  <a:schemeClr val="tx1"/>
                </a:solidFill>
                <a:effectLst/>
                <a:latin typeface="+mn-lt"/>
                <a:ea typeface="+mn-ea"/>
                <a:cs typeface="+mn-cs"/>
              </a:rPr>
              <a:t> бар</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жоғын бақылап отыратын болсақ, оларды реттеу мүмкіндігіне ие болып, солайша эмоциялық күйіп кету деңгейін төмендете аламыз.</a:t>
            </a:r>
          </a:p>
          <a:p>
            <a:pPr indent="182880"/>
            <a:r>
              <a:rPr lang="kk-KZ" sz="1200" kern="1200" dirty="0">
                <a:solidFill>
                  <a:schemeClr val="tx1"/>
                </a:solidFill>
                <a:effectLst/>
                <a:latin typeface="+mn-lt"/>
                <a:ea typeface="+mn-ea"/>
                <a:cs typeface="+mn-cs"/>
              </a:rPr>
              <a:t>Жағдаяттық факторларды реттеу үшін тұлғалық және кәсіби қарым</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қатынаста шекара белгілей білу қажет.</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F883726-8FE2-46F7-8D52-A0173912ED3E}" type="slidenum">
              <a:rPr lang="ru-RU" smtClean="0"/>
              <a:pPr/>
              <a:t>6</a:t>
            </a:fld>
            <a:endParaRPr lang="ru-RU"/>
          </a:p>
        </p:txBody>
      </p:sp>
    </p:spTree>
    <p:extLst>
      <p:ext uri="{BB962C8B-B14F-4D97-AF65-F5344CB8AC3E}">
        <p14:creationId xmlns:p14="http://schemas.microsoft.com/office/powerpoint/2010/main" val="291538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 xmlns:a16="http://schemas.microsoft.com/office/drawing/2014/main" id="{91F355E9-F71D-40A0-B326-2DCEFEC0B9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 xmlns:a16="http://schemas.microsoft.com/office/drawing/2014/main" id="{9F635748-D35E-4600-B26F-C4245DBF7A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82880"/>
            <a:r>
              <a:rPr lang="ru-RU" sz="1200" kern="1200" dirty="0" err="1">
                <a:solidFill>
                  <a:schemeClr val="tx1"/>
                </a:solidFill>
                <a:effectLst/>
                <a:latin typeface="+mn-lt"/>
                <a:ea typeface="+mn-ea"/>
                <a:cs typeface="+mn-cs"/>
              </a:rPr>
              <a:t>Кәсіби жану</a:t>
            </a:r>
            <a:r>
              <a:rPr lang="ru-RU" sz="1200" kern="1200" baseline="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дәрежесін анықтау үшін біз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тән, сезім</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мінез</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құлық деңгейінде көрінетін бірқатар белгілерді пайдалана аламыз.</a:t>
            </a:r>
          </a:p>
          <a:p>
            <a:pPr indent="182880"/>
            <a:r>
              <a:rPr lang="kk-KZ" sz="1200" kern="1200" dirty="0">
                <a:solidFill>
                  <a:schemeClr val="tx1"/>
                </a:solidFill>
                <a:effectLst/>
                <a:latin typeface="+mn-lt"/>
                <a:ea typeface="+mn-ea"/>
                <a:cs typeface="+mn-cs"/>
              </a:rPr>
              <a:t>Мысалы, </a:t>
            </a:r>
            <a:r>
              <a:rPr lang="kk-KZ" sz="1200" b="1" kern="1200" dirty="0">
                <a:solidFill>
                  <a:schemeClr val="tx1"/>
                </a:solidFill>
                <a:effectLst/>
                <a:latin typeface="+mn-lt"/>
                <a:ea typeface="+mn-ea"/>
                <a:cs typeface="+mn-cs"/>
              </a:rPr>
              <a:t>физикалық </a:t>
            </a:r>
            <a:r>
              <a:rPr lang="kk-KZ" sz="1200" b="0" kern="1200" dirty="0">
                <a:solidFill>
                  <a:schemeClr val="tx1"/>
                </a:solidFill>
                <a:effectLst/>
                <a:latin typeface="+mn-lt"/>
                <a:ea typeface="+mn-ea"/>
                <a:cs typeface="+mn-cs"/>
              </a:rPr>
              <a:t>белгілерге шаршау, терлеу, бас айналу, тәбет пен ұйқы нашарлау жатады.</a:t>
            </a:r>
          </a:p>
          <a:p>
            <a:pPr indent="182880"/>
            <a:r>
              <a:rPr lang="kk-KZ" sz="1200" b="1" kern="1200" dirty="0">
                <a:solidFill>
                  <a:schemeClr val="tx1"/>
                </a:solidFill>
                <a:effectLst/>
                <a:latin typeface="+mn-lt"/>
                <a:ea typeface="+mn-ea"/>
                <a:cs typeface="+mn-cs"/>
              </a:rPr>
              <a:t>Эмоциялық </a:t>
            </a:r>
            <a:r>
              <a:rPr lang="kk-KZ" sz="1200" b="0" kern="1200" dirty="0">
                <a:solidFill>
                  <a:schemeClr val="tx1"/>
                </a:solidFill>
                <a:effectLst/>
                <a:latin typeface="+mn-lt"/>
                <a:ea typeface="+mn-ea"/>
                <a:cs typeface="+mn-cs"/>
              </a:rPr>
              <a:t>белгілерге жалғызсырау, өзін басқаларға керексіз сезіну, қанағат пен қызығушылықтың азаюы, әрекетсіздік, өзіне көңілі толмау.</a:t>
            </a:r>
          </a:p>
          <a:p>
            <a:pPr indent="182880"/>
            <a:r>
              <a:rPr lang="ru-RU" sz="1200" b="1" kern="1200" dirty="0" err="1">
                <a:solidFill>
                  <a:schemeClr val="tx1"/>
                </a:solidFill>
                <a:effectLst/>
                <a:latin typeface="+mn-lt"/>
                <a:ea typeface="+mn-ea"/>
                <a:cs typeface="+mn-cs"/>
              </a:rPr>
              <a:t>Мінез</a:t>
            </a:r>
            <a:r>
              <a:rPr lang="en-GB" sz="1200" b="1" kern="1200" dirty="0">
                <a:solidFill>
                  <a:schemeClr val="tx1"/>
                </a:solidFill>
                <a:effectLst/>
                <a:latin typeface="+mn-lt"/>
                <a:ea typeface="+mn-ea"/>
                <a:cs typeface="+mn-cs"/>
              </a:rPr>
              <a:t>-</a:t>
            </a:r>
            <a:r>
              <a:rPr lang="kk-KZ" sz="1200" b="1" kern="1200" dirty="0">
                <a:solidFill>
                  <a:schemeClr val="tx1"/>
                </a:solidFill>
                <a:effectLst/>
                <a:latin typeface="+mn-lt"/>
                <a:ea typeface="+mn-ea"/>
                <a:cs typeface="+mn-cs"/>
              </a:rPr>
              <a:t>құлықта </a:t>
            </a:r>
            <a:r>
              <a:rPr lang="kk-KZ" sz="1200" b="0" kern="1200" dirty="0">
                <a:solidFill>
                  <a:schemeClr val="tx1"/>
                </a:solidFill>
                <a:effectLst/>
                <a:latin typeface="+mn-lt"/>
                <a:ea typeface="+mn-ea"/>
                <a:cs typeface="+mn-cs"/>
              </a:rPr>
              <a:t>оқшаулануға тырысуға, жұмыс жасауға құлықсыздыққа немесе сол жұмысты орындауға көбірек уақыт жұмсауға, жауапкершілік пен кінәні басқаларға артуға назар аудара аласыз.</a:t>
            </a:r>
            <a:endParaRPr lang="ru-RU" sz="1200" b="1" kern="1200" dirty="0">
              <a:solidFill>
                <a:schemeClr val="tx1"/>
              </a:solidFill>
              <a:effectLst/>
              <a:latin typeface="+mn-lt"/>
              <a:ea typeface="+mn-ea"/>
              <a:cs typeface="+mn-cs"/>
            </a:endParaRPr>
          </a:p>
        </p:txBody>
      </p:sp>
      <p:sp>
        <p:nvSpPr>
          <p:cNvPr id="17412" name="Slide Number Placeholder 3">
            <a:extLst>
              <a:ext uri="{FF2B5EF4-FFF2-40B4-BE49-F238E27FC236}">
                <a16:creationId xmlns="" xmlns:a16="http://schemas.microsoft.com/office/drawing/2014/main" id="{06C8B96A-1BA5-4DDE-8831-972260FF5B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E90D6D-D5F7-4832-8189-648D8CABF179}" type="slidenum">
              <a:rPr lang="ru-RU" altLang="en-US"/>
              <a:pPr fontAlgn="base">
                <a:spcBef>
                  <a:spcPct val="0"/>
                </a:spcBef>
                <a:spcAft>
                  <a:spcPct val="0"/>
                </a:spcAft>
              </a:pPr>
              <a:t>7</a:t>
            </a:fld>
            <a:endParaRPr lang="ru-RU" altLang="en-US"/>
          </a:p>
        </p:txBody>
      </p:sp>
    </p:spTree>
    <p:extLst>
      <p:ext uri="{BB962C8B-B14F-4D97-AF65-F5344CB8AC3E}">
        <p14:creationId xmlns:p14="http://schemas.microsoft.com/office/powerpoint/2010/main" val="375016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i="1" kern="1200" dirty="0" err="1">
                <a:solidFill>
                  <a:schemeClr val="tx1"/>
                </a:solidFill>
                <a:effectLst/>
                <a:latin typeface="+mn-lt"/>
                <a:ea typeface="+mn-ea"/>
                <a:cs typeface="+mn-cs"/>
              </a:rPr>
              <a:t>(Педагогтарға кәсіби жануды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анықтау </a:t>
            </a:r>
            <a:r>
              <a:rPr lang="ru-RU" sz="1200" i="1" kern="1200" dirty="0">
                <a:solidFill>
                  <a:schemeClr val="tx1"/>
                </a:solidFill>
                <a:effectLst/>
                <a:latin typeface="+mn-lt"/>
                <a:ea typeface="+mn-ea"/>
                <a:cs typeface="+mn-cs"/>
              </a:rPr>
              <a:t>және диагностика </a:t>
            </a:r>
            <a:r>
              <a:rPr lang="ru-RU" sz="1200" i="1" kern="1200" dirty="0" err="1">
                <a:solidFill>
                  <a:schemeClr val="tx1"/>
                </a:solidFill>
                <a:effectLst/>
                <a:latin typeface="+mn-lt"/>
                <a:ea typeface="+mn-ea"/>
                <a:cs typeface="+mn-cs"/>
              </a:rPr>
              <a:t>жасау</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үлгілерін ұсыныңыз</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Сонымен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қатар</a:t>
            </a:r>
            <a:r>
              <a:rPr lang="ru-RU" sz="1200" i="1" kern="1200" dirty="0">
                <a:solidFill>
                  <a:schemeClr val="tx1"/>
                </a:solidFill>
                <a:effectLst/>
                <a:latin typeface="+mn-lt"/>
                <a:ea typeface="+mn-ea"/>
                <a:cs typeface="+mn-cs"/>
              </a:rPr>
              <a:t> стресс </a:t>
            </a:r>
            <a:r>
              <a:rPr lang="ru-RU" sz="1200" i="1" kern="1200" dirty="0" err="1">
                <a:solidFill>
                  <a:schemeClr val="tx1"/>
                </a:solidFill>
                <a:effectLst/>
                <a:latin typeface="+mn-lt"/>
                <a:ea typeface="+mn-ea"/>
                <a:cs typeface="+mn-cs"/>
              </a:rPr>
              <a:t>деңгейін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анықтау</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тізімін</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ұсынып</a:t>
            </a:r>
            <a:r>
              <a:rPr lang="ru-RU" sz="1200" i="1" kern="1200" dirty="0">
                <a:solidFill>
                  <a:schemeClr val="tx1"/>
                </a:solidFill>
                <a:effectLst/>
                <a:latin typeface="+mn-lt"/>
                <a:ea typeface="+mn-ea"/>
                <a:cs typeface="+mn-cs"/>
              </a:rPr>
              <a:t>, оны </a:t>
            </a:r>
            <a:r>
              <a:rPr lang="ru-RU" sz="1200" i="1" kern="1200" dirty="0" err="1">
                <a:solidFill>
                  <a:schemeClr val="tx1"/>
                </a:solidFill>
                <a:effectLst/>
                <a:latin typeface="+mn-lt"/>
                <a:ea typeface="+mn-ea"/>
                <a:cs typeface="+mn-cs"/>
              </a:rPr>
              <a:t>пайдалануды</a:t>
            </a:r>
            <a:r>
              <a:rPr lang="ru-RU" sz="1200" i="1"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үйретіңіз</a:t>
            </a:r>
            <a:r>
              <a:rPr lang="ru-RU" sz="1200" i="1" kern="1200" dirty="0">
                <a:solidFill>
                  <a:schemeClr val="tx1"/>
                </a:solidFill>
                <a:effectLst/>
                <a:latin typeface="+mn-lt"/>
                <a:ea typeface="+mn-ea"/>
                <a:cs typeface="+mn-cs"/>
              </a:rPr>
              <a:t>)</a:t>
            </a:r>
          </a:p>
          <a:p>
            <a:pPr indent="182880"/>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Осы </a:t>
            </a:r>
            <a:r>
              <a:rPr lang="ru-RU" sz="1200" kern="1200" dirty="0" err="1">
                <a:solidFill>
                  <a:schemeClr val="tx1"/>
                </a:solidFill>
                <a:effectLst/>
                <a:latin typeface="+mn-lt"/>
                <a:ea typeface="+mn-ea"/>
                <a:cs typeface="+mn-cs"/>
              </a:rPr>
              <a:t>тізімді</a:t>
            </a:r>
            <a:r>
              <a:rPr lang="ru-RU" sz="1200" kern="1200" dirty="0">
                <a:solidFill>
                  <a:schemeClr val="tx1"/>
                </a:solidFill>
                <a:effectLst/>
                <a:latin typeface="+mn-lt"/>
                <a:ea typeface="+mn-ea"/>
                <a:cs typeface="+mn-cs"/>
              </a:rPr>
              <a:t> Гугл-</a:t>
            </a:r>
            <a:r>
              <a:rPr lang="ru-RU" sz="1200" kern="1200" dirty="0" err="1">
                <a:solidFill>
                  <a:schemeClr val="tx1"/>
                </a:solidFill>
                <a:effectLst/>
                <a:latin typeface="+mn-lt"/>
                <a:ea typeface="+mn-ea"/>
                <a:cs typeface="+mn-cs"/>
              </a:rPr>
              <a:t>үлгі</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Google Disc</a:t>
            </a:r>
            <a:r>
              <a:rPr lang="kk-KZ" sz="1200" kern="1200" dirty="0">
                <a:solidFill>
                  <a:schemeClr val="tx1"/>
                </a:solidFill>
                <a:effectLst/>
                <a:latin typeface="+mn-lt"/>
                <a:ea typeface="+mn-ea"/>
                <a:cs typeface="+mn-cs"/>
              </a:rPr>
              <a:t> 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түрінде</a:t>
            </a:r>
            <a:r>
              <a:rPr lang="ru-RU" sz="1200" kern="1200" dirty="0">
                <a:solidFill>
                  <a:schemeClr val="tx1"/>
                </a:solidFill>
                <a:effectLst/>
                <a:latin typeface="+mn-lt"/>
                <a:ea typeface="+mn-ea"/>
                <a:cs typeface="+mn-cs"/>
              </a:rPr>
              <a:t> де </a:t>
            </a:r>
            <a:r>
              <a:rPr lang="ru-RU" sz="1200" kern="1200" dirty="0" err="1">
                <a:solidFill>
                  <a:schemeClr val="tx1"/>
                </a:solidFill>
                <a:effectLst/>
                <a:latin typeface="+mn-lt"/>
                <a:ea typeface="+mn-ea"/>
                <a:cs typeface="+mn-cs"/>
              </a:rPr>
              <a:t>пайдалануға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Кәсіби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күйіп</a:t>
            </a:r>
            <a:r>
              <a:rPr lang="ru-RU" sz="1200" kern="1200" dirty="0">
                <a:solidFill>
                  <a:schemeClr val="tx1"/>
                </a:solidFill>
                <a:effectLst/>
                <a:latin typeface="+mn-lt"/>
                <a:ea typeface="+mn-ea"/>
                <a:cs typeface="+mn-cs"/>
              </a:rPr>
              <a:t> кету </a:t>
            </a:r>
            <a:r>
              <a:rPr lang="ru-RU" sz="1200" kern="1200" dirty="0" err="1">
                <a:solidFill>
                  <a:schemeClr val="tx1"/>
                </a:solidFill>
                <a:effectLst/>
                <a:latin typeface="+mn-lt"/>
                <a:ea typeface="+mn-ea"/>
                <a:cs typeface="+mn-cs"/>
              </a:rPr>
              <a:t>деңгейі</a:t>
            </a:r>
            <a:r>
              <a:rPr lang="ru-RU" sz="1200" kern="1200" dirty="0">
                <a:solidFill>
                  <a:schemeClr val="tx1"/>
                </a:solidFill>
                <a:effectLst/>
                <a:latin typeface="+mn-lt"/>
                <a:ea typeface="+mn-ea"/>
                <a:cs typeface="+mn-cs"/>
              </a:rPr>
              <a:t> мен </a:t>
            </a:r>
            <a:r>
              <a:rPr lang="ru-RU" sz="1200" kern="1200" dirty="0" err="1">
                <a:solidFill>
                  <a:schemeClr val="tx1"/>
                </a:solidFill>
                <a:effectLst/>
                <a:latin typeface="+mn-lt"/>
                <a:ea typeface="+mn-ea"/>
                <a:cs typeface="+mn-cs"/>
              </a:rPr>
              <a:t>дәрежесін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анықтау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тізімді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көрініс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қанша</a:t>
            </a:r>
            <a:r>
              <a:rPr lang="ru-RU" sz="1200" kern="1200" dirty="0">
                <a:solidFill>
                  <a:schemeClr val="tx1"/>
                </a:solidFill>
                <a:effectLst/>
                <a:latin typeface="+mn-lt"/>
                <a:ea typeface="+mn-ea"/>
                <a:cs typeface="+mn-cs"/>
              </a:rPr>
              <a:t> балл </a:t>
            </a:r>
            <a:r>
              <a:rPr lang="ru-RU" sz="1200" kern="1200" dirty="0" err="1">
                <a:solidFill>
                  <a:schemeClr val="tx1"/>
                </a:solidFill>
                <a:effectLst/>
                <a:latin typeface="+mn-lt"/>
                <a:ea typeface="+mn-ea"/>
                <a:cs typeface="+mn-cs"/>
              </a:rPr>
              <a:t>шыққанын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есептеп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нәтижесін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Қай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деңгейде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болсаңыз</a:t>
            </a:r>
            <a:r>
              <a:rPr lang="ru-RU" sz="1200" kern="1200" dirty="0">
                <a:solidFill>
                  <a:schemeClr val="tx1"/>
                </a:solidFill>
                <a:effectLst/>
                <a:latin typeface="+mn-lt"/>
                <a:ea typeface="+mn-ea"/>
                <a:cs typeface="+mn-cs"/>
              </a:rPr>
              <a:t> да, </a:t>
            </a:r>
            <a:r>
              <a:rPr lang="ru-RU" sz="1200" kern="1200" dirty="0" err="1">
                <a:solidFill>
                  <a:schemeClr val="tx1"/>
                </a:solidFill>
                <a:effectLst/>
                <a:latin typeface="+mn-lt"/>
                <a:ea typeface="+mn-ea"/>
                <a:cs typeface="+mn-cs"/>
              </a:rPr>
              <a:t>күдер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үзбеңіз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көрсетіп</a:t>
            </a:r>
            <a:r>
              <a:rPr lang="ru-RU" sz="1200" kern="1200" dirty="0">
                <a:solidFill>
                  <a:schemeClr val="tx1"/>
                </a:solidFill>
                <a:effectLst/>
                <a:latin typeface="+mn-lt"/>
                <a:ea typeface="+mn-ea"/>
                <a:cs typeface="+mn-cs"/>
              </a:rPr>
              <a:t>, осы </a:t>
            </a:r>
            <a:r>
              <a:rPr lang="ru-RU" sz="1200" kern="1200" dirty="0" err="1">
                <a:solidFill>
                  <a:schemeClr val="tx1"/>
                </a:solidFill>
                <a:effectLst/>
                <a:latin typeface="+mn-lt"/>
                <a:ea typeface="+mn-ea"/>
                <a:cs typeface="+mn-cs"/>
              </a:rPr>
              <a:t>қалжырау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күйінен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аласыз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Осыны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талқылаймыз</a:t>
            </a:r>
            <a:r>
              <a:rPr lang="ru-RU" sz="1200" kern="1200" dirty="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D77EF9A2-1BE1-43E3-AA90-D64DA13A90F0}" type="slidenum">
              <a:rPr lang="ru-RU" smtClean="0"/>
              <a:pPr/>
              <a:t>15</a:t>
            </a:fld>
            <a:endParaRPr lang="ru-RU"/>
          </a:p>
        </p:txBody>
      </p:sp>
    </p:spTree>
    <p:extLst>
      <p:ext uri="{BB962C8B-B14F-4D97-AF65-F5344CB8AC3E}">
        <p14:creationId xmlns:p14="http://schemas.microsoft.com/office/powerpoint/2010/main" val="195916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Онлайн </a:t>
            </a:r>
            <a:r>
              <a:rPr lang="ru-RU" sz="1200" kern="1200" dirty="0" err="1">
                <a:solidFill>
                  <a:schemeClr val="tx1"/>
                </a:solidFill>
                <a:effectLst/>
                <a:latin typeface="+mn-lt"/>
                <a:ea typeface="+mn-ea"/>
                <a:cs typeface="+mn-cs"/>
              </a:rPr>
              <a:t>тестіде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нәтижелер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әдетте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автоматты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түрде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экранға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шығады</a:t>
            </a:r>
            <a:r>
              <a:rPr lang="ru-RU" sz="1200" kern="1200" dirty="0">
                <a:solidFill>
                  <a:schemeClr val="tx1"/>
                </a:solidFill>
                <a:effectLst/>
                <a:latin typeface="+mn-lt"/>
                <a:ea typeface="+mn-ea"/>
                <a:cs typeface="+mn-cs"/>
              </a:rPr>
              <a:t>. Тест </a:t>
            </a:r>
            <a:r>
              <a:rPr lang="ru-RU" sz="1200" kern="1200" dirty="0" err="1">
                <a:solidFill>
                  <a:schemeClr val="tx1"/>
                </a:solidFill>
                <a:effectLst/>
                <a:latin typeface="+mn-lt"/>
                <a:ea typeface="+mn-ea"/>
                <a:cs typeface="+mn-cs"/>
              </a:rPr>
              <a:t>нәтижелері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бірден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қолжетімді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нәтижелерді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өзіңізге</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өзіңіз көмектесу үшін немесе маман көмегіне жүгіну үшін пайдалана аласыз.</a:t>
            </a:r>
          </a:p>
          <a:p>
            <a:pPr indent="182880"/>
            <a:r>
              <a:rPr lang="kk-KZ" sz="1200" kern="1200" dirty="0">
                <a:solidFill>
                  <a:schemeClr val="tx1"/>
                </a:solidFill>
                <a:effectLst/>
                <a:latin typeface="+mn-lt"/>
                <a:ea typeface="+mn-ea"/>
                <a:cs typeface="+mn-cs"/>
              </a:rPr>
              <a:t>Бірақ!!! Айта кету өте маңызды, осындай онлайн зерттеулердің нәтижелеріне (мәліметтерді түсіндіруге) аса сақ қарау керек. Егер жеке әңгіме барасында басқа нәтиже шықса және</a:t>
            </a:r>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басқа</a:t>
            </a:r>
            <a:r>
              <a:rPr lang="ru-RU" sz="1200" kern="1200" dirty="0">
                <a:solidFill>
                  <a:schemeClr val="tx1"/>
                </a:solidFill>
                <a:effectLst/>
                <a:latin typeface="+mn-lt"/>
                <a:ea typeface="+mn-ea"/>
                <a:cs typeface="+mn-cs"/>
              </a:rPr>
              <a:t> тест </a:t>
            </a:r>
            <a:r>
              <a:rPr lang="ru-RU" sz="1200" kern="1200" dirty="0" err="1">
                <a:solidFill>
                  <a:schemeClr val="tx1"/>
                </a:solidFill>
                <a:effectLst/>
                <a:latin typeface="+mn-lt"/>
                <a:ea typeface="+mn-ea"/>
                <a:cs typeface="+mn-cs"/>
              </a:rPr>
              <a:t>жасау</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басқа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әдістеме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керек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маман</a:t>
            </a:r>
            <a:r>
              <a:rPr lang="ru-RU" sz="1200" kern="1200" dirty="0">
                <a:solidFill>
                  <a:schemeClr val="tx1"/>
                </a:solidFill>
                <a:effectLst/>
                <a:latin typeface="+mn-lt"/>
                <a:ea typeface="+mn-ea"/>
                <a:cs typeface="+mn-cs"/>
              </a:rPr>
              <a:t> д</a:t>
            </a:r>
            <a:r>
              <a:rPr lang="kk-KZ" sz="1200" kern="1200" dirty="0">
                <a:solidFill>
                  <a:schemeClr val="tx1"/>
                </a:solidFill>
                <a:effectLst/>
                <a:latin typeface="+mn-lt"/>
                <a:ea typeface="+mn-ea"/>
                <a:cs typeface="+mn-cs"/>
              </a:rPr>
              <a:t>айын онлайн тест нәтижелері есепке алмауы мүмкін.</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16</a:t>
            </a:fld>
            <a:endParaRPr lang="ru-RU"/>
          </a:p>
        </p:txBody>
      </p:sp>
    </p:spTree>
    <p:extLst>
      <p:ext uri="{BB962C8B-B14F-4D97-AF65-F5344CB8AC3E}">
        <p14:creationId xmlns:p14="http://schemas.microsoft.com/office/powerpoint/2010/main" val="30618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ru-RU" i="1" dirty="0"/>
              <a:t>(</a:t>
            </a:r>
            <a:r>
              <a:rPr lang="ru-RU" i="1" dirty="0" err="1"/>
              <a:t>Егер</a:t>
            </a:r>
            <a:r>
              <a:rPr lang="ru-RU" i="1" dirty="0"/>
              <a:t> педагог-психолог </a:t>
            </a:r>
            <a:r>
              <a:rPr lang="ru-RU" i="1" dirty="0" err="1"/>
              <a:t>осындай</a:t>
            </a:r>
            <a:r>
              <a:rPr lang="ru-RU" i="1" dirty="0"/>
              <a:t> </a:t>
            </a:r>
            <a:r>
              <a:rPr lang="ru-RU" i="1" dirty="0" err="1"/>
              <a:t>профилактикалық</a:t>
            </a:r>
            <a:r>
              <a:rPr lang="ru-RU" i="1" dirty="0"/>
              <a:t> </a:t>
            </a:r>
            <a:r>
              <a:rPr lang="ru-RU" i="1" dirty="0" err="1"/>
              <a:t>шараларды</a:t>
            </a:r>
            <a:r>
              <a:rPr lang="ru-RU" i="1" dirty="0"/>
              <a:t> онлайн </a:t>
            </a:r>
            <a:r>
              <a:rPr lang="ru-RU" i="1" dirty="0" err="1"/>
              <a:t>өткізсе</a:t>
            </a:r>
            <a:r>
              <a:rPr lang="ru-RU" i="1" dirty="0"/>
              <a:t>, </a:t>
            </a:r>
            <a:r>
              <a:rPr lang="ru-RU" i="1" dirty="0" err="1"/>
              <a:t>онда</a:t>
            </a:r>
            <a:r>
              <a:rPr lang="ru-RU" i="1" dirty="0"/>
              <a:t> </a:t>
            </a:r>
            <a:r>
              <a:rPr lang="ru-RU" i="1" dirty="0" err="1"/>
              <a:t>ол</a:t>
            </a:r>
            <a:r>
              <a:rPr lang="ru-RU" i="1" dirty="0"/>
              <a:t> </a:t>
            </a:r>
            <a:r>
              <a:rPr lang="ru-RU" i="1" dirty="0" err="1"/>
              <a:t>алдымен</a:t>
            </a:r>
            <a:r>
              <a:rPr lang="ru-RU" i="1" dirty="0"/>
              <a:t> </a:t>
            </a:r>
            <a:r>
              <a:rPr lang="ru-RU" i="1" dirty="0" err="1"/>
              <a:t>педагогтарға</a:t>
            </a:r>
            <a:r>
              <a:rPr lang="ru-RU" i="1" dirty="0"/>
              <a:t> </a:t>
            </a:r>
            <a:r>
              <a:rPr lang="ru-RU" i="1" dirty="0" err="1"/>
              <a:t>қандай</a:t>
            </a:r>
            <a:r>
              <a:rPr lang="ru-RU" i="1" dirty="0"/>
              <a:t> </a:t>
            </a:r>
            <a:r>
              <a:rPr lang="ru-RU" i="1" dirty="0" err="1"/>
              <a:t>салалар</a:t>
            </a:r>
            <a:r>
              <a:rPr lang="ru-RU" i="1" dirty="0"/>
              <a:t> </a:t>
            </a:r>
            <a:r>
              <a:rPr lang="ru-RU" i="1" dirty="0" err="1"/>
              <a:t>белгілі</a:t>
            </a:r>
            <a:r>
              <a:rPr lang="ru-RU" i="1" dirty="0"/>
              <a:t> </a:t>
            </a:r>
            <a:r>
              <a:rPr lang="ru-RU" i="1" dirty="0" err="1"/>
              <a:t>екенін</a:t>
            </a:r>
            <a:r>
              <a:rPr lang="ru-RU" i="1" dirty="0"/>
              <a:t> және </a:t>
            </a:r>
            <a:r>
              <a:rPr lang="ru-RU" i="1" dirty="0" err="1"/>
              <a:t>онда</a:t>
            </a:r>
            <a:r>
              <a:rPr lang="ru-RU" i="1" dirty="0"/>
              <a:t> </a:t>
            </a:r>
            <a:r>
              <a:rPr lang="ru-RU" i="1" dirty="0" err="1"/>
              <a:t>олар</a:t>
            </a:r>
            <a:r>
              <a:rPr lang="ru-RU" i="1" dirty="0"/>
              <a:t> не </a:t>
            </a:r>
            <a:r>
              <a:rPr lang="ru-RU" i="1" dirty="0" err="1"/>
              <a:t>істей</a:t>
            </a:r>
            <a:r>
              <a:rPr lang="ru-RU" i="1" dirty="0"/>
              <a:t> </a:t>
            </a:r>
            <a:r>
              <a:rPr lang="ru-RU" i="1" dirty="0" err="1"/>
              <a:t>алатынын</a:t>
            </a:r>
            <a:r>
              <a:rPr lang="ru-RU" i="1" dirty="0"/>
              <a:t> </a:t>
            </a:r>
            <a:r>
              <a:rPr lang="ru-RU" i="1" dirty="0" err="1"/>
              <a:t>талқылауы</a:t>
            </a:r>
            <a:r>
              <a:rPr lang="ru-RU" i="1" dirty="0"/>
              <a:t> </a:t>
            </a:r>
            <a:r>
              <a:rPr lang="ru-RU" i="1" dirty="0" err="1"/>
              <a:t>керек</a:t>
            </a:r>
            <a:r>
              <a:rPr lang="ru-RU" i="1" dirty="0"/>
              <a:t>. </a:t>
            </a:r>
            <a:r>
              <a:rPr lang="ru-RU" i="1" dirty="0" err="1"/>
              <a:t>Содан</a:t>
            </a:r>
            <a:r>
              <a:rPr lang="ru-RU" i="1" dirty="0"/>
              <a:t> </a:t>
            </a:r>
            <a:r>
              <a:rPr lang="ru-RU" i="1" dirty="0" err="1"/>
              <a:t>соң</a:t>
            </a:r>
            <a:r>
              <a:rPr lang="ru-RU" i="1" dirty="0"/>
              <a:t>, </a:t>
            </a:r>
            <a:r>
              <a:rPr lang="ru-RU" i="1" dirty="0" err="1"/>
              <a:t>слайдты</a:t>
            </a:r>
            <a:r>
              <a:rPr lang="ru-RU" i="1" dirty="0"/>
              <a:t> </a:t>
            </a:r>
            <a:r>
              <a:rPr lang="ru-RU" i="1" dirty="0" err="1"/>
              <a:t>экранға</a:t>
            </a:r>
            <a:r>
              <a:rPr lang="ru-RU" i="1" dirty="0"/>
              <a:t> </a:t>
            </a:r>
            <a:r>
              <a:rPr lang="ru-RU" i="1" dirty="0" err="1"/>
              <a:t>шығарып</a:t>
            </a:r>
            <a:r>
              <a:rPr lang="ru-RU" i="1" dirty="0"/>
              <a:t>, </a:t>
            </a:r>
            <a:r>
              <a:rPr lang="ru-RU" i="1" dirty="0" err="1"/>
              <a:t>талқылауды</a:t>
            </a:r>
            <a:r>
              <a:rPr lang="ru-RU" i="1" dirty="0"/>
              <a:t> </a:t>
            </a:r>
            <a:r>
              <a:rPr lang="ru-RU" i="1" dirty="0" err="1"/>
              <a:t>қорытындылауы</a:t>
            </a:r>
            <a:r>
              <a:rPr lang="ru-RU" i="1" dirty="0"/>
              <a:t> </a:t>
            </a:r>
            <a:r>
              <a:rPr lang="ru-RU" i="1" dirty="0" err="1"/>
              <a:t>қажет</a:t>
            </a:r>
            <a:r>
              <a:rPr lang="ru-RU" i="1" dirty="0"/>
              <a:t>)</a:t>
            </a:r>
          </a:p>
          <a:p>
            <a:pPr indent="182880"/>
            <a:endParaRPr lang="ru-RU" dirty="0"/>
          </a:p>
          <a:p>
            <a:pPr indent="182880"/>
            <a:r>
              <a:rPr lang="ru-RU" sz="1200" b="0" dirty="0" err="1">
                <a:solidFill>
                  <a:srgbClr val="C00000"/>
                </a:solidFill>
                <a:latin typeface="Calibri" pitchFamily="34" charset="0"/>
                <a:ea typeface="Tahoma" panose="020B0604030504040204" pitchFamily="34" charset="0"/>
                <a:cs typeface="Tahoma" panose="020B0604030504040204" pitchFamily="34" charset="0"/>
              </a:rPr>
              <a:t>Өз</a:t>
            </a:r>
            <a:r>
              <a:rPr lang="en-GB" sz="1200" b="0" dirty="0">
                <a:solidFill>
                  <a:srgbClr val="C00000"/>
                </a:solidFill>
                <a:latin typeface="Calibri" pitchFamily="34" charset="0"/>
                <a:ea typeface="Tahoma" panose="020B0604030504040204" pitchFamily="34" charset="0"/>
                <a:cs typeface="Tahoma" panose="020B0604030504040204" pitchFamily="34" charset="0"/>
              </a:rPr>
              <a:t>-</a:t>
            </a:r>
            <a:r>
              <a:rPr lang="kk-KZ" sz="1200" b="0" dirty="0">
                <a:solidFill>
                  <a:srgbClr val="C00000"/>
                </a:solidFill>
                <a:latin typeface="Calibri" pitchFamily="34" charset="0"/>
                <a:ea typeface="Tahoma" panose="020B0604030504040204" pitchFamily="34" charset="0"/>
                <a:cs typeface="Tahoma" panose="020B0604030504040204" pitchFamily="34" charset="0"/>
              </a:rPr>
              <a:t>өзіне көмек беру </a:t>
            </a:r>
            <a:r>
              <a:rPr lang="ru-RU" dirty="0"/>
              <a:t>– </a:t>
            </a:r>
            <a:r>
              <a:rPr lang="ru-RU" dirty="0" err="1"/>
              <a:t>жаудың алдын</a:t>
            </a:r>
            <a:r>
              <a:rPr lang="ru-RU" dirty="0"/>
              <a:t> </a:t>
            </a:r>
            <a:r>
              <a:rPr lang="ru-RU" dirty="0" err="1"/>
              <a:t>алудың </a:t>
            </a:r>
            <a:r>
              <a:rPr lang="ru-RU" dirty="0"/>
              <a:t>және </a:t>
            </a:r>
            <a:r>
              <a:rPr lang="ru-RU" dirty="0" err="1"/>
              <a:t>онымен</a:t>
            </a:r>
            <a:r>
              <a:rPr lang="ru-RU" dirty="0"/>
              <a:t> </a:t>
            </a:r>
            <a:r>
              <a:rPr lang="ru-RU" dirty="0" err="1"/>
              <a:t>күресудің ең тиімді</a:t>
            </a:r>
            <a:r>
              <a:rPr lang="ru-RU" dirty="0"/>
              <a:t> </a:t>
            </a:r>
            <a:r>
              <a:rPr lang="ru-RU" dirty="0" err="1"/>
              <a:t>тәсілдерінің бірі</a:t>
            </a:r>
            <a:r>
              <a:rPr lang="ru-RU" dirty="0"/>
              <a:t>.</a:t>
            </a:r>
          </a:p>
          <a:p>
            <a:pPr indent="182880"/>
            <a:r>
              <a:rPr lang="ru-RU" sz="1200" b="0" dirty="0" err="1">
                <a:solidFill>
                  <a:srgbClr val="C00000"/>
                </a:solidFill>
                <a:latin typeface="Calibri" pitchFamily="34" charset="0"/>
                <a:ea typeface="Tahoma" panose="020B0604030504040204" pitchFamily="34" charset="0"/>
                <a:cs typeface="Tahoma" panose="020B0604030504040204" pitchFamily="34" charset="0"/>
              </a:rPr>
              <a:t>Өз</a:t>
            </a:r>
            <a:r>
              <a:rPr lang="en-GB" sz="1200" b="0" dirty="0">
                <a:solidFill>
                  <a:srgbClr val="C00000"/>
                </a:solidFill>
                <a:latin typeface="Calibri" pitchFamily="34" charset="0"/>
                <a:ea typeface="Tahoma" panose="020B0604030504040204" pitchFamily="34" charset="0"/>
                <a:cs typeface="Tahoma" panose="020B0604030504040204" pitchFamily="34" charset="0"/>
              </a:rPr>
              <a:t>-</a:t>
            </a:r>
            <a:r>
              <a:rPr lang="kk-KZ" sz="1200" b="0" dirty="0">
                <a:solidFill>
                  <a:srgbClr val="C00000"/>
                </a:solidFill>
                <a:latin typeface="Calibri" pitchFamily="34" charset="0"/>
                <a:ea typeface="Tahoma" panose="020B0604030504040204" pitchFamily="34" charset="0"/>
                <a:cs typeface="Tahoma" panose="020B0604030504040204" pitchFamily="34" charset="0"/>
              </a:rPr>
              <a:t>өзіне көмек берудің қандай түрлері бар екенін қарастырайық </a:t>
            </a:r>
            <a:r>
              <a:rPr lang="ru-RU" dirty="0"/>
              <a:t>– </a:t>
            </a:r>
            <a:r>
              <a:rPr lang="ru-RU" dirty="0" err="1"/>
              <a:t>адам</a:t>
            </a:r>
            <a:r>
              <a:rPr lang="ru-RU" dirty="0"/>
              <a:t> 6 </a:t>
            </a:r>
            <a:r>
              <a:rPr lang="ru-RU" dirty="0" err="1"/>
              <a:t>салада</a:t>
            </a:r>
            <a:r>
              <a:rPr lang="ru-RU" dirty="0"/>
              <a:t> (</a:t>
            </a:r>
            <a:r>
              <a:rPr lang="ru-RU" dirty="0" err="1"/>
              <a:t>физикалық</a:t>
            </a:r>
            <a:r>
              <a:rPr lang="ru-RU" dirty="0"/>
              <a:t>, </a:t>
            </a:r>
            <a:r>
              <a:rPr lang="ru-RU" dirty="0" err="1"/>
              <a:t>психологиялық</a:t>
            </a:r>
            <a:r>
              <a:rPr lang="ru-RU" dirty="0"/>
              <a:t>, </a:t>
            </a:r>
            <a:r>
              <a:rPr lang="ru-RU" dirty="0" err="1"/>
              <a:t>эмоциялық</a:t>
            </a:r>
            <a:r>
              <a:rPr lang="ru-RU" dirty="0"/>
              <a:t>, </a:t>
            </a:r>
            <a:r>
              <a:rPr lang="ru-RU" dirty="0" err="1"/>
              <a:t>рухани</a:t>
            </a:r>
            <a:r>
              <a:rPr lang="ru-RU" dirty="0"/>
              <a:t>, </a:t>
            </a:r>
            <a:r>
              <a:rPr lang="ru-RU" dirty="0" err="1"/>
              <a:t>кәсіби</a:t>
            </a:r>
            <a:r>
              <a:rPr lang="ru-RU" dirty="0"/>
              <a:t> және </a:t>
            </a:r>
            <a:r>
              <a:rPr lang="ru-RU" sz="1200" dirty="0" err="1">
                <a:ea typeface="Tahoma" panose="020B0604030504040204" pitchFamily="34" charset="0"/>
                <a:cs typeface="Tahoma" panose="020B0604030504040204" pitchFamily="34" charset="0"/>
              </a:rPr>
              <a:t>жұмыс</a:t>
            </a:r>
            <a:r>
              <a:rPr lang="ru-RU" sz="1200" dirty="0">
                <a:ea typeface="Tahoma" panose="020B0604030504040204" pitchFamily="34" charset="0"/>
                <a:cs typeface="Tahoma" panose="020B0604030504040204" pitchFamily="34" charset="0"/>
              </a:rPr>
              <a:t> пен </a:t>
            </a:r>
            <a:r>
              <a:rPr lang="ru-RU" sz="1200" dirty="0" err="1">
                <a:ea typeface="Tahoma" panose="020B0604030504040204" pitchFamily="34" charset="0"/>
                <a:cs typeface="Tahoma" panose="020B0604030504040204" pitchFamily="34" charset="0"/>
              </a:rPr>
              <a:t>жеке</a:t>
            </a:r>
            <a:r>
              <a:rPr lang="ru-RU" sz="1200" dirty="0">
                <a:ea typeface="Tahoma" panose="020B0604030504040204" pitchFamily="34" charset="0"/>
                <a:cs typeface="Tahoma" panose="020B0604030504040204" pitchFamily="34" charset="0"/>
              </a:rPr>
              <a:t> </a:t>
            </a:r>
            <a:r>
              <a:rPr lang="ru-RU" sz="1200" dirty="0" err="1">
                <a:ea typeface="Tahoma" panose="020B0604030504040204" pitchFamily="34" charset="0"/>
                <a:cs typeface="Tahoma" panose="020B0604030504040204" pitchFamily="34" charset="0"/>
              </a:rPr>
              <a:t>өмір</a:t>
            </a:r>
            <a:r>
              <a:rPr lang="ru-RU" sz="1200" dirty="0">
                <a:ea typeface="Tahoma" panose="020B0604030504040204" pitchFamily="34" charset="0"/>
                <a:cs typeface="Tahoma" panose="020B0604030504040204" pitchFamily="34" charset="0"/>
              </a:rPr>
              <a:t> </a:t>
            </a:r>
            <a:r>
              <a:rPr lang="ru-RU" sz="1200" dirty="0" err="1">
                <a:ea typeface="Tahoma" panose="020B0604030504040204" pitchFamily="34" charset="0"/>
                <a:cs typeface="Tahoma" panose="020B0604030504040204" pitchFamily="34" charset="0"/>
              </a:rPr>
              <a:t>арасындағы</a:t>
            </a:r>
            <a:r>
              <a:rPr lang="ru-RU" sz="1200" dirty="0">
                <a:ea typeface="Tahoma" panose="020B0604030504040204" pitchFamily="34" charset="0"/>
                <a:cs typeface="Tahoma" panose="020B0604030504040204" pitchFamily="34" charset="0"/>
              </a:rPr>
              <a:t> тепе</a:t>
            </a:r>
            <a:r>
              <a:rPr lang="en-GB" sz="1200" dirty="0">
                <a:ea typeface="Tahoma" panose="020B0604030504040204" pitchFamily="34" charset="0"/>
                <a:cs typeface="Tahoma" panose="020B0604030504040204" pitchFamily="34" charset="0"/>
              </a:rPr>
              <a:t>-</a:t>
            </a:r>
            <a:r>
              <a:rPr lang="kk-KZ" sz="1200" dirty="0">
                <a:ea typeface="Tahoma" panose="020B0604030504040204" pitchFamily="34" charset="0"/>
                <a:cs typeface="Tahoma" panose="020B0604030504040204" pitchFamily="34" charset="0"/>
              </a:rPr>
              <a:t>теңдік арқылы) </a:t>
            </a:r>
            <a:r>
              <a:rPr lang="ru-RU" dirty="0" err="1"/>
              <a:t>өзіне</a:t>
            </a:r>
            <a:r>
              <a:rPr lang="ru-RU" dirty="0"/>
              <a:t> </a:t>
            </a:r>
            <a:r>
              <a:rPr lang="ru-RU" dirty="0" err="1"/>
              <a:t>көмек</a:t>
            </a:r>
            <a:r>
              <a:rPr lang="ru-RU" dirty="0"/>
              <a:t> </a:t>
            </a:r>
            <a:r>
              <a:rPr lang="ru-RU" dirty="0" err="1"/>
              <a:t>іздей</a:t>
            </a:r>
            <a:r>
              <a:rPr lang="ru-RU" dirty="0"/>
              <a:t> </a:t>
            </a:r>
            <a:r>
              <a:rPr lang="ru-RU" dirty="0" err="1"/>
              <a:t>алады</a:t>
            </a:r>
            <a:r>
              <a:rPr lang="ru-RU" dirty="0"/>
              <a:t>.</a:t>
            </a:r>
            <a:endParaRPr lang="kk-KZ" sz="1200" b="0" dirty="0">
              <a:solidFill>
                <a:srgbClr val="C00000"/>
              </a:solidFill>
              <a:latin typeface="Calibri"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17</a:t>
            </a:fld>
            <a:endParaRPr lang="ru-RU"/>
          </a:p>
        </p:txBody>
      </p:sp>
    </p:spTree>
    <p:extLst>
      <p:ext uri="{BB962C8B-B14F-4D97-AF65-F5344CB8AC3E}">
        <p14:creationId xmlns:p14="http://schemas.microsoft.com/office/powerpoint/2010/main" val="1380722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kk-KZ" smtClean="0"/>
              <a:t>Образец заголовка</a:t>
            </a:r>
            <a:endParaRPr lang="kk-KZ"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k-KZ" smtClean="0"/>
              <a:t>Образец подзаголовка</a:t>
            </a:r>
            <a:endParaRPr lang="kk-KZ" dirty="0"/>
          </a:p>
        </p:txBody>
      </p:sp>
      <p:sp>
        <p:nvSpPr>
          <p:cNvPr id="4" name="3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75150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kk-KZ" smtClean="0"/>
              <a:t>Образец заголовка</a:t>
            </a:r>
            <a:endParaRPr lang="kk-KZ"/>
          </a:p>
        </p:txBody>
      </p:sp>
      <p:sp>
        <p:nvSpPr>
          <p:cNvPr id="3" name="2 Marcador de texto vertical"/>
          <p:cNvSpPr>
            <a:spLocks noGrp="1"/>
          </p:cNvSpPr>
          <p:nvPr>
            <p:ph type="body" orient="vert" idx="1"/>
          </p:nvPr>
        </p:nvSpPr>
        <p:spPr/>
        <p:txBody>
          <a:bodyPr vert="eaVert"/>
          <a:lstStyle/>
          <a:p>
            <a:pPr lvl="0"/>
            <a:r>
              <a:rPr lang="kk-KZ" smtClean="0"/>
              <a:t>Образец текста</a:t>
            </a:r>
          </a:p>
          <a:p>
            <a:pPr lvl="1"/>
            <a:r>
              <a:rPr lang="kk-KZ" smtClean="0"/>
              <a:t>Второй уровень</a:t>
            </a:r>
          </a:p>
          <a:p>
            <a:pPr lvl="2"/>
            <a:r>
              <a:rPr lang="kk-KZ" smtClean="0"/>
              <a:t>Третий уровень</a:t>
            </a:r>
          </a:p>
          <a:p>
            <a:pPr lvl="3"/>
            <a:r>
              <a:rPr lang="kk-KZ" smtClean="0"/>
              <a:t>Четвертый уровень</a:t>
            </a:r>
          </a:p>
          <a:p>
            <a:pPr lvl="4"/>
            <a:r>
              <a:rPr lang="kk-KZ" smtClean="0"/>
              <a:t>Пятый уровень</a:t>
            </a:r>
            <a:endParaRPr lang="kk-KZ"/>
          </a:p>
        </p:txBody>
      </p:sp>
      <p:sp>
        <p:nvSpPr>
          <p:cNvPr id="4" name="3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59030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kk-KZ" smtClean="0"/>
              <a:t>Образец заголовка</a:t>
            </a:r>
            <a:endParaRPr lang="kk-KZ"/>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kk-KZ" smtClean="0"/>
              <a:t>Образец текста</a:t>
            </a:r>
          </a:p>
          <a:p>
            <a:pPr lvl="1"/>
            <a:r>
              <a:rPr lang="kk-KZ" smtClean="0"/>
              <a:t>Второй уровень</a:t>
            </a:r>
          </a:p>
          <a:p>
            <a:pPr lvl="2"/>
            <a:r>
              <a:rPr lang="kk-KZ" smtClean="0"/>
              <a:t>Третий уровень</a:t>
            </a:r>
          </a:p>
          <a:p>
            <a:pPr lvl="3"/>
            <a:r>
              <a:rPr lang="kk-KZ" smtClean="0"/>
              <a:t>Четвертый уровень</a:t>
            </a:r>
          </a:p>
          <a:p>
            <a:pPr lvl="4"/>
            <a:r>
              <a:rPr lang="kk-KZ" smtClean="0"/>
              <a:t>Пятый уровень</a:t>
            </a:r>
            <a:endParaRPr lang="kk-KZ"/>
          </a:p>
        </p:txBody>
      </p:sp>
      <p:sp>
        <p:nvSpPr>
          <p:cNvPr id="4" name="3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97013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3"/>
          <p:cNvSpPr>
            <a:spLocks noGrp="1"/>
          </p:cNvSpPr>
          <p:nvPr>
            <p:ph type="dt" sz="half" idx="10"/>
          </p:nvPr>
        </p:nvSpPr>
        <p:spPr/>
        <p:txBody>
          <a:bodyPr/>
          <a:lstStyle/>
          <a:p>
            <a:fld id="{4509A250-FF31-4206-8172-F9D3106AACB1}" type="datetimeFigureOut">
              <a:rPr lang="en-US" dirty="0"/>
              <a:t>12/28/2020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76881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1685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kk-KZ" smtClean="0"/>
              <a:t>Образец заголовка</a:t>
            </a:r>
            <a:endParaRPr lang="kk-KZ"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kk-KZ" smtClean="0"/>
              <a:t>Образец текста</a:t>
            </a:r>
          </a:p>
          <a:p>
            <a:pPr lvl="1"/>
            <a:r>
              <a:rPr lang="kk-KZ" smtClean="0"/>
              <a:t>Второй уровень</a:t>
            </a:r>
          </a:p>
          <a:p>
            <a:pPr lvl="2"/>
            <a:r>
              <a:rPr lang="kk-KZ" smtClean="0"/>
              <a:t>Третий уровень</a:t>
            </a:r>
          </a:p>
          <a:p>
            <a:pPr lvl="3"/>
            <a:r>
              <a:rPr lang="kk-KZ" smtClean="0"/>
              <a:t>Четвертый уровень</a:t>
            </a:r>
          </a:p>
          <a:p>
            <a:pPr lvl="4"/>
            <a:r>
              <a:rPr lang="kk-KZ" smtClean="0"/>
              <a:t>Пятый уровень</a:t>
            </a:r>
            <a:endParaRPr lang="kk-KZ" dirty="0"/>
          </a:p>
        </p:txBody>
      </p:sp>
      <p:sp>
        <p:nvSpPr>
          <p:cNvPr id="4" name="3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6357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kk-KZ" smtClean="0"/>
              <a:t>Образец заголовка</a:t>
            </a:r>
            <a:endParaRPr lang="kk-KZ"/>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k-KZ" smtClean="0"/>
              <a:t>Образец текста</a:t>
            </a:r>
          </a:p>
        </p:txBody>
      </p:sp>
      <p:sp>
        <p:nvSpPr>
          <p:cNvPr id="4" name="3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55540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kk-KZ" smtClean="0"/>
              <a:t>Образец заголовка</a:t>
            </a:r>
            <a:endParaRPr lang="kk-KZ"/>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k-KZ" smtClean="0"/>
              <a:t>Образец текста</a:t>
            </a:r>
          </a:p>
          <a:p>
            <a:pPr lvl="1"/>
            <a:r>
              <a:rPr lang="kk-KZ" smtClean="0"/>
              <a:t>Второй уровень</a:t>
            </a:r>
          </a:p>
          <a:p>
            <a:pPr lvl="2"/>
            <a:r>
              <a:rPr lang="kk-KZ" smtClean="0"/>
              <a:t>Третий уровень</a:t>
            </a:r>
          </a:p>
          <a:p>
            <a:pPr lvl="3"/>
            <a:r>
              <a:rPr lang="kk-KZ" smtClean="0"/>
              <a:t>Четвертый уровень</a:t>
            </a:r>
          </a:p>
          <a:p>
            <a:pPr lvl="4"/>
            <a:r>
              <a:rPr lang="kk-KZ" smtClean="0"/>
              <a:t>Пятый уровень</a:t>
            </a:r>
            <a:endParaRPr lang="kk-KZ"/>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k-KZ" smtClean="0"/>
              <a:t>Образец текста</a:t>
            </a:r>
          </a:p>
          <a:p>
            <a:pPr lvl="1"/>
            <a:r>
              <a:rPr lang="kk-KZ" smtClean="0"/>
              <a:t>Второй уровень</a:t>
            </a:r>
          </a:p>
          <a:p>
            <a:pPr lvl="2"/>
            <a:r>
              <a:rPr lang="kk-KZ" smtClean="0"/>
              <a:t>Третий уровень</a:t>
            </a:r>
          </a:p>
          <a:p>
            <a:pPr lvl="3"/>
            <a:r>
              <a:rPr lang="kk-KZ" smtClean="0"/>
              <a:t>Четвертый уровень</a:t>
            </a:r>
          </a:p>
          <a:p>
            <a:pPr lvl="4"/>
            <a:r>
              <a:rPr lang="kk-KZ" smtClean="0"/>
              <a:t>Пятый уровень</a:t>
            </a:r>
            <a:endParaRPr lang="kk-KZ"/>
          </a:p>
        </p:txBody>
      </p:sp>
      <p:sp>
        <p:nvSpPr>
          <p:cNvPr id="5" name="4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18695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kk-KZ" smtClean="0"/>
              <a:t>Образец заголовка</a:t>
            </a:r>
            <a:endParaRPr lang="kk-KZ"/>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k-KZ" smtClean="0"/>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k-KZ" smtClean="0"/>
              <a:t>Образец текста</a:t>
            </a:r>
          </a:p>
          <a:p>
            <a:pPr lvl="1"/>
            <a:r>
              <a:rPr lang="kk-KZ" smtClean="0"/>
              <a:t>Второй уровень</a:t>
            </a:r>
          </a:p>
          <a:p>
            <a:pPr lvl="2"/>
            <a:r>
              <a:rPr lang="kk-KZ" smtClean="0"/>
              <a:t>Третий уровень</a:t>
            </a:r>
          </a:p>
          <a:p>
            <a:pPr lvl="3"/>
            <a:r>
              <a:rPr lang="kk-KZ" smtClean="0"/>
              <a:t>Четвертый уровень</a:t>
            </a:r>
          </a:p>
          <a:p>
            <a:pPr lvl="4"/>
            <a:r>
              <a:rPr lang="kk-KZ" smtClean="0"/>
              <a:t>Пятый уровень</a:t>
            </a:r>
            <a:endParaRPr lang="kk-KZ"/>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k-KZ" smtClean="0"/>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k-KZ" smtClean="0"/>
              <a:t>Образец текста</a:t>
            </a:r>
          </a:p>
          <a:p>
            <a:pPr lvl="1"/>
            <a:r>
              <a:rPr lang="kk-KZ" smtClean="0"/>
              <a:t>Второй уровень</a:t>
            </a:r>
          </a:p>
          <a:p>
            <a:pPr lvl="2"/>
            <a:r>
              <a:rPr lang="kk-KZ" smtClean="0"/>
              <a:t>Третий уровень</a:t>
            </a:r>
          </a:p>
          <a:p>
            <a:pPr lvl="3"/>
            <a:r>
              <a:rPr lang="kk-KZ" smtClean="0"/>
              <a:t>Четвертый уровень</a:t>
            </a:r>
          </a:p>
          <a:p>
            <a:pPr lvl="4"/>
            <a:r>
              <a:rPr lang="kk-KZ" smtClean="0"/>
              <a:t>Пятый уровень</a:t>
            </a:r>
            <a:endParaRPr lang="kk-KZ"/>
          </a:p>
        </p:txBody>
      </p:sp>
      <p:sp>
        <p:nvSpPr>
          <p:cNvPr id="7" name="6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34712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kk-KZ" smtClean="0"/>
              <a:t>Образец заголовка</a:t>
            </a:r>
            <a:endParaRPr lang="kk-KZ"/>
          </a:p>
        </p:txBody>
      </p:sp>
      <p:sp>
        <p:nvSpPr>
          <p:cNvPr id="3" name="2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827180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81402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kk-KZ" smtClean="0"/>
              <a:t>Образец заголовка</a:t>
            </a:r>
            <a:endParaRPr lang="kk-KZ"/>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k-KZ" smtClean="0"/>
              <a:t>Образец текста</a:t>
            </a:r>
          </a:p>
          <a:p>
            <a:pPr lvl="1"/>
            <a:r>
              <a:rPr lang="kk-KZ" smtClean="0"/>
              <a:t>Второй уровень</a:t>
            </a:r>
          </a:p>
          <a:p>
            <a:pPr lvl="2"/>
            <a:r>
              <a:rPr lang="kk-KZ" smtClean="0"/>
              <a:t>Третий уровень</a:t>
            </a:r>
          </a:p>
          <a:p>
            <a:pPr lvl="3"/>
            <a:r>
              <a:rPr lang="kk-KZ" smtClean="0"/>
              <a:t>Четвертый уровень</a:t>
            </a:r>
          </a:p>
          <a:p>
            <a:pPr lvl="4"/>
            <a:r>
              <a:rPr lang="kk-KZ" smtClean="0"/>
              <a:t>Пятый уровень</a:t>
            </a:r>
            <a:endParaRPr lang="kk-KZ"/>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k-KZ" smtClean="0"/>
              <a:t>Образец текста</a:t>
            </a:r>
          </a:p>
        </p:txBody>
      </p:sp>
      <p:sp>
        <p:nvSpPr>
          <p:cNvPr id="5" name="4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14809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kk-KZ" smtClean="0"/>
              <a:t>Образец заголовка</a:t>
            </a:r>
            <a:endParaRPr lang="kk-KZ"/>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k-KZ" smtClean="0"/>
              <a:t>Вставка рисунка</a:t>
            </a:r>
            <a:endParaRPr lang="kk-KZ"/>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k-KZ" smtClean="0"/>
              <a:t>Образец текста</a:t>
            </a:r>
          </a:p>
        </p:txBody>
      </p:sp>
      <p:sp>
        <p:nvSpPr>
          <p:cNvPr id="5" name="4 Marcador de fecha"/>
          <p:cNvSpPr>
            <a:spLocks noGrp="1"/>
          </p:cNvSpPr>
          <p:nvPr>
            <p:ph type="dt" sz="half" idx="10"/>
          </p:nvPr>
        </p:nvSpPr>
        <p:spPr/>
        <p:txBody>
          <a:bodyPr/>
          <a:lstStyle/>
          <a:p>
            <a:fld id="{50CE1DD2-3696-4F20-8405-5788BDCF82FD}" type="datetimeFigureOut">
              <a:rPr lang="ru-RU" smtClean="0"/>
              <a:pPr/>
              <a:t>28.12.2020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67447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kk-KZ" smtClean="0"/>
              <a:t>Haga clic para modificar el estilo de título del patrón</a:t>
            </a:r>
            <a:endParaRPr lang="kk-KZ"/>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kk-KZ" smtClean="0"/>
              <a:t>Haga clic para modificar el estilo de texto del patrón</a:t>
            </a:r>
          </a:p>
          <a:p>
            <a:pPr lvl="1"/>
            <a:r>
              <a:rPr lang="kk-KZ" smtClean="0"/>
              <a:t>Segundo nivel</a:t>
            </a:r>
          </a:p>
          <a:p>
            <a:pPr lvl="2"/>
            <a:r>
              <a:rPr lang="kk-KZ" smtClean="0"/>
              <a:t>Tercer nivel</a:t>
            </a:r>
          </a:p>
          <a:p>
            <a:pPr lvl="3"/>
            <a:r>
              <a:rPr lang="kk-KZ" smtClean="0"/>
              <a:t>Cuarto nivel</a:t>
            </a:r>
          </a:p>
          <a:p>
            <a:pPr lvl="4"/>
            <a:r>
              <a:rPr lang="kk-KZ" smtClean="0"/>
              <a:t>Quinto nivel</a:t>
            </a:r>
            <a:endParaRPr lang="kk-KZ"/>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1DD2-3696-4F20-8405-5788BDCF82FD}" type="datetimeFigureOut">
              <a:rPr lang="ru-RU" smtClean="0"/>
              <a:pPr/>
              <a:t>28.12.2020</a:t>
            </a:fld>
            <a:endParaRPr lang="ru-RU"/>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A83C-743D-4C40-AE2D-02FA1556BFE5}" type="slidenum">
              <a:rPr lang="ru-RU" smtClean="0"/>
              <a:pPr/>
              <a:t>‹#›</a:t>
            </a:fld>
            <a:endParaRPr lang="ru-RU"/>
          </a:p>
        </p:txBody>
      </p:sp>
      <p:pic>
        <p:nvPicPr>
          <p:cNvPr id="7" name="6 Imagen" descr="Dibujo.bmp"/>
          <p:cNvPicPr>
            <a:picLocks noChangeAspect="1"/>
          </p:cNvPicPr>
          <p:nvPr/>
        </p:nvPicPr>
        <p:blipFill>
          <a:blip r:embed="rId15"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37857566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9DAC5CD-36F4-4A34-9779-7DA982AFE8A8}"/>
              </a:ext>
            </a:extLst>
          </p:cNvPr>
          <p:cNvSpPr>
            <a:spLocks noGrp="1"/>
          </p:cNvSpPr>
          <p:nvPr>
            <p:ph type="ctrTitle"/>
          </p:nvPr>
        </p:nvSpPr>
        <p:spPr>
          <a:xfrm>
            <a:off x="173916" y="182333"/>
            <a:ext cx="11844168" cy="1689016"/>
          </a:xfrm>
        </p:spPr>
        <p:txBody>
          <a:bodyPr anchor="t">
            <a:noAutofit/>
          </a:bodyPr>
          <a:lstStyle/>
          <a:p>
            <a:pPr hangingPunct="0"/>
            <a:r>
              <a:rPr lang="kk-KZ" sz="4400" b="1" dirty="0">
                <a:solidFill>
                  <a:srgbClr val="0070C0"/>
                </a:solidFill>
                <a:latin typeface="+mn-lt"/>
                <a:ea typeface="+mn-ea"/>
                <a:cs typeface="+mn-cs"/>
              </a:rPr>
              <a:t>Педагогтар психикалық денсаулығы мен амандығын қалай сақтай және нығайта алады</a:t>
            </a:r>
            <a:endParaRPr lang="ru-RU" sz="4400" b="1" dirty="0">
              <a:solidFill>
                <a:srgbClr val="0070C0"/>
              </a:solidFill>
              <a:latin typeface="+mn-lt"/>
              <a:ea typeface="+mn-ea"/>
              <a:cs typeface="+mn-cs"/>
            </a:endParaRPr>
          </a:p>
        </p:txBody>
      </p:sp>
      <p:pic>
        <p:nvPicPr>
          <p:cNvPr id="7" name="Picture 6" descr="A picture containing text&#10;&#10;Description automatically generated">
            <a:extLst>
              <a:ext uri="{FF2B5EF4-FFF2-40B4-BE49-F238E27FC236}">
                <a16:creationId xmlns="" xmlns:a16="http://schemas.microsoft.com/office/drawing/2014/main" id="{7D98EC58-515E-458E-880B-DA5FD1F6A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249" y="1871349"/>
            <a:ext cx="9738652" cy="4580209"/>
          </a:xfrm>
          <a:prstGeom prst="rect">
            <a:avLst/>
          </a:prstGeom>
        </p:spPr>
      </p:pic>
    </p:spTree>
    <p:extLst>
      <p:ext uri="{BB962C8B-B14F-4D97-AF65-F5344CB8AC3E}">
        <p14:creationId xmlns:p14="http://schemas.microsoft.com/office/powerpoint/2010/main" val="3915220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F0A9FE8B-60E8-46DB-8E19-43CFEBCB8931}"/>
              </a:ext>
            </a:extLst>
          </p:cNvPr>
          <p:cNvPicPr>
            <a:picLocks noChangeAspect="1"/>
          </p:cNvPicPr>
          <p:nvPr/>
        </p:nvPicPr>
        <p:blipFill rotWithShape="1">
          <a:blip r:embed="rId2"/>
          <a:srcRect l="1440" t="44006" r="919" b="3285"/>
          <a:stretch/>
        </p:blipFill>
        <p:spPr>
          <a:xfrm>
            <a:off x="268126" y="2939141"/>
            <a:ext cx="11563482" cy="3494315"/>
          </a:xfrm>
          <a:prstGeom prst="rect">
            <a:avLst/>
          </a:prstGeom>
        </p:spPr>
      </p:pic>
      <p:sp>
        <p:nvSpPr>
          <p:cNvPr id="3" name="TextBox 2"/>
          <p:cNvSpPr txBox="1"/>
          <p:nvPr/>
        </p:nvSpPr>
        <p:spPr>
          <a:xfrm>
            <a:off x="285882" y="337457"/>
            <a:ext cx="11527971" cy="2246769"/>
          </a:xfrm>
          <a:prstGeom prst="rect">
            <a:avLst/>
          </a:prstGeom>
          <a:noFill/>
        </p:spPr>
        <p:txBody>
          <a:bodyPr wrap="square" rtlCol="0">
            <a:spAutoFit/>
          </a:bodyPr>
          <a:lstStyle/>
          <a:p>
            <a:pPr algn="ctr"/>
            <a:r>
              <a:rPr lang="kk-KZ" sz="2800" dirty="0" err="1" smtClean="0">
                <a:latin typeface="Times New Roman" panose="02020603050405020304" pitchFamily="18" charset="0"/>
                <a:cs typeface="Times New Roman" panose="02020603050405020304" pitchFamily="18" charset="0"/>
              </a:rPr>
              <a:t>Эмоциналдық</a:t>
            </a:r>
            <a:r>
              <a:rPr lang="kk-KZ" sz="2800" dirty="0" smtClean="0">
                <a:latin typeface="Times New Roman" panose="02020603050405020304" pitchFamily="18" charset="0"/>
                <a:cs typeface="Times New Roman" panose="02020603050405020304" pitchFamily="18" charset="0"/>
              </a:rPr>
              <a:t> интеллект және </a:t>
            </a:r>
            <a:r>
              <a:rPr lang="kk-KZ" sz="2800" dirty="0" err="1" smtClean="0">
                <a:latin typeface="Times New Roman" panose="02020603050405020304" pitchFamily="18" charset="0"/>
                <a:cs typeface="Times New Roman" panose="02020603050405020304" pitchFamily="18" charset="0"/>
              </a:rPr>
              <a:t>эмоционалдық</a:t>
            </a:r>
            <a:r>
              <a:rPr lang="kk-KZ" sz="2800" dirty="0" smtClean="0">
                <a:latin typeface="Times New Roman" panose="02020603050405020304" pitchFamily="18" charset="0"/>
                <a:cs typeface="Times New Roman" panose="02020603050405020304" pitchFamily="18" charset="0"/>
              </a:rPr>
              <a:t> жану</a:t>
            </a:r>
          </a:p>
          <a:p>
            <a:pPr algn="ctr"/>
            <a:r>
              <a:rPr lang="kk-KZ" sz="2800" dirty="0" err="1" smtClean="0">
                <a:latin typeface="Times New Roman" panose="02020603050405020304" pitchFamily="18" charset="0"/>
                <a:cs typeface="Times New Roman" panose="02020603050405020304" pitchFamily="18" charset="0"/>
              </a:rPr>
              <a:t>Эмоционалдық</a:t>
            </a:r>
            <a:r>
              <a:rPr lang="kk-KZ" sz="2800" dirty="0" smtClean="0">
                <a:latin typeface="Times New Roman" panose="02020603050405020304" pitchFamily="18" charset="0"/>
                <a:cs typeface="Times New Roman" panose="02020603050405020304" pitchFamily="18" charset="0"/>
              </a:rPr>
              <a:t> интеллект дегеніміз не?</a:t>
            </a:r>
          </a:p>
          <a:p>
            <a:pPr marL="342900" indent="-342900" algn="just">
              <a:buFontTx/>
              <a:buChar char="-"/>
            </a:pPr>
            <a:r>
              <a:rPr lang="kk-KZ" sz="2800" dirty="0" err="1" smtClean="0">
                <a:latin typeface="Times New Roman" panose="02020603050405020304" pitchFamily="18" charset="0"/>
                <a:cs typeface="Times New Roman" panose="02020603050405020304" pitchFamily="18" charset="0"/>
              </a:rPr>
              <a:t>Эмоционалдық</a:t>
            </a:r>
            <a:r>
              <a:rPr lang="kk-KZ" sz="2800" dirty="0" smtClean="0">
                <a:latin typeface="Times New Roman" panose="02020603050405020304" pitchFamily="18" charset="0"/>
                <a:cs typeface="Times New Roman" panose="02020603050405020304" pitchFamily="18" charset="0"/>
              </a:rPr>
              <a:t> интеллект (ЭИ) –бұл өзіңнің және өзгелердің эмоцияларын басқара алу</a:t>
            </a:r>
          </a:p>
          <a:p>
            <a:pPr marL="342900" indent="-342900" algn="just">
              <a:buFontTx/>
              <a:buChar char="-"/>
            </a:pPr>
            <a:r>
              <a:rPr lang="kk-KZ" sz="2800" dirty="0" smtClean="0">
                <a:latin typeface="Times New Roman" panose="02020603050405020304" pitchFamily="18" charset="0"/>
                <a:cs typeface="Times New Roman" panose="02020603050405020304" pitchFamily="18" charset="0"/>
              </a:rPr>
              <a:t>Эмоцияларды көре алу және ажырата алу</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704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CA7FD9-C587-4B9A-B934-A5924D8AFFB9}"/>
              </a:ext>
            </a:extLst>
          </p:cNvPr>
          <p:cNvSpPr>
            <a:spLocks noGrp="1"/>
          </p:cNvSpPr>
          <p:nvPr>
            <p:ph type="title"/>
          </p:nvPr>
        </p:nvSpPr>
        <p:spPr>
          <a:xfrm>
            <a:off x="363085" y="697912"/>
            <a:ext cx="11353800" cy="652764"/>
          </a:xfrm>
        </p:spPr>
        <p:txBody>
          <a:bodyPr>
            <a:normAutofit fontScale="90000"/>
          </a:bodyPr>
          <a:lstStyle/>
          <a:p>
            <a:r>
              <a:rPr lang="ru-RU" dirty="0" smtClean="0">
                <a:solidFill>
                  <a:srgbClr val="C00000"/>
                </a:solidFill>
              </a:rPr>
              <a:t>  </a:t>
            </a:r>
            <a:r>
              <a:rPr lang="ru-RU" dirty="0" smtClean="0">
                <a:solidFill>
                  <a:srgbClr val="C00000"/>
                </a:solidFill>
                <a:latin typeface="Times New Roman" panose="02020603050405020304" pitchFamily="18" charset="0"/>
                <a:cs typeface="Times New Roman" panose="02020603050405020304" pitchFamily="18" charset="0"/>
              </a:rPr>
              <a:t>ЭИ </a:t>
            </a:r>
            <a:r>
              <a:rPr lang="ru-RU" dirty="0" err="1" smtClean="0">
                <a:solidFill>
                  <a:srgbClr val="C00000"/>
                </a:solidFill>
                <a:latin typeface="Times New Roman" panose="02020603050405020304" pitchFamily="18" charset="0"/>
                <a:cs typeface="Times New Roman" panose="02020603050405020304" pitchFamily="18" charset="0"/>
              </a:rPr>
              <a:t>моделі</a:t>
            </a:r>
            <a:r>
              <a:rPr lang="ru-RU" dirty="0" smtClean="0">
                <a:solidFill>
                  <a:srgbClr val="C00000"/>
                </a:solidFill>
                <a:latin typeface="Times New Roman" panose="02020603050405020304" pitchFamily="18" charset="0"/>
                <a:cs typeface="Times New Roman" panose="02020603050405020304" pitchFamily="18" charset="0"/>
              </a:rPr>
              <a:t> 5 </a:t>
            </a:r>
            <a:r>
              <a:rPr lang="ru-RU" dirty="0" err="1" smtClean="0">
                <a:solidFill>
                  <a:srgbClr val="C00000"/>
                </a:solidFill>
                <a:latin typeface="Times New Roman" panose="02020603050405020304" pitchFamily="18" charset="0"/>
                <a:cs typeface="Times New Roman" panose="02020603050405020304" pitchFamily="18" charset="0"/>
              </a:rPr>
              <a:t>компоненттен</a:t>
            </a:r>
            <a:r>
              <a:rPr lang="ru-RU" dirty="0" smtClean="0">
                <a:solidFill>
                  <a:srgbClr val="C00000"/>
                </a:solidFill>
                <a:latin typeface="Times New Roman" panose="02020603050405020304" pitchFamily="18" charset="0"/>
                <a:cs typeface="Times New Roman" panose="02020603050405020304" pitchFamily="18" charset="0"/>
              </a:rPr>
              <a:t> </a:t>
            </a:r>
            <a:r>
              <a:rPr lang="ru-RU" dirty="0" err="1" smtClean="0">
                <a:solidFill>
                  <a:srgbClr val="C00000"/>
                </a:solidFill>
                <a:latin typeface="Times New Roman" panose="02020603050405020304" pitchFamily="18" charset="0"/>
                <a:cs typeface="Times New Roman" panose="02020603050405020304" pitchFamily="18" charset="0"/>
              </a:rPr>
              <a:t>тұрады</a:t>
            </a:r>
            <a:r>
              <a:rPr lang="ru-RU" dirty="0" smtClean="0">
                <a:solidFill>
                  <a:srgbClr val="C00000"/>
                </a:solidFill>
                <a:latin typeface="Times New Roman" panose="02020603050405020304" pitchFamily="18" charset="0"/>
                <a:cs typeface="Times New Roman" panose="02020603050405020304" pitchFamily="18" charset="0"/>
              </a:rPr>
              <a:t/>
            </a:r>
            <a:br>
              <a:rPr lang="ru-RU" dirty="0" smtClean="0">
                <a:solidFill>
                  <a:srgbClr val="C00000"/>
                </a:solidFill>
                <a:latin typeface="Times New Roman" panose="02020603050405020304" pitchFamily="18" charset="0"/>
                <a:cs typeface="Times New Roman" panose="02020603050405020304" pitchFamily="18" charset="0"/>
              </a:rPr>
            </a:br>
            <a:r>
              <a:rPr lang="ru-RU" dirty="0" smtClean="0">
                <a:solidFill>
                  <a:srgbClr val="C00000"/>
                </a:solidFill>
              </a:rPr>
              <a:t> </a:t>
            </a:r>
            <a:r>
              <a:rPr lang="ru-RU" sz="3600" dirty="0">
                <a:solidFill>
                  <a:srgbClr val="C00000"/>
                </a:solidFill>
              </a:rPr>
              <a:t/>
            </a:r>
            <a:br>
              <a:rPr lang="ru-RU" sz="3600" dirty="0">
                <a:solidFill>
                  <a:srgbClr val="C00000"/>
                </a:solidFill>
              </a:rPr>
            </a:br>
            <a:endParaRPr lang="ru-RU" dirty="0"/>
          </a:p>
        </p:txBody>
      </p:sp>
      <p:pic>
        <p:nvPicPr>
          <p:cNvPr id="6" name="Объект 5">
            <a:extLst>
              <a:ext uri="{FF2B5EF4-FFF2-40B4-BE49-F238E27FC236}">
                <a16:creationId xmlns="" xmlns:a16="http://schemas.microsoft.com/office/drawing/2014/main" id="{2DB151A4-AECA-4D31-8739-1697E2D6D5E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9085" y="1350676"/>
            <a:ext cx="4655229" cy="4184701"/>
          </a:xfrm>
          <a:prstGeom prst="rect">
            <a:avLst/>
          </a:prstGeom>
        </p:spPr>
      </p:pic>
      <p:sp>
        <p:nvSpPr>
          <p:cNvPr id="3" name="Объект 2"/>
          <p:cNvSpPr>
            <a:spLocks noGrp="1"/>
          </p:cNvSpPr>
          <p:nvPr>
            <p:ph sz="half" idx="2"/>
          </p:nvPr>
        </p:nvSpPr>
        <p:spPr>
          <a:xfrm>
            <a:off x="4648200" y="697912"/>
            <a:ext cx="7543800" cy="3615266"/>
          </a:xfrm>
        </p:spPr>
        <p:txBody>
          <a:bodyPr>
            <a:noAutofit/>
          </a:bodyPr>
          <a:lstStyle/>
          <a:p>
            <a:pPr algn="just"/>
            <a:r>
              <a:rPr lang="kk-KZ" sz="2300" b="1" dirty="0" smtClean="0">
                <a:latin typeface="Times New Roman" panose="02020603050405020304" pitchFamily="18" charset="0"/>
                <a:cs typeface="Times New Roman" panose="02020603050405020304" pitchFamily="18" charset="0"/>
              </a:rPr>
              <a:t>1.Өзін-өзі </a:t>
            </a:r>
            <a:r>
              <a:rPr lang="kk-KZ" sz="2300" b="1" dirty="0" err="1" smtClean="0">
                <a:latin typeface="Times New Roman" panose="02020603050405020304" pitchFamily="18" charset="0"/>
                <a:cs typeface="Times New Roman" panose="02020603050405020304" pitchFamily="18" charset="0"/>
              </a:rPr>
              <a:t>тану-</a:t>
            </a:r>
            <a:r>
              <a:rPr lang="kk-KZ" sz="2300" b="1" dirty="0" smtClean="0">
                <a:latin typeface="Times New Roman" panose="02020603050405020304" pitchFamily="18" charset="0"/>
                <a:cs typeface="Times New Roman" panose="02020603050405020304" pitchFamily="18" charset="0"/>
              </a:rPr>
              <a:t> </a:t>
            </a:r>
            <a:r>
              <a:rPr lang="kk-KZ" sz="2300" dirty="0" smtClean="0">
                <a:latin typeface="Times New Roman" panose="02020603050405020304" pitchFamily="18" charset="0"/>
                <a:cs typeface="Times New Roman" panose="02020603050405020304" pitchFamily="18" charset="0"/>
              </a:rPr>
              <a:t>өз эмоцияларын сезіну,олардың қайдан туындайтынын,қандай жағдайлардың әсер ететіндігін сезіну.</a:t>
            </a:r>
          </a:p>
          <a:p>
            <a:pPr algn="just"/>
            <a:r>
              <a:rPr lang="kk-KZ" sz="2300" b="1" dirty="0" smtClean="0">
                <a:latin typeface="Times New Roman" panose="02020603050405020304" pitchFamily="18" charset="0"/>
                <a:cs typeface="Times New Roman" panose="02020603050405020304" pitchFamily="18" charset="0"/>
              </a:rPr>
              <a:t>2.Өзіндік </a:t>
            </a:r>
            <a:r>
              <a:rPr lang="kk-KZ" sz="2300" b="1" dirty="0" smtClean="0">
                <a:latin typeface="Times New Roman" panose="02020603050405020304" pitchFamily="18" charset="0"/>
                <a:cs typeface="Times New Roman" panose="02020603050405020304" pitchFamily="18" charset="0"/>
              </a:rPr>
              <a:t>бақылау </a:t>
            </a:r>
            <a:r>
              <a:rPr lang="kk-KZ" sz="2300" dirty="0" smtClean="0">
                <a:latin typeface="Times New Roman" panose="02020603050405020304" pitchFamily="18" charset="0"/>
                <a:cs typeface="Times New Roman" panose="02020603050405020304" pitchFamily="18" charset="0"/>
              </a:rPr>
              <a:t>- эмоцияларды </a:t>
            </a:r>
            <a:r>
              <a:rPr lang="kk-KZ" sz="2300" dirty="0" smtClean="0">
                <a:latin typeface="Times New Roman" panose="02020603050405020304" pitchFamily="18" charset="0"/>
                <a:cs typeface="Times New Roman" panose="02020603050405020304" pitchFamily="18" charset="0"/>
              </a:rPr>
              <a:t>тежей алу,оларды дұрыс жаққа қарай бағыттай алу. Жаңа шарттарға бейімделе білу,өзгелерге эмоцияларын көрсете алу.</a:t>
            </a:r>
          </a:p>
          <a:p>
            <a:pPr algn="just"/>
            <a:r>
              <a:rPr lang="kk-KZ" sz="2300" b="1" dirty="0" smtClean="0">
                <a:latin typeface="Times New Roman" panose="02020603050405020304" pitchFamily="18" charset="0"/>
                <a:cs typeface="Times New Roman" panose="02020603050405020304" pitchFamily="18" charset="0"/>
              </a:rPr>
              <a:t>3.Өзіндік </a:t>
            </a:r>
            <a:r>
              <a:rPr lang="kk-KZ" sz="2300" b="1" dirty="0" err="1" smtClean="0">
                <a:latin typeface="Times New Roman" panose="02020603050405020304" pitchFamily="18" charset="0"/>
                <a:cs typeface="Times New Roman" panose="02020603050405020304" pitchFamily="18" charset="0"/>
              </a:rPr>
              <a:t>мотивация</a:t>
            </a:r>
            <a:r>
              <a:rPr lang="kk-KZ" sz="2300" dirty="0" err="1" smtClean="0">
                <a:latin typeface="Times New Roman" panose="02020603050405020304" pitchFamily="18" charset="0"/>
                <a:cs typeface="Times New Roman" panose="02020603050405020304" pitchFamily="18" charset="0"/>
              </a:rPr>
              <a:t>-жетістікке</a:t>
            </a:r>
            <a:r>
              <a:rPr lang="kk-KZ" sz="2300" dirty="0" smtClean="0">
                <a:latin typeface="Times New Roman" panose="02020603050405020304" pitchFamily="18" charset="0"/>
                <a:cs typeface="Times New Roman" panose="02020603050405020304" pitchFamily="18" charset="0"/>
              </a:rPr>
              <a:t> жету үшін өз мақсатына қарай ұмтылу,осы іс-әрекеттер барысында жағымды эмоцияларға бөлене білу.</a:t>
            </a:r>
          </a:p>
          <a:p>
            <a:pPr algn="just"/>
            <a:r>
              <a:rPr lang="kk-KZ" sz="2300" b="1" dirty="0" smtClean="0">
                <a:latin typeface="Times New Roman" panose="02020603050405020304" pitchFamily="18" charset="0"/>
                <a:cs typeface="Times New Roman" panose="02020603050405020304" pitchFamily="18" charset="0"/>
              </a:rPr>
              <a:t>4.</a:t>
            </a:r>
            <a:r>
              <a:rPr lang="kk-KZ" sz="2300" b="1" dirty="0" err="1" smtClean="0">
                <a:latin typeface="Times New Roman" panose="02020603050405020304" pitchFamily="18" charset="0"/>
                <a:cs typeface="Times New Roman" panose="02020603050405020304" pitchFamily="18" charset="0"/>
              </a:rPr>
              <a:t>Эмпатия</a:t>
            </a:r>
            <a:r>
              <a:rPr lang="kk-KZ" sz="2300" dirty="0" smtClean="0">
                <a:latin typeface="Times New Roman" panose="02020603050405020304" pitchFamily="18" charset="0"/>
                <a:cs typeface="Times New Roman" panose="02020603050405020304" pitchFamily="18" charset="0"/>
              </a:rPr>
              <a:t> – өзге адамдардың сезімдерін түсіне алу.Көңіл-күйлерін,</a:t>
            </a:r>
            <a:r>
              <a:rPr lang="kk-KZ" sz="2300" dirty="0" err="1" smtClean="0">
                <a:latin typeface="Times New Roman" panose="02020603050405020304" pitchFamily="18" charset="0"/>
                <a:cs typeface="Times New Roman" panose="02020603050405020304" pitchFamily="18" charset="0"/>
              </a:rPr>
              <a:t>эмоционалдық</a:t>
            </a:r>
            <a:r>
              <a:rPr lang="kk-KZ" sz="2300" dirty="0" smtClean="0">
                <a:latin typeface="Times New Roman" panose="02020603050405020304" pitchFamily="18" charset="0"/>
                <a:cs typeface="Times New Roman" panose="02020603050405020304" pitchFamily="18" charset="0"/>
              </a:rPr>
              <a:t> жағдайларын түрлі белгілер арқылы танып біле алу,сонымен қатар өзгенің қиындықтарын бөлісе алу.</a:t>
            </a:r>
          </a:p>
          <a:p>
            <a:pPr algn="just"/>
            <a:r>
              <a:rPr lang="kk-KZ" sz="2300" b="1" dirty="0" smtClean="0">
                <a:latin typeface="Times New Roman" panose="02020603050405020304" pitchFamily="18" charset="0"/>
                <a:cs typeface="Times New Roman" panose="02020603050405020304" pitchFamily="18" charset="0"/>
              </a:rPr>
              <a:t>5.Әлеуметтік қарым-қатынас </a:t>
            </a:r>
            <a:r>
              <a:rPr lang="kk-KZ" sz="2300" b="1" dirty="0" err="1" smtClean="0">
                <a:latin typeface="Times New Roman" panose="02020603050405020304" pitchFamily="18" charset="0"/>
                <a:cs typeface="Times New Roman" panose="02020603050405020304" pitchFamily="18" charset="0"/>
              </a:rPr>
              <a:t>дағдысы</a:t>
            </a:r>
            <a:r>
              <a:rPr lang="kk-KZ" sz="2300" dirty="0" err="1" smtClean="0">
                <a:latin typeface="Times New Roman" panose="02020603050405020304" pitchFamily="18" charset="0"/>
                <a:cs typeface="Times New Roman" panose="02020603050405020304" pitchFamily="18" charset="0"/>
              </a:rPr>
              <a:t>-өзгелердің</a:t>
            </a:r>
            <a:r>
              <a:rPr lang="kk-KZ" sz="2300" dirty="0" smtClean="0">
                <a:latin typeface="Times New Roman" panose="02020603050405020304" pitchFamily="18" charset="0"/>
                <a:cs typeface="Times New Roman" panose="02020603050405020304" pitchFamily="18" charset="0"/>
              </a:rPr>
              <a:t> эмоцияларын басқара алу, дұрыс қарым-қатынас құра білу.</a:t>
            </a:r>
            <a:endParaRPr lang="kk-KZ"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78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 xmlns:a16="http://schemas.microsoft.com/office/drawing/2014/main" id="{39265BD0-6BD1-4D1C-BAFF-AA329AEBA976}"/>
              </a:ext>
            </a:extLst>
          </p:cNvPr>
          <p:cNvSpPr>
            <a:spLocks noGrp="1"/>
          </p:cNvSpPr>
          <p:nvPr>
            <p:ph type="title"/>
          </p:nvPr>
        </p:nvSpPr>
        <p:spPr>
          <a:xfrm>
            <a:off x="297543" y="275496"/>
            <a:ext cx="6799943" cy="1507067"/>
          </a:xfrm>
          <a:solidFill>
            <a:schemeClr val="accent1">
              <a:lumMod val="40000"/>
              <a:lumOff val="60000"/>
            </a:schemeClr>
          </a:solidFill>
        </p:spPr>
        <p:txBody>
          <a:bodyPr>
            <a:normAutofit/>
          </a:bodyPr>
          <a:lstStyle/>
          <a:p>
            <a:r>
              <a:rPr lang="ru-RU" dirty="0" smtClean="0">
                <a:solidFill>
                  <a:schemeClr val="bg1"/>
                </a:solidFill>
              </a:rPr>
              <a:t> </a:t>
            </a:r>
            <a:r>
              <a:rPr lang="ru-RU" dirty="0">
                <a:solidFill>
                  <a:schemeClr val="bg1"/>
                </a:solidFill>
              </a:rPr>
              <a:t>ЭИ </a:t>
            </a:r>
            <a:r>
              <a:rPr lang="ru-RU" dirty="0" err="1" smtClean="0">
                <a:solidFill>
                  <a:schemeClr val="bg1"/>
                </a:solidFill>
              </a:rPr>
              <a:t>моделі</a:t>
            </a:r>
            <a:r>
              <a:rPr lang="ru-RU" dirty="0" smtClean="0">
                <a:solidFill>
                  <a:schemeClr val="bg1"/>
                </a:solidFill>
              </a:rPr>
              <a:t> </a:t>
            </a:r>
            <a:r>
              <a:rPr lang="ru-RU" dirty="0" err="1" smtClean="0">
                <a:solidFill>
                  <a:schemeClr val="bg1"/>
                </a:solidFill>
              </a:rPr>
              <a:t>және</a:t>
            </a:r>
            <a:r>
              <a:rPr lang="ru-RU" dirty="0" smtClean="0">
                <a:solidFill>
                  <a:schemeClr val="bg1"/>
                </a:solidFill>
              </a:rPr>
              <a:t> </a:t>
            </a:r>
            <a:r>
              <a:rPr lang="ru-RU" dirty="0" err="1" smtClean="0">
                <a:solidFill>
                  <a:schemeClr val="bg1"/>
                </a:solidFill>
              </a:rPr>
              <a:t>оның</a:t>
            </a:r>
            <a:r>
              <a:rPr lang="ru-RU" dirty="0" smtClean="0">
                <a:solidFill>
                  <a:schemeClr val="bg1"/>
                </a:solidFill>
              </a:rPr>
              <a:t> </a:t>
            </a:r>
            <a:r>
              <a:rPr lang="ru-RU" dirty="0" err="1" smtClean="0">
                <a:solidFill>
                  <a:schemeClr val="bg1"/>
                </a:solidFill>
              </a:rPr>
              <a:t>мәні</a:t>
            </a:r>
            <a:r>
              <a:rPr lang="ru-RU" dirty="0" smtClean="0">
                <a:solidFill>
                  <a:schemeClr val="bg1"/>
                </a:solidFill>
              </a:rPr>
              <a:t> (</a:t>
            </a:r>
            <a:r>
              <a:rPr lang="ru-RU" sz="3200" b="1" dirty="0" err="1" smtClean="0">
                <a:solidFill>
                  <a:schemeClr val="bg1"/>
                </a:solidFill>
              </a:rPr>
              <a:t>Дэниел</a:t>
            </a:r>
            <a:r>
              <a:rPr lang="ru-RU" sz="3200" b="1" dirty="0" smtClean="0">
                <a:solidFill>
                  <a:schemeClr val="bg1"/>
                </a:solidFill>
              </a:rPr>
              <a:t> </a:t>
            </a:r>
            <a:r>
              <a:rPr lang="ru-RU" sz="3200" b="1" dirty="0" err="1">
                <a:solidFill>
                  <a:schemeClr val="bg1"/>
                </a:solidFill>
              </a:rPr>
              <a:t>Гоулмен</a:t>
            </a:r>
            <a:r>
              <a:rPr lang="ru-RU" dirty="0">
                <a:solidFill>
                  <a:schemeClr val="bg1"/>
                </a:solidFill>
              </a:rPr>
              <a:t>)</a:t>
            </a:r>
          </a:p>
        </p:txBody>
      </p:sp>
      <p:sp>
        <p:nvSpPr>
          <p:cNvPr id="6" name="Текст 5">
            <a:extLst>
              <a:ext uri="{FF2B5EF4-FFF2-40B4-BE49-F238E27FC236}">
                <a16:creationId xmlns="" xmlns:a16="http://schemas.microsoft.com/office/drawing/2014/main" id="{BA0F3D33-97DC-40F3-B578-52D09602707D}"/>
              </a:ext>
            </a:extLst>
          </p:cNvPr>
          <p:cNvSpPr>
            <a:spLocks noGrp="1"/>
          </p:cNvSpPr>
          <p:nvPr>
            <p:ph type="body" idx="1"/>
          </p:nvPr>
        </p:nvSpPr>
        <p:spPr>
          <a:xfrm>
            <a:off x="297543" y="1900681"/>
            <a:ext cx="2927350" cy="3215605"/>
          </a:xfrm>
        </p:spPr>
        <p:txBody>
          <a:bodyPr/>
          <a:lstStyle/>
          <a:p>
            <a:endParaRPr lang="ru-RU" dirty="0"/>
          </a:p>
        </p:txBody>
      </p:sp>
      <p:sp>
        <p:nvSpPr>
          <p:cNvPr id="11" name="Объект 2">
            <a:extLst>
              <a:ext uri="{FF2B5EF4-FFF2-40B4-BE49-F238E27FC236}">
                <a16:creationId xmlns="" xmlns:a16="http://schemas.microsoft.com/office/drawing/2014/main" id="{82DFBBB9-B14B-4944-B3AA-CA6B69190579}"/>
              </a:ext>
            </a:extLst>
          </p:cNvPr>
          <p:cNvSpPr>
            <a:spLocks noGrp="1"/>
          </p:cNvSpPr>
          <p:nvPr>
            <p:ph type="body" sz="quarter" idx="3"/>
          </p:nvPr>
        </p:nvSpPr>
        <p:spPr>
          <a:xfrm>
            <a:off x="3343436" y="1913381"/>
            <a:ext cx="3723367" cy="4415475"/>
          </a:xfrm>
          <a:ln>
            <a:solidFill>
              <a:schemeClr val="tx2">
                <a:lumMod val="75000"/>
              </a:schemeClr>
            </a:solidFill>
          </a:ln>
        </p:spPr>
        <p:txBody>
          <a:bodyPr>
            <a:normAutofit lnSpcReduction="10000"/>
          </a:bodyPr>
          <a:lstStyle/>
          <a:p>
            <a:r>
              <a:rPr lang="ru-RU" sz="2000" dirty="0" err="1" smtClean="0">
                <a:solidFill>
                  <a:srgbClr val="002060"/>
                </a:solidFill>
                <a:latin typeface="Times New Roman" panose="02020603050405020304" pitchFamily="18" charset="0"/>
                <a:cs typeface="Times New Roman" panose="02020603050405020304" pitchFamily="18" charset="0"/>
              </a:rPr>
              <a:t>Дэниел</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Гоулмен</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түрлі</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компаниялардың</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жетекшілерімен</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жұмыс</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жасау</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err="1" smtClean="0">
                <a:solidFill>
                  <a:srgbClr val="002060"/>
                </a:solidFill>
                <a:latin typeface="Times New Roman" panose="02020603050405020304" pitchFamily="18" charset="0"/>
                <a:cs typeface="Times New Roman" panose="02020603050405020304" pitchFamily="18" charset="0"/>
              </a:rPr>
              <a:t>барысында</a:t>
            </a:r>
            <a:r>
              <a:rPr lang="ru-RU" sz="2000" dirty="0" smtClean="0">
                <a:solidFill>
                  <a:srgbClr val="002060"/>
                </a:solidFill>
                <a:latin typeface="Times New Roman" panose="02020603050405020304" pitchFamily="18" charset="0"/>
                <a:cs typeface="Times New Roman" panose="02020603050405020304" pitchFamily="18" charset="0"/>
              </a:rPr>
              <a:t> Е</a:t>
            </a:r>
            <a:r>
              <a:rPr lang="en-US" sz="2000" dirty="0" smtClean="0">
                <a:solidFill>
                  <a:srgbClr val="002060"/>
                </a:solidFill>
                <a:latin typeface="Times New Roman" panose="02020603050405020304" pitchFamily="18" charset="0"/>
                <a:cs typeface="Times New Roman" panose="02020603050405020304" pitchFamily="18" charset="0"/>
              </a:rPr>
              <a:t>Q</a:t>
            </a:r>
            <a:r>
              <a:rPr lang="kk-KZ" sz="2000" dirty="0" smtClean="0">
                <a:solidFill>
                  <a:srgbClr val="002060"/>
                </a:solidFill>
                <a:latin typeface="Times New Roman" panose="02020603050405020304" pitchFamily="18" charset="0"/>
                <a:cs typeface="Times New Roman" panose="02020603050405020304" pitchFamily="18" charset="0"/>
              </a:rPr>
              <a:t> (85</a:t>
            </a:r>
            <a:r>
              <a:rPr lang="ru-RU" sz="2000" dirty="0" smtClean="0">
                <a:solidFill>
                  <a:srgbClr val="002060"/>
                </a:solidFill>
                <a:latin typeface="Times New Roman" panose="02020603050405020304" pitchFamily="18" charset="0"/>
                <a:cs typeface="Times New Roman" panose="02020603050405020304" pitchFamily="18" charset="0"/>
              </a:rPr>
              <a:t>%) </a:t>
            </a:r>
            <a:r>
              <a:rPr lang="kk-KZ" sz="2000" dirty="0" smtClean="0">
                <a:solidFill>
                  <a:srgbClr val="002060"/>
                </a:solidFill>
                <a:latin typeface="Times New Roman" panose="02020603050405020304" pitchFamily="18" charset="0"/>
                <a:cs typeface="Times New Roman" panose="02020603050405020304" pitchFamily="18" charset="0"/>
              </a:rPr>
              <a:t>жеке тұлғаның жетістігі ақыл –ой </a:t>
            </a:r>
            <a:r>
              <a:rPr lang="kk-KZ" sz="2000" dirty="0" err="1" smtClean="0">
                <a:solidFill>
                  <a:srgbClr val="002060"/>
                </a:solidFill>
                <a:latin typeface="Times New Roman" panose="02020603050405020304" pitchFamily="18" charset="0"/>
                <a:cs typeface="Times New Roman" panose="02020603050405020304" pitchFamily="18" charset="0"/>
              </a:rPr>
              <a:t>интеллектісіне</a:t>
            </a:r>
            <a:r>
              <a:rPr lang="kk-KZ" sz="2000" dirty="0" smtClean="0">
                <a:solidFill>
                  <a:srgbClr val="002060"/>
                </a:solidFill>
                <a:latin typeface="Times New Roman" panose="02020603050405020304" pitchFamily="18" charset="0"/>
                <a:cs typeface="Times New Roman" panose="02020603050405020304" pitchFamily="18" charset="0"/>
              </a:rPr>
              <a:t> (15%) қарағанда көбірек әсер ететіндігін байқаған. Адам өзінің эмоцияларын қаншалықты тани алса,түсіне алса оның жұмыстағы,отбасындағы,</a:t>
            </a:r>
            <a:r>
              <a:rPr lang="kk-KZ" sz="2000" dirty="0" err="1" smtClean="0">
                <a:solidFill>
                  <a:srgbClr val="002060"/>
                </a:solidFill>
                <a:latin typeface="Times New Roman" panose="02020603050405020304" pitchFamily="18" charset="0"/>
                <a:cs typeface="Times New Roman" panose="02020603050405020304" pitchFamily="18" charset="0"/>
              </a:rPr>
              <a:t>адам-дармен</a:t>
            </a:r>
            <a:r>
              <a:rPr lang="kk-KZ" sz="2000" dirty="0" smtClean="0">
                <a:solidFill>
                  <a:srgbClr val="002060"/>
                </a:solidFill>
                <a:latin typeface="Times New Roman" panose="02020603050405020304" pitchFamily="18" charset="0"/>
                <a:cs typeface="Times New Roman" panose="02020603050405020304" pitchFamily="18" charset="0"/>
              </a:rPr>
              <a:t> қарым-қатынастағы сәттіліктері мен жетістіктері де соған тікелей байланысты болмақ.</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14" name="Текст 46">
            <a:extLst>
              <a:ext uri="{FF2B5EF4-FFF2-40B4-BE49-F238E27FC236}">
                <a16:creationId xmlns="" xmlns:a16="http://schemas.microsoft.com/office/drawing/2014/main" id="{C81ACFE9-4A35-48C2-A593-A990E4D46BFA}"/>
              </a:ext>
            </a:extLst>
          </p:cNvPr>
          <p:cNvSpPr>
            <a:spLocks noGrp="1"/>
          </p:cNvSpPr>
          <p:nvPr>
            <p:ph type="body" sz="quarter" idx="13"/>
          </p:nvPr>
        </p:nvSpPr>
        <p:spPr>
          <a:xfrm>
            <a:off x="7608814" y="3220351"/>
            <a:ext cx="3649114" cy="576263"/>
          </a:xfrm>
        </p:spPr>
        <p:txBody>
          <a:bodyPr/>
          <a:lstStyle/>
          <a:p>
            <a:endParaRPr lang="ru-RU" sz="2000" dirty="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психолог </a:t>
            </a:r>
            <a:r>
              <a:rPr lang="ru-RU" dirty="0">
                <a:solidFill>
                  <a:srgbClr val="002060"/>
                </a:solidFill>
                <a:latin typeface="Times New Roman" panose="02020603050405020304" pitchFamily="18" charset="0"/>
                <a:cs typeface="Times New Roman" panose="02020603050405020304" pitchFamily="18" charset="0"/>
              </a:rPr>
              <a:t>Ричард </a:t>
            </a:r>
            <a:r>
              <a:rPr lang="ru-RU" dirty="0" err="1">
                <a:solidFill>
                  <a:srgbClr val="002060"/>
                </a:solidFill>
                <a:latin typeface="Times New Roman" panose="02020603050405020304" pitchFamily="18" charset="0"/>
                <a:cs typeface="Times New Roman" panose="02020603050405020304" pitchFamily="18" charset="0"/>
              </a:rPr>
              <a:t>Лазарус</a:t>
            </a:r>
            <a:r>
              <a:rPr lang="ru-RU" dirty="0">
                <a:solidFill>
                  <a:srgbClr val="002060"/>
                </a:solidFill>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 xmlns:a16="http://schemas.microsoft.com/office/drawing/2014/main" id="{64B3865F-6DE1-44B8-A988-1647F571B057}"/>
              </a:ext>
            </a:extLst>
          </p:cNvPr>
          <p:cNvPicPr>
            <a:picLocks noChangeAspect="1"/>
          </p:cNvPicPr>
          <p:nvPr/>
        </p:nvPicPr>
        <p:blipFill>
          <a:blip r:embed="rId2"/>
          <a:stretch>
            <a:fillRect/>
          </a:stretch>
        </p:blipFill>
        <p:spPr>
          <a:xfrm>
            <a:off x="503625" y="2136916"/>
            <a:ext cx="2219128" cy="2794314"/>
          </a:xfrm>
          <a:prstGeom prst="rect">
            <a:avLst/>
          </a:prstGeom>
        </p:spPr>
      </p:pic>
      <p:sp>
        <p:nvSpPr>
          <p:cNvPr id="2" name="TextBox 1"/>
          <p:cNvSpPr txBox="1"/>
          <p:nvPr/>
        </p:nvSpPr>
        <p:spPr>
          <a:xfrm>
            <a:off x="7490271" y="3680590"/>
            <a:ext cx="3886200" cy="2246769"/>
          </a:xfrm>
          <a:prstGeom prst="rect">
            <a:avLst/>
          </a:prstGeom>
          <a:noFill/>
        </p:spPr>
        <p:txBody>
          <a:bodyPr wrap="square" rtlCol="0">
            <a:spAutoFit/>
          </a:bodyPr>
          <a:lstStyle/>
          <a:p>
            <a:pPr algn="just"/>
            <a:r>
              <a:rPr lang="kk-KZ" sz="2000" dirty="0" smtClean="0">
                <a:latin typeface="Times New Roman" panose="02020603050405020304" pitchFamily="18" charset="0"/>
                <a:cs typeface="Times New Roman" panose="02020603050405020304" pitchFamily="18" charset="0"/>
              </a:rPr>
              <a:t>          Сезімдер </a:t>
            </a:r>
            <a:r>
              <a:rPr lang="kk-KZ" sz="2000" dirty="0">
                <a:latin typeface="Times New Roman" panose="02020603050405020304" pitchFamily="18" charset="0"/>
                <a:cs typeface="Times New Roman" panose="02020603050405020304" pitchFamily="18" charset="0"/>
              </a:rPr>
              <a:t>біз оқиғаны бағалағаннан кейін қалыптасады. Бұл </a:t>
            </a:r>
            <a:r>
              <a:rPr lang="kk-KZ" sz="2000" dirty="0" smtClean="0">
                <a:latin typeface="Times New Roman" panose="02020603050405020304" pitchFamily="18" charset="0"/>
                <a:cs typeface="Times New Roman" panose="02020603050405020304" pitchFamily="18" charset="0"/>
              </a:rPr>
              <a:t>қас-қағым сәтте </a:t>
            </a:r>
            <a:r>
              <a:rPr lang="kk-KZ" sz="2000" dirty="0">
                <a:latin typeface="Times New Roman" panose="02020603050405020304" pitchFamily="18" charset="0"/>
                <a:cs typeface="Times New Roman" panose="02020603050405020304" pitchFamily="18" charset="0"/>
              </a:rPr>
              <a:t>болуы мүмкін, өйткені белгілі бір түрде ойлау мен сезіну әдеті бар. Және бұл наным-сенім негізінде қалыптасады.</a:t>
            </a:r>
          </a:p>
        </p:txBody>
      </p:sp>
      <p:pic>
        <p:nvPicPr>
          <p:cNvPr id="13" name="Picture 2" descr="ÐÐ°ÑÑÐ¸Ð½ÐºÐ¸ Ð¿Ð¾ Ð·Ð°Ð¿ÑÐ¾ÑÑ Ð Ð¸ÑÐ°ÑÐ´ ÐÐ°Ð·Ð°ÑÑÑ">
            <a:extLst>
              <a:ext uri="{FF2B5EF4-FFF2-40B4-BE49-F238E27FC236}">
                <a16:creationId xmlns="" xmlns:a16="http://schemas.microsoft.com/office/drawing/2014/main" id="{FAF8D6CB-87D9-4BDF-815B-FF3620DBD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445" y="624767"/>
            <a:ext cx="2585813" cy="231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 xmlns:a16="http://schemas.microsoft.com/office/drawing/2014/main" id="{14E6D638-C5CA-49B0-8C15-19255FB890C9}"/>
              </a:ext>
            </a:extLst>
          </p:cNvPr>
          <p:cNvSpPr>
            <a:spLocks noGrp="1"/>
          </p:cNvSpPr>
          <p:nvPr>
            <p:ph type="title"/>
          </p:nvPr>
        </p:nvSpPr>
        <p:spPr>
          <a:xfrm>
            <a:off x="3098800" y="274638"/>
            <a:ext cx="8483600" cy="1143000"/>
          </a:xfrm>
        </p:spPr>
        <p:txBody>
          <a:bodyPr/>
          <a:lstStyle/>
          <a:p>
            <a:r>
              <a:rPr lang="ru-RU" dirty="0" err="1"/>
              <a:t>З.Фрейд</a:t>
            </a:r>
            <a:endParaRPr lang="ru-RU" dirty="0"/>
          </a:p>
        </p:txBody>
      </p:sp>
      <p:pic>
        <p:nvPicPr>
          <p:cNvPr id="6" name="Объект 5">
            <a:extLst>
              <a:ext uri="{FF2B5EF4-FFF2-40B4-BE49-F238E27FC236}">
                <a16:creationId xmlns="" xmlns:a16="http://schemas.microsoft.com/office/drawing/2014/main" id="{87AC2CE0-17DA-4D08-A2CF-6F9F262CF32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0793" y="1111990"/>
            <a:ext cx="3437122" cy="4761005"/>
          </a:xfrm>
          <a:prstGeom prst="rect">
            <a:avLst/>
          </a:prstGeom>
        </p:spPr>
      </p:pic>
      <p:sp>
        <p:nvSpPr>
          <p:cNvPr id="7" name="Объект 2">
            <a:extLst>
              <a:ext uri="{FF2B5EF4-FFF2-40B4-BE49-F238E27FC236}">
                <a16:creationId xmlns="" xmlns:a16="http://schemas.microsoft.com/office/drawing/2014/main" id="{D97C99BC-0884-4C79-AD6A-8415289C28FD}"/>
              </a:ext>
            </a:extLst>
          </p:cNvPr>
          <p:cNvSpPr txBox="1">
            <a:spLocks/>
          </p:cNvSpPr>
          <p:nvPr/>
        </p:nvSpPr>
        <p:spPr>
          <a:xfrm>
            <a:off x="5166803" y="2190750"/>
            <a:ext cx="5734975" cy="33099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ru-RU" dirty="0">
              <a:solidFill>
                <a:srgbClr val="00B0F0"/>
              </a:solidFill>
            </a:endParaRPr>
          </a:p>
        </p:txBody>
      </p:sp>
      <p:sp>
        <p:nvSpPr>
          <p:cNvPr id="8" name="Объект 2">
            <a:extLst>
              <a:ext uri="{FF2B5EF4-FFF2-40B4-BE49-F238E27FC236}">
                <a16:creationId xmlns="" xmlns:a16="http://schemas.microsoft.com/office/drawing/2014/main" id="{27CE9B87-7A9D-48E0-89DC-399A01B939DD}"/>
              </a:ext>
            </a:extLst>
          </p:cNvPr>
          <p:cNvSpPr txBox="1">
            <a:spLocks/>
          </p:cNvSpPr>
          <p:nvPr/>
        </p:nvSpPr>
        <p:spPr>
          <a:xfrm>
            <a:off x="4610840" y="2108146"/>
            <a:ext cx="6613863" cy="2203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ru-RU" sz="2600" b="1" dirty="0" smtClean="0">
                <a:solidFill>
                  <a:srgbClr val="002060"/>
                </a:solidFill>
              </a:rPr>
              <a:t>«</a:t>
            </a:r>
            <a:r>
              <a:rPr lang="ru-RU" sz="2600" b="1" dirty="0" err="1" smtClean="0">
                <a:solidFill>
                  <a:srgbClr val="002060"/>
                </a:solidFill>
              </a:rPr>
              <a:t>Тұншықтырылған</a:t>
            </a:r>
            <a:r>
              <a:rPr lang="ru-RU" sz="2600" b="1" dirty="0" smtClean="0">
                <a:solidFill>
                  <a:srgbClr val="002060"/>
                </a:solidFill>
              </a:rPr>
              <a:t> </a:t>
            </a:r>
            <a:r>
              <a:rPr lang="ru-RU" sz="2600" b="1" dirty="0" err="1" smtClean="0">
                <a:solidFill>
                  <a:srgbClr val="002060"/>
                </a:solidFill>
              </a:rPr>
              <a:t>эмоциялар</a:t>
            </a:r>
            <a:r>
              <a:rPr lang="ru-RU" sz="2600" b="1" dirty="0" smtClean="0">
                <a:solidFill>
                  <a:srgbClr val="002060"/>
                </a:solidFill>
              </a:rPr>
              <a:t> </a:t>
            </a:r>
            <a:r>
              <a:rPr lang="ru-RU" sz="2600" b="1" dirty="0" err="1" smtClean="0">
                <a:solidFill>
                  <a:srgbClr val="002060"/>
                </a:solidFill>
              </a:rPr>
              <a:t>өлмейді,олар</a:t>
            </a:r>
            <a:r>
              <a:rPr lang="ru-RU" sz="2600" b="1" dirty="0" smtClean="0">
                <a:solidFill>
                  <a:srgbClr val="002060"/>
                </a:solidFill>
              </a:rPr>
              <a:t> тек </a:t>
            </a:r>
            <a:r>
              <a:rPr lang="ru-RU" sz="2600" b="1" dirty="0" err="1" smtClean="0">
                <a:solidFill>
                  <a:srgbClr val="002060"/>
                </a:solidFill>
              </a:rPr>
              <a:t>тынышталады,бірақ</a:t>
            </a:r>
            <a:r>
              <a:rPr lang="ru-RU" sz="2600" b="1" dirty="0" smtClean="0">
                <a:solidFill>
                  <a:srgbClr val="002060"/>
                </a:solidFill>
              </a:rPr>
              <a:t> </a:t>
            </a:r>
            <a:r>
              <a:rPr lang="ru-RU" sz="2600" b="1" dirty="0" err="1" smtClean="0">
                <a:solidFill>
                  <a:srgbClr val="002060"/>
                </a:solidFill>
              </a:rPr>
              <a:t>олар</a:t>
            </a:r>
            <a:r>
              <a:rPr lang="ru-RU" sz="2600" b="1" dirty="0" smtClean="0">
                <a:solidFill>
                  <a:srgbClr val="002060"/>
                </a:solidFill>
              </a:rPr>
              <a:t> </a:t>
            </a:r>
            <a:r>
              <a:rPr lang="ru-RU" sz="2600" b="1" dirty="0" err="1" smtClean="0">
                <a:solidFill>
                  <a:srgbClr val="002060"/>
                </a:solidFill>
              </a:rPr>
              <a:t>адамға</a:t>
            </a:r>
            <a:r>
              <a:rPr lang="ru-RU" sz="2600" b="1" dirty="0" smtClean="0">
                <a:solidFill>
                  <a:srgbClr val="002060"/>
                </a:solidFill>
              </a:rPr>
              <a:t> </a:t>
            </a:r>
            <a:r>
              <a:rPr lang="ru-RU" sz="2600" b="1" dirty="0" err="1" smtClean="0">
                <a:solidFill>
                  <a:srgbClr val="002060"/>
                </a:solidFill>
              </a:rPr>
              <a:t>әсер</a:t>
            </a:r>
            <a:r>
              <a:rPr lang="ru-RU" sz="2600" b="1" dirty="0" smtClean="0">
                <a:solidFill>
                  <a:srgbClr val="002060"/>
                </a:solidFill>
              </a:rPr>
              <a:t> </a:t>
            </a:r>
            <a:r>
              <a:rPr lang="ru-RU" sz="2600" b="1" dirty="0" err="1" smtClean="0">
                <a:solidFill>
                  <a:srgbClr val="002060"/>
                </a:solidFill>
              </a:rPr>
              <a:t>ете</a:t>
            </a:r>
            <a:r>
              <a:rPr lang="ru-RU" sz="2600" b="1" dirty="0" smtClean="0">
                <a:solidFill>
                  <a:srgbClr val="002060"/>
                </a:solidFill>
              </a:rPr>
              <a:t> </a:t>
            </a:r>
            <a:r>
              <a:rPr lang="ru-RU" sz="2600" b="1" dirty="0" err="1" smtClean="0">
                <a:solidFill>
                  <a:srgbClr val="002060"/>
                </a:solidFill>
              </a:rPr>
              <a:t>береді</a:t>
            </a:r>
            <a:r>
              <a:rPr lang="ru-RU" sz="2600" b="1" dirty="0" smtClean="0">
                <a:solidFill>
                  <a:srgbClr val="002060"/>
                </a:solidFill>
              </a:rPr>
              <a:t>».</a:t>
            </a:r>
            <a:endParaRPr lang="ru-RU" sz="2600" b="1" dirty="0">
              <a:solidFill>
                <a:srgbClr val="002060"/>
              </a:solidFill>
            </a:endParaRPr>
          </a:p>
          <a:p>
            <a:pPr marL="0" indent="0" algn="r">
              <a:buFont typeface="Wingdings 3" charset="2"/>
              <a:buNone/>
            </a:pPr>
            <a:r>
              <a:rPr lang="ru-RU" sz="2800" b="1" dirty="0" err="1">
                <a:solidFill>
                  <a:srgbClr val="002060"/>
                </a:solidFill>
              </a:rPr>
              <a:t>З.Фрейд</a:t>
            </a:r>
            <a:endParaRPr lang="ru-RU" sz="2800" b="1" dirty="0">
              <a:solidFill>
                <a:srgbClr val="002060"/>
              </a:solidFill>
            </a:endParaRPr>
          </a:p>
        </p:txBody>
      </p:sp>
    </p:spTree>
    <p:extLst>
      <p:ext uri="{BB962C8B-B14F-4D97-AF65-F5344CB8AC3E}">
        <p14:creationId xmlns:p14="http://schemas.microsoft.com/office/powerpoint/2010/main" val="2942361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657" y="206828"/>
            <a:ext cx="11266714" cy="1600200"/>
          </a:xfrm>
        </p:spPr>
        <p:txBody>
          <a:bodyPr>
            <a:normAutofit/>
          </a:bodyPr>
          <a:lstStyle/>
          <a:p>
            <a:pPr algn="ctr"/>
            <a:r>
              <a:rPr lang="kk-KZ" dirty="0" err="1" smtClean="0">
                <a:solidFill>
                  <a:srgbClr val="002060"/>
                </a:solidFill>
                <a:latin typeface="Times New Roman" panose="02020603050405020304" pitchFamily="18" charset="0"/>
                <a:cs typeface="Times New Roman" panose="02020603050405020304" pitchFamily="18" charset="0"/>
              </a:rPr>
              <a:t>Эмоционалдық</a:t>
            </a:r>
            <a:r>
              <a:rPr lang="kk-KZ" dirty="0" smtClean="0">
                <a:solidFill>
                  <a:srgbClr val="002060"/>
                </a:solidFill>
                <a:latin typeface="Times New Roman" panose="02020603050405020304" pitchFamily="18" charset="0"/>
                <a:cs typeface="Times New Roman" panose="02020603050405020304" pitchFamily="18" charset="0"/>
              </a:rPr>
              <a:t> </a:t>
            </a:r>
            <a:r>
              <a:rPr lang="kk-KZ" dirty="0" err="1" smtClean="0">
                <a:solidFill>
                  <a:srgbClr val="002060"/>
                </a:solidFill>
                <a:latin typeface="Times New Roman" panose="02020603050405020304" pitchFamily="18" charset="0"/>
                <a:cs typeface="Times New Roman" panose="02020603050405020304" pitchFamily="18" charset="0"/>
              </a:rPr>
              <a:t>интеллектіні</a:t>
            </a:r>
            <a:r>
              <a:rPr lang="kk-KZ" dirty="0" smtClean="0">
                <a:solidFill>
                  <a:srgbClr val="002060"/>
                </a:solidFill>
                <a:latin typeface="Times New Roman" panose="02020603050405020304" pitchFamily="18" charset="0"/>
                <a:cs typeface="Times New Roman" panose="02020603050405020304" pitchFamily="18" charset="0"/>
              </a:rPr>
              <a:t> дамыту үшін не істеуіміз керек?</a:t>
            </a:r>
            <a:endParaRPr lang="kk-KZ" dirty="0">
              <a:solidFill>
                <a:srgbClr val="00206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half" idx="2"/>
          </p:nvPr>
        </p:nvSpPr>
        <p:spPr>
          <a:xfrm>
            <a:off x="772885" y="1807028"/>
            <a:ext cx="10548258" cy="4855028"/>
          </a:xfrm>
        </p:spPr>
        <p:txBody>
          <a:bodyPr>
            <a:normAutofit/>
          </a:bodyPr>
          <a:lstStyle/>
          <a:p>
            <a:pPr marL="342900" indent="-342900">
              <a:buFont typeface="Arial" panose="020B0604020202020204" pitchFamily="34" charset="0"/>
              <a:buChar char="•"/>
            </a:pPr>
            <a:r>
              <a:rPr lang="kk-KZ" sz="2200" dirty="0">
                <a:solidFill>
                  <a:srgbClr val="002060"/>
                </a:solidFill>
                <a:latin typeface="Times New Roman" panose="02020603050405020304" pitchFamily="18" charset="0"/>
                <a:cs typeface="Times New Roman" panose="02020603050405020304" pitchFamily="18" charset="0"/>
              </a:rPr>
              <a:t>Өзіңізге және басқа </a:t>
            </a:r>
            <a:r>
              <a:rPr lang="kk-KZ" sz="2200" dirty="0" smtClean="0">
                <a:solidFill>
                  <a:srgbClr val="002060"/>
                </a:solidFill>
                <a:latin typeface="Times New Roman" panose="02020603050405020304" pitchFamily="18" charset="0"/>
                <a:cs typeface="Times New Roman" panose="02020603050405020304" pitchFamily="18" charset="0"/>
              </a:rPr>
              <a:t>адамдардың алдында </a:t>
            </a:r>
            <a:r>
              <a:rPr lang="kk-KZ" sz="2200" dirty="0">
                <a:solidFill>
                  <a:srgbClr val="002060"/>
                </a:solidFill>
                <a:latin typeface="Times New Roman" panose="02020603050405020304" pitchFamily="18" charset="0"/>
                <a:cs typeface="Times New Roman" panose="02020603050405020304" pitchFamily="18" charset="0"/>
              </a:rPr>
              <a:t>шынайы болыңыз.</a:t>
            </a:r>
          </a:p>
          <a:p>
            <a:pPr marL="342900" indent="-342900">
              <a:buFont typeface="Arial" panose="020B0604020202020204" pitchFamily="34" charset="0"/>
              <a:buChar char="•"/>
            </a:pPr>
            <a:r>
              <a:rPr lang="kk-KZ" sz="2200" dirty="0">
                <a:solidFill>
                  <a:srgbClr val="002060"/>
                </a:solidFill>
                <a:latin typeface="Times New Roman" panose="02020603050405020304" pitchFamily="18" charset="0"/>
                <a:cs typeface="Times New Roman" panose="02020603050405020304" pitchFamily="18" charset="0"/>
              </a:rPr>
              <a:t>Эмоцияны </a:t>
            </a:r>
            <a:r>
              <a:rPr lang="kk-KZ" sz="2200" dirty="0" err="1" smtClean="0">
                <a:solidFill>
                  <a:srgbClr val="002060"/>
                </a:solidFill>
                <a:latin typeface="Times New Roman" panose="02020603050405020304" pitchFamily="18" charset="0"/>
                <a:cs typeface="Times New Roman" panose="02020603050405020304" pitchFamily="18" charset="0"/>
              </a:rPr>
              <a:t>тұншықтырмаңыз</a:t>
            </a:r>
            <a:r>
              <a:rPr lang="kk-KZ" sz="2200" dirty="0" smtClean="0">
                <a:solidFill>
                  <a:srgbClr val="002060"/>
                </a:solidFill>
                <a:latin typeface="Times New Roman" panose="02020603050405020304" pitchFamily="18" charset="0"/>
                <a:cs typeface="Times New Roman" panose="02020603050405020304" pitchFamily="18" charset="0"/>
              </a:rPr>
              <a:t> – оны қабылдауды</a:t>
            </a:r>
            <a:r>
              <a:rPr lang="kk-KZ" sz="2200" dirty="0">
                <a:solidFill>
                  <a:srgbClr val="002060"/>
                </a:solidFill>
                <a:latin typeface="Times New Roman" panose="02020603050405020304" pitchFamily="18" charset="0"/>
                <a:cs typeface="Times New Roman" panose="02020603050405020304" pitchFamily="18" charset="0"/>
              </a:rPr>
              <a:t>, бастан өткізуді, сезінуді және </a:t>
            </a:r>
            <a:r>
              <a:rPr lang="kk-KZ" sz="2200" dirty="0" smtClean="0">
                <a:solidFill>
                  <a:srgbClr val="002060"/>
                </a:solidFill>
                <a:latin typeface="Times New Roman" panose="02020603050405020304" pitchFamily="18" charset="0"/>
                <a:cs typeface="Times New Roman" panose="02020603050405020304" pitchFamily="18" charset="0"/>
              </a:rPr>
              <a:t>босатуды </a:t>
            </a:r>
            <a:r>
              <a:rPr lang="kk-KZ" sz="2200" dirty="0">
                <a:solidFill>
                  <a:srgbClr val="002060"/>
                </a:solidFill>
                <a:latin typeface="Times New Roman" panose="02020603050405020304" pitchFamily="18" charset="0"/>
                <a:cs typeface="Times New Roman" panose="02020603050405020304" pitchFamily="18" charset="0"/>
              </a:rPr>
              <a:t>үйреніңіз (кез-келген эмоцияға </a:t>
            </a:r>
            <a:r>
              <a:rPr lang="kk-KZ" sz="2200" dirty="0" smtClean="0">
                <a:solidFill>
                  <a:srgbClr val="002060"/>
                </a:solidFill>
                <a:latin typeface="Times New Roman" panose="02020603050405020304" pitchFamily="18" charset="0"/>
                <a:cs typeface="Times New Roman" panose="02020603050405020304" pitchFamily="18" charset="0"/>
              </a:rPr>
              <a:t>ұзақ уақыт тоқтап қалмаңыз).</a:t>
            </a:r>
            <a:endParaRPr lang="kk-KZ" sz="22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kk-KZ" sz="2200" dirty="0">
                <a:solidFill>
                  <a:srgbClr val="002060"/>
                </a:solidFill>
                <a:latin typeface="Times New Roman" panose="02020603050405020304" pitchFamily="18" charset="0"/>
                <a:cs typeface="Times New Roman" panose="02020603050405020304" pitchFamily="18" charset="0"/>
              </a:rPr>
              <a:t>Сізбен </a:t>
            </a:r>
            <a:r>
              <a:rPr lang="kk-KZ" sz="2200" dirty="0" smtClean="0">
                <a:solidFill>
                  <a:srgbClr val="002060"/>
                </a:solidFill>
                <a:latin typeface="Times New Roman" panose="02020603050405020304" pitchFamily="18" charset="0"/>
                <a:cs typeface="Times New Roman" panose="02020603050405020304" pitchFamily="18" charset="0"/>
              </a:rPr>
              <a:t>болып жатқан жағдайдың не себепті екендігін ойланыңыз – осы сезімдерді шынайы атай біліңіз.</a:t>
            </a:r>
            <a:endParaRPr lang="kk-KZ" sz="22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kk-KZ" sz="2200" dirty="0">
                <a:solidFill>
                  <a:srgbClr val="002060"/>
                </a:solidFill>
                <a:latin typeface="Times New Roman" panose="02020603050405020304" pitchFamily="18" charset="0"/>
                <a:cs typeface="Times New Roman" panose="02020603050405020304" pitchFamily="18" charset="0"/>
              </a:rPr>
              <a:t>Басқа адамдардың күйін сезінуге тырысыңыз және осы сезімдерді түсінуге тырысыңыз. </a:t>
            </a:r>
            <a:r>
              <a:rPr lang="kk-KZ" sz="2200" dirty="0" smtClean="0">
                <a:solidFill>
                  <a:srgbClr val="002060"/>
                </a:solidFill>
                <a:latin typeface="Times New Roman" panose="02020603050405020304" pitchFamily="18" charset="0"/>
                <a:cs typeface="Times New Roman" panose="02020603050405020304" pitchFamily="18" charset="0"/>
              </a:rPr>
              <a:t>Жанашырлық білдіре біліңіз..</a:t>
            </a:r>
            <a:endParaRPr lang="kk-KZ" sz="22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kk-KZ" sz="2200" dirty="0" smtClean="0">
                <a:solidFill>
                  <a:srgbClr val="002060"/>
                </a:solidFill>
                <a:latin typeface="Times New Roman" panose="02020603050405020304" pitchFamily="18" charset="0"/>
                <a:cs typeface="Times New Roman" panose="02020603050405020304" pitchFamily="18" charset="0"/>
              </a:rPr>
              <a:t>Өзіңіздің </a:t>
            </a:r>
            <a:r>
              <a:rPr lang="kk-KZ" sz="2200" dirty="0">
                <a:solidFill>
                  <a:srgbClr val="002060"/>
                </a:solidFill>
                <a:latin typeface="Times New Roman" panose="02020603050405020304" pitchFamily="18" charset="0"/>
                <a:cs typeface="Times New Roman" panose="02020603050405020304" pitchFamily="18" charset="0"/>
              </a:rPr>
              <a:t>эмоцияларыңыз туралы </a:t>
            </a:r>
            <a:r>
              <a:rPr lang="kk-KZ" sz="2200" dirty="0" smtClean="0">
                <a:solidFill>
                  <a:srgbClr val="002060"/>
                </a:solidFill>
                <a:latin typeface="Times New Roman" panose="02020603050405020304" pitchFamily="18" charset="0"/>
                <a:cs typeface="Times New Roman" panose="02020603050405020304" pitchFamily="18" charset="0"/>
              </a:rPr>
              <a:t>айта біліңіз </a:t>
            </a:r>
            <a:r>
              <a:rPr lang="kk-KZ" sz="2200" dirty="0">
                <a:solidFill>
                  <a:srgbClr val="002060"/>
                </a:solidFill>
                <a:latin typeface="Times New Roman" panose="02020603050405020304" pitchFamily="18" charset="0"/>
                <a:cs typeface="Times New Roman" panose="02020603050405020304" pitchFamily="18" charset="0"/>
              </a:rPr>
              <a:t>- </a:t>
            </a:r>
            <a:r>
              <a:rPr lang="kk-KZ" sz="2200" dirty="0" smtClean="0">
                <a:solidFill>
                  <a:srgbClr val="002060"/>
                </a:solidFill>
                <a:latin typeface="Times New Roman" panose="02020603050405020304" pitchFamily="18" charset="0"/>
                <a:cs typeface="Times New Roman" panose="02020603050405020304" pitchFamily="18" charset="0"/>
              </a:rPr>
              <a:t> Сізде </a:t>
            </a:r>
            <a:r>
              <a:rPr lang="kk-KZ" sz="2200" dirty="0">
                <a:solidFill>
                  <a:srgbClr val="002060"/>
                </a:solidFill>
                <a:latin typeface="Times New Roman" panose="02020603050405020304" pitchFamily="18" charset="0"/>
                <a:cs typeface="Times New Roman" panose="02020603050405020304" pitchFamily="18" charset="0"/>
              </a:rPr>
              <a:t>осы эмоцияларды тудыратын адамдарға кері байланыс </a:t>
            </a:r>
            <a:r>
              <a:rPr lang="kk-KZ" sz="2200" dirty="0" smtClean="0">
                <a:solidFill>
                  <a:srgbClr val="002060"/>
                </a:solidFill>
                <a:latin typeface="Times New Roman" panose="02020603050405020304" pitchFamily="18" charset="0"/>
                <a:cs typeface="Times New Roman" panose="02020603050405020304" pitchFamily="18" charset="0"/>
              </a:rPr>
              <a:t>бере біліңіз.</a:t>
            </a:r>
            <a:endParaRPr lang="kk-KZ" sz="22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kk-KZ" sz="2200" dirty="0">
                <a:solidFill>
                  <a:srgbClr val="002060"/>
                </a:solidFill>
                <a:latin typeface="Times New Roman" panose="02020603050405020304" pitchFamily="18" charset="0"/>
                <a:cs typeface="Times New Roman" panose="02020603050405020304" pitchFamily="18" charset="0"/>
              </a:rPr>
              <a:t>Басқаларды ТЫҢДАЙ  </a:t>
            </a:r>
            <a:r>
              <a:rPr lang="kk-KZ" sz="2200" dirty="0" smtClean="0">
                <a:solidFill>
                  <a:srgbClr val="002060"/>
                </a:solidFill>
                <a:latin typeface="Times New Roman" panose="02020603050405020304" pitchFamily="18" charset="0"/>
                <a:cs typeface="Times New Roman" panose="02020603050405020304" pitchFamily="18" charset="0"/>
              </a:rPr>
              <a:t>біліңіз </a:t>
            </a:r>
            <a:r>
              <a:rPr lang="kk-KZ" sz="2200" dirty="0">
                <a:solidFill>
                  <a:srgbClr val="002060"/>
                </a:solidFill>
                <a:latin typeface="Times New Roman" panose="02020603050405020304" pitchFamily="18" charset="0"/>
                <a:cs typeface="Times New Roman" panose="02020603050405020304" pitchFamily="18" charset="0"/>
              </a:rPr>
              <a:t>- яғни. </a:t>
            </a:r>
            <a:r>
              <a:rPr lang="kk-KZ" sz="2200" dirty="0" err="1" smtClean="0">
                <a:solidFill>
                  <a:srgbClr val="002060"/>
                </a:solidFill>
                <a:latin typeface="Times New Roman" panose="02020603050405020304" pitchFamily="18" charset="0"/>
                <a:cs typeface="Times New Roman" panose="02020603050405020304" pitchFamily="18" charset="0"/>
              </a:rPr>
              <a:t>Коммуникативті</a:t>
            </a:r>
            <a:r>
              <a:rPr lang="kk-KZ" sz="2200" dirty="0" smtClean="0">
                <a:solidFill>
                  <a:srgbClr val="002060"/>
                </a:solidFill>
                <a:latin typeface="Times New Roman" panose="02020603050405020304" pitchFamily="18" charset="0"/>
                <a:cs typeface="Times New Roman" panose="02020603050405020304" pitchFamily="18" charset="0"/>
              </a:rPr>
              <a:t> болыңыз.</a:t>
            </a:r>
            <a:endParaRPr lang="kk-KZ" sz="22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kk-KZ" sz="2200" dirty="0" smtClean="0">
                <a:solidFill>
                  <a:srgbClr val="002060"/>
                </a:solidFill>
                <a:latin typeface="Times New Roman" panose="02020603050405020304" pitchFamily="18" charset="0"/>
                <a:cs typeface="Times New Roman" panose="02020603050405020304" pitchFamily="18" charset="0"/>
              </a:rPr>
              <a:t>КӨЗ</a:t>
            </a:r>
            <a:r>
              <a:rPr lang="en-US" sz="2200" dirty="0" smtClean="0">
                <a:solidFill>
                  <a:srgbClr val="002060"/>
                </a:solidFill>
                <a:latin typeface="Times New Roman" panose="02020603050405020304" pitchFamily="18" charset="0"/>
                <a:cs typeface="Times New Roman" panose="02020603050405020304" pitchFamily="18" charset="0"/>
              </a:rPr>
              <a:t> </a:t>
            </a:r>
            <a:r>
              <a:rPr lang="kk-KZ" sz="2200" dirty="0">
                <a:solidFill>
                  <a:srgbClr val="002060"/>
                </a:solidFill>
                <a:latin typeface="Times New Roman" panose="02020603050405020304" pitchFamily="18" charset="0"/>
                <a:cs typeface="Times New Roman" panose="02020603050405020304" pitchFamily="18" charset="0"/>
              </a:rPr>
              <a:t>арқылы тыңдаңыз - дене тілін оқуды үйреніңіз.</a:t>
            </a:r>
          </a:p>
        </p:txBody>
      </p:sp>
    </p:spTree>
    <p:extLst>
      <p:ext uri="{BB962C8B-B14F-4D97-AF65-F5344CB8AC3E}">
        <p14:creationId xmlns:p14="http://schemas.microsoft.com/office/powerpoint/2010/main" val="4160213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E35EE647-A235-415F-AC33-7257E9AF28B1}"/>
              </a:ext>
            </a:extLst>
          </p:cNvPr>
          <p:cNvPicPr>
            <a:picLocks noChangeAspect="1"/>
          </p:cNvPicPr>
          <p:nvPr/>
        </p:nvPicPr>
        <p:blipFill>
          <a:blip r:embed="rId3" cstate="print"/>
          <a:stretch>
            <a:fillRect/>
          </a:stretch>
        </p:blipFill>
        <p:spPr>
          <a:xfrm>
            <a:off x="10531122" y="-58766"/>
            <a:ext cx="1633655" cy="1191320"/>
          </a:xfrm>
          <a:prstGeom prst="rect">
            <a:avLst/>
          </a:prstGeom>
          <a:ln>
            <a:noFill/>
          </a:ln>
          <a:effectLst>
            <a:softEdge rad="112500"/>
          </a:effectLst>
        </p:spPr>
      </p:pic>
      <p:sp>
        <p:nvSpPr>
          <p:cNvPr id="4" name="Прямоугольник 3"/>
          <p:cNvSpPr/>
          <p:nvPr/>
        </p:nvSpPr>
        <p:spPr>
          <a:xfrm>
            <a:off x="7223716" y="1132554"/>
            <a:ext cx="4773098" cy="1754326"/>
          </a:xfrm>
          <a:prstGeom prst="rect">
            <a:avLst/>
          </a:prstGeom>
        </p:spPr>
        <p:txBody>
          <a:bodyPr wrap="square">
            <a:spAutoFit/>
          </a:bodyPr>
          <a:lstStyle/>
          <a:p>
            <a:pPr marL="285750" indent="-285750">
              <a:buFont typeface="Wingdings" pitchFamily="2" charset="2"/>
              <a:buChar char="ü"/>
            </a:pPr>
            <a:r>
              <a:rPr lang="ru-RU" b="1"/>
              <a:t>Ттізілген </a:t>
            </a:r>
            <a:r>
              <a:rPr lang="ru-RU" b="1" dirty="0" err="1"/>
              <a:t>кәсіби</a:t>
            </a:r>
            <a:r>
              <a:rPr lang="ru-RU" b="1" dirty="0"/>
              <a:t> стресс </a:t>
            </a:r>
            <a:r>
              <a:rPr lang="ru-RU" b="1" dirty="0" err="1"/>
              <a:t>белгілерін</a:t>
            </a:r>
            <a:r>
              <a:rPr lang="ru-RU" b="1" dirty="0"/>
              <a:t> </a:t>
            </a:r>
            <a:r>
              <a:rPr lang="ru-RU" b="1" dirty="0" err="1"/>
              <a:t>оқып</a:t>
            </a:r>
            <a:r>
              <a:rPr lang="ru-RU" b="1" dirty="0"/>
              <a:t> </a:t>
            </a:r>
            <a:r>
              <a:rPr lang="ru-RU" b="1" dirty="0" err="1"/>
              <a:t>шығыңыз</a:t>
            </a:r>
            <a:r>
              <a:rPr lang="ru-RU" b="1" dirty="0"/>
              <a:t>. </a:t>
            </a:r>
          </a:p>
          <a:p>
            <a:endParaRPr lang="ru-RU" b="1" dirty="0"/>
          </a:p>
          <a:p>
            <a:pPr marL="285750" indent="-285750">
              <a:buFont typeface="Wingdings" pitchFamily="2" charset="2"/>
              <a:buChar char="ü"/>
            </a:pPr>
            <a:r>
              <a:rPr lang="ru-RU" b="1" dirty="0" err="1"/>
              <a:t>Оң</a:t>
            </a:r>
            <a:r>
              <a:rPr lang="ru-RU" b="1" dirty="0"/>
              <a:t> </a:t>
            </a:r>
            <a:r>
              <a:rPr lang="ru-RU" b="1" dirty="0" err="1"/>
              <a:t>жақтағы</a:t>
            </a:r>
            <a:r>
              <a:rPr lang="ru-RU" b="1" dirty="0"/>
              <a:t> </a:t>
            </a:r>
            <a:r>
              <a:rPr lang="ru-RU" b="1" dirty="0" err="1"/>
              <a:t>бағанда</a:t>
            </a:r>
            <a:r>
              <a:rPr lang="ru-RU" b="1" dirty="0"/>
              <a:t> </a:t>
            </a:r>
            <a:r>
              <a:rPr lang="ru-RU" b="1" dirty="0" err="1"/>
              <a:t>өзіңіз</a:t>
            </a:r>
            <a:r>
              <a:rPr lang="ru-RU" b="1" dirty="0"/>
              <a:t> </a:t>
            </a:r>
            <a:r>
              <a:rPr lang="ru-RU" b="1" dirty="0" err="1"/>
              <a:t>соңғы</a:t>
            </a:r>
            <a:r>
              <a:rPr lang="ru-RU" b="1" dirty="0"/>
              <a:t> </a:t>
            </a:r>
            <a:r>
              <a:rPr lang="ru-RU" b="1" dirty="0" err="1"/>
              <a:t>уақытта</a:t>
            </a:r>
            <a:r>
              <a:rPr lang="ru-RU" b="1" dirty="0"/>
              <a:t> </a:t>
            </a:r>
            <a:r>
              <a:rPr lang="ru-RU" b="1" dirty="0" err="1"/>
              <a:t>байқап</a:t>
            </a:r>
            <a:r>
              <a:rPr lang="ru-RU" b="1" dirty="0"/>
              <a:t> </a:t>
            </a:r>
            <a:r>
              <a:rPr lang="ru-RU" b="1" dirty="0" err="1"/>
              <a:t>жүрген</a:t>
            </a:r>
            <a:r>
              <a:rPr lang="ru-RU" b="1" dirty="0"/>
              <a:t> </a:t>
            </a:r>
            <a:r>
              <a:rPr lang="ru-RU" b="1" dirty="0" err="1"/>
              <a:t>белгілерге</a:t>
            </a:r>
            <a:r>
              <a:rPr lang="ru-RU" b="1" dirty="0"/>
              <a:t> </a:t>
            </a:r>
            <a:r>
              <a:rPr lang="ru-RU" b="1" dirty="0" err="1"/>
              <a:t>қарама</a:t>
            </a:r>
            <a:r>
              <a:rPr lang="en-GB" b="1" dirty="0"/>
              <a:t>-</a:t>
            </a:r>
            <a:r>
              <a:rPr lang="kk-KZ" b="1" dirty="0"/>
              <a:t>қарсы </a:t>
            </a:r>
            <a:r>
              <a:rPr lang="ru-RU" b="1" dirty="0"/>
              <a:t>1 </a:t>
            </a:r>
            <a:r>
              <a:rPr lang="ru-RU" b="1" dirty="0" err="1"/>
              <a:t>санын</a:t>
            </a:r>
            <a:r>
              <a:rPr lang="ru-RU" b="1" dirty="0"/>
              <a:t> (</a:t>
            </a:r>
            <a:r>
              <a:rPr lang="ru-RU" b="1" dirty="0" err="1"/>
              <a:t>немесе</a:t>
            </a:r>
            <a:r>
              <a:rPr lang="ru-RU" b="1" dirty="0"/>
              <a:t> </a:t>
            </a:r>
            <a:r>
              <a:rPr lang="ru-RU" b="1" dirty="0" err="1"/>
              <a:t>қанатша</a:t>
            </a:r>
            <a:r>
              <a:rPr lang="ru-RU" b="1" dirty="0"/>
              <a:t> </a:t>
            </a:r>
            <a:r>
              <a:rPr lang="ru-RU" b="1" dirty="0" err="1"/>
              <a:t>белгісін</a:t>
            </a:r>
            <a:r>
              <a:rPr lang="ru-RU" b="1" dirty="0"/>
              <a:t>) </a:t>
            </a:r>
            <a:r>
              <a:rPr lang="ru-RU" b="1" dirty="0" err="1"/>
              <a:t>қойыңыз</a:t>
            </a:r>
            <a:r>
              <a:rPr lang="ru-RU" b="1" dirty="0"/>
              <a:t>.</a:t>
            </a:r>
          </a:p>
        </p:txBody>
      </p:sp>
      <p:sp>
        <p:nvSpPr>
          <p:cNvPr id="7" name="Заголовок 6"/>
          <p:cNvSpPr>
            <a:spLocks noGrp="1"/>
          </p:cNvSpPr>
          <p:nvPr>
            <p:ph type="title"/>
          </p:nvPr>
        </p:nvSpPr>
        <p:spPr>
          <a:xfrm>
            <a:off x="432879" y="51223"/>
            <a:ext cx="10515600" cy="621630"/>
          </a:xfrm>
        </p:spPr>
        <p:txBody>
          <a:bodyPr>
            <a:normAutofit fontScale="90000"/>
          </a:bodyPr>
          <a:lstStyle/>
          <a:p>
            <a:pPr algn="ctr"/>
            <a:r>
              <a:rPr lang="ru-RU" sz="3500" b="1" dirty="0">
                <a:solidFill>
                  <a:srgbClr val="C00000"/>
                </a:solidFill>
                <a:latin typeface="+mn-lt"/>
              </a:rPr>
              <a:t>ӨЗ СТРЕСС ДЕҢГЕЙІҢІЗДІ АНЫҚТАҢЫЗ</a:t>
            </a:r>
          </a:p>
        </p:txBody>
      </p:sp>
      <p:sp>
        <p:nvSpPr>
          <p:cNvPr id="9" name="Прямоугольник 8"/>
          <p:cNvSpPr/>
          <p:nvPr/>
        </p:nvSpPr>
        <p:spPr>
          <a:xfrm>
            <a:off x="7351039" y="3191898"/>
            <a:ext cx="4518453" cy="2785378"/>
          </a:xfrm>
          <a:prstGeom prst="rect">
            <a:avLst/>
          </a:prstGeom>
        </p:spPr>
        <p:txBody>
          <a:bodyPr wrap="square">
            <a:spAutoFit/>
          </a:bodyPr>
          <a:lstStyle/>
          <a:p>
            <a:pPr marL="285750" indent="-285750">
              <a:buFont typeface="Wingdings" pitchFamily="2" charset="2"/>
              <a:buChar char="ü"/>
            </a:pPr>
            <a:r>
              <a:rPr lang="ru-RU" b="1" dirty="0"/>
              <a:t>Балл </a:t>
            </a:r>
            <a:r>
              <a:rPr lang="ru-RU" b="1" dirty="0" err="1"/>
              <a:t>санын</a:t>
            </a:r>
            <a:r>
              <a:rPr lang="ru-RU" b="1" dirty="0"/>
              <a:t> </a:t>
            </a:r>
            <a:r>
              <a:rPr lang="ru-RU" b="1" dirty="0" err="1"/>
              <a:t>есептеп</a:t>
            </a:r>
            <a:r>
              <a:rPr lang="ru-RU" b="1" dirty="0"/>
              <a:t>, </a:t>
            </a:r>
            <a:r>
              <a:rPr lang="ru-RU" b="1" dirty="0" err="1"/>
              <a:t>кәсіби</a:t>
            </a:r>
            <a:r>
              <a:rPr lang="ru-RU" b="1" dirty="0"/>
              <a:t> стресс </a:t>
            </a:r>
            <a:r>
              <a:rPr lang="ru-RU" b="1" dirty="0" err="1"/>
              <a:t>деңгейін</a:t>
            </a:r>
            <a:r>
              <a:rPr lang="ru-RU" b="1" dirty="0"/>
              <a:t> </a:t>
            </a:r>
            <a:r>
              <a:rPr lang="ru-RU" b="1" dirty="0" err="1"/>
              <a:t>анықтаңыз</a:t>
            </a:r>
            <a:r>
              <a:rPr lang="ru-RU" b="1" dirty="0"/>
              <a:t>:</a:t>
            </a:r>
          </a:p>
          <a:p>
            <a:pPr marL="91440">
              <a:spcBef>
                <a:spcPts val="600"/>
              </a:spcBef>
              <a:spcAft>
                <a:spcPts val="600"/>
              </a:spcAft>
            </a:pPr>
            <a:r>
              <a:rPr lang="ru-RU" sz="2000" b="1" dirty="0">
                <a:solidFill>
                  <a:srgbClr val="0070C0"/>
                </a:solidFill>
              </a:rPr>
              <a:t>0-5 балл </a:t>
            </a:r>
            <a:r>
              <a:rPr lang="ru-RU" b="1" dirty="0"/>
              <a:t>– </a:t>
            </a:r>
            <a:r>
              <a:rPr lang="ru-RU" b="1" dirty="0" err="1"/>
              <a:t>төмен</a:t>
            </a:r>
            <a:r>
              <a:rPr lang="ru-RU" b="1" dirty="0"/>
              <a:t> </a:t>
            </a:r>
            <a:r>
              <a:rPr lang="ru-RU" b="1" dirty="0" err="1"/>
              <a:t>деңгей</a:t>
            </a:r>
            <a:r>
              <a:rPr lang="ru-RU" b="1" dirty="0"/>
              <a:t> – </a:t>
            </a:r>
            <a:r>
              <a:rPr lang="ru-RU" b="1" dirty="0" err="1"/>
              <a:t>эмоциялық</a:t>
            </a:r>
            <a:r>
              <a:rPr lang="ru-RU" b="1" dirty="0"/>
              <a:t> </a:t>
            </a:r>
            <a:r>
              <a:rPr lang="ru-RU" b="1" dirty="0" err="1"/>
              <a:t>жүдеу</a:t>
            </a:r>
            <a:endParaRPr lang="ru-RU" b="1" dirty="0"/>
          </a:p>
          <a:p>
            <a:pPr marL="91440">
              <a:spcBef>
                <a:spcPts val="600"/>
              </a:spcBef>
              <a:spcAft>
                <a:spcPts val="600"/>
              </a:spcAft>
            </a:pPr>
            <a:r>
              <a:rPr lang="ru-RU" sz="2000" b="1" dirty="0">
                <a:solidFill>
                  <a:srgbClr val="0070C0"/>
                </a:solidFill>
              </a:rPr>
              <a:t>6-12 балл </a:t>
            </a:r>
            <a:r>
              <a:rPr lang="ru-RU" b="1" dirty="0"/>
              <a:t>– </a:t>
            </a:r>
            <a:r>
              <a:rPr lang="ru-RU" b="1" dirty="0" err="1"/>
              <a:t>орташа</a:t>
            </a:r>
            <a:r>
              <a:rPr lang="ru-RU" b="1" dirty="0"/>
              <a:t> </a:t>
            </a:r>
            <a:r>
              <a:rPr lang="ru-RU" b="1" dirty="0" err="1"/>
              <a:t>деңгей</a:t>
            </a:r>
            <a:r>
              <a:rPr lang="ru-RU" b="1" dirty="0"/>
              <a:t> –</a:t>
            </a:r>
            <a:r>
              <a:rPr lang="ru-RU" b="1" dirty="0" err="1"/>
              <a:t>Тұлғасыздану</a:t>
            </a:r>
            <a:endParaRPr lang="ru-RU" b="1" dirty="0"/>
          </a:p>
          <a:p>
            <a:pPr marL="91440">
              <a:spcBef>
                <a:spcPts val="600"/>
              </a:spcBef>
              <a:spcAft>
                <a:spcPts val="600"/>
              </a:spcAft>
            </a:pPr>
            <a:r>
              <a:rPr lang="ru-RU" sz="2000" b="1" dirty="0">
                <a:solidFill>
                  <a:srgbClr val="0070C0"/>
                </a:solidFill>
              </a:rPr>
              <a:t>13 және </a:t>
            </a:r>
            <a:r>
              <a:rPr lang="ru-RU" sz="2000" b="1" dirty="0" err="1">
                <a:solidFill>
                  <a:srgbClr val="0070C0"/>
                </a:solidFill>
              </a:rPr>
              <a:t>одан</a:t>
            </a:r>
            <a:r>
              <a:rPr lang="ru-RU" sz="2000" b="1" dirty="0">
                <a:solidFill>
                  <a:srgbClr val="0070C0"/>
                </a:solidFill>
              </a:rPr>
              <a:t> </a:t>
            </a:r>
            <a:r>
              <a:rPr lang="ru-RU" sz="2000" b="1" dirty="0" err="1">
                <a:solidFill>
                  <a:srgbClr val="0070C0"/>
                </a:solidFill>
              </a:rPr>
              <a:t>көп</a:t>
            </a:r>
            <a:r>
              <a:rPr lang="ru-RU" sz="2000" b="1" dirty="0">
                <a:solidFill>
                  <a:srgbClr val="0070C0"/>
                </a:solidFill>
              </a:rPr>
              <a:t> балл </a:t>
            </a:r>
            <a:r>
              <a:rPr lang="ru-RU" b="1" dirty="0"/>
              <a:t>– </a:t>
            </a:r>
            <a:r>
              <a:rPr lang="ru-RU" b="1" dirty="0" err="1"/>
              <a:t>жоғары</a:t>
            </a:r>
            <a:r>
              <a:rPr lang="ru-RU" b="1" dirty="0"/>
              <a:t> </a:t>
            </a:r>
            <a:r>
              <a:rPr lang="ru-RU" b="1" dirty="0" err="1"/>
              <a:t>деңгей</a:t>
            </a:r>
            <a:r>
              <a:rPr lang="ru-RU" b="1" dirty="0"/>
              <a:t> – </a:t>
            </a:r>
            <a:r>
              <a:rPr lang="ru-RU" b="1" dirty="0" err="1"/>
              <a:t>өз</a:t>
            </a:r>
            <a:r>
              <a:rPr lang="ru-RU" b="1" dirty="0"/>
              <a:t> </a:t>
            </a:r>
            <a:r>
              <a:rPr lang="ru-RU" b="1" dirty="0" err="1"/>
              <a:t>жетістіктерін</a:t>
            </a:r>
            <a:r>
              <a:rPr lang="ru-RU" b="1" dirty="0"/>
              <a:t> </a:t>
            </a:r>
            <a:r>
              <a:rPr lang="ru-RU" b="1" dirty="0" err="1"/>
              <a:t>құнсыздандыру</a:t>
            </a:r>
            <a:r>
              <a:rPr lang="ru-RU" b="1" dirty="0"/>
              <a:t>.</a:t>
            </a:r>
          </a:p>
        </p:txBody>
      </p:sp>
      <p:graphicFrame>
        <p:nvGraphicFramePr>
          <p:cNvPr id="10" name="Table 9">
            <a:extLst>
              <a:ext uri="{FF2B5EF4-FFF2-40B4-BE49-F238E27FC236}">
                <a16:creationId xmlns="" xmlns:a16="http://schemas.microsoft.com/office/drawing/2014/main" id="{D1F4204D-085C-49B9-80E7-64CE87CDB0DE}"/>
              </a:ext>
            </a:extLst>
          </p:cNvPr>
          <p:cNvGraphicFramePr>
            <a:graphicFrameLocks noGrp="1"/>
          </p:cNvGraphicFramePr>
          <p:nvPr>
            <p:extLst>
              <p:ext uri="{D42A27DB-BD31-4B8C-83A1-F6EECF244321}">
                <p14:modId xmlns:p14="http://schemas.microsoft.com/office/powerpoint/2010/main" val="424623006"/>
              </p:ext>
            </p:extLst>
          </p:nvPr>
        </p:nvGraphicFramePr>
        <p:xfrm>
          <a:off x="282887" y="672853"/>
          <a:ext cx="6835543" cy="5788344"/>
        </p:xfrm>
        <a:graphic>
          <a:graphicData uri="http://schemas.openxmlformats.org/drawingml/2006/table">
            <a:tbl>
              <a:tblPr firstRow="1" firstCol="1" bandRow="1">
                <a:tableStyleId>{5C22544A-7EE6-4342-B048-85BDC9FD1C3A}</a:tableStyleId>
              </a:tblPr>
              <a:tblGrid>
                <a:gridCol w="477901">
                  <a:extLst>
                    <a:ext uri="{9D8B030D-6E8A-4147-A177-3AD203B41FA5}">
                      <a16:colId xmlns="" xmlns:a16="http://schemas.microsoft.com/office/drawing/2014/main" val="595708178"/>
                    </a:ext>
                  </a:extLst>
                </a:gridCol>
                <a:gridCol w="5764192">
                  <a:extLst>
                    <a:ext uri="{9D8B030D-6E8A-4147-A177-3AD203B41FA5}">
                      <a16:colId xmlns="" xmlns:a16="http://schemas.microsoft.com/office/drawing/2014/main" val="3335171275"/>
                    </a:ext>
                  </a:extLst>
                </a:gridCol>
                <a:gridCol w="593450">
                  <a:extLst>
                    <a:ext uri="{9D8B030D-6E8A-4147-A177-3AD203B41FA5}">
                      <a16:colId xmlns="" xmlns:a16="http://schemas.microsoft.com/office/drawing/2014/main" val="3394716783"/>
                    </a:ext>
                  </a:extLst>
                </a:gridCol>
              </a:tblGrid>
              <a:tr h="219074">
                <a:tc>
                  <a:txBody>
                    <a:bodyPr/>
                    <a:lstStyle/>
                    <a:p>
                      <a:pPr>
                        <a:lnSpc>
                          <a:spcPct val="107000"/>
                        </a:lnSpc>
                        <a:spcAft>
                          <a:spcPts val="0"/>
                        </a:spcAft>
                      </a:pPr>
                      <a:r>
                        <a:rPr lang="kk-KZ" sz="1800" b="1" dirty="0">
                          <a:effectLst/>
                          <a:latin typeface="+mn-lt"/>
                        </a:rPr>
                        <a:t>№</a:t>
                      </a:r>
                      <a:endParaRPr lang="en-US" sz="110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gn="ctr">
                        <a:lnSpc>
                          <a:spcPct val="107000"/>
                        </a:lnSpc>
                        <a:spcAft>
                          <a:spcPts val="0"/>
                        </a:spcAft>
                      </a:pPr>
                      <a:r>
                        <a:rPr lang="kk-KZ" sz="1800" b="1" dirty="0">
                          <a:effectLst/>
                          <a:latin typeface="+mn-lt"/>
                        </a:rPr>
                        <a:t>БЕЛГІЛЕР</a:t>
                      </a:r>
                      <a:endParaRPr lang="en-US" sz="110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en-US"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88985740"/>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a:t>
                      </a:r>
                    </a:p>
                  </a:txBody>
                  <a:tcPr marL="59227" marR="59227" marT="0" marB="0"/>
                </a:tc>
                <a:tc>
                  <a:txBody>
                    <a:bodyPr/>
                    <a:lstStyle/>
                    <a:p>
                      <a:pPr>
                        <a:lnSpc>
                          <a:spcPct val="107000"/>
                        </a:lnSpc>
                        <a:spcAft>
                          <a:spcPts val="0"/>
                        </a:spcAft>
                      </a:pPr>
                      <a:r>
                        <a:rPr lang="kk-KZ" sz="1600" b="1" dirty="0">
                          <a:effectLst/>
                          <a:latin typeface="+mn-lt"/>
                        </a:rPr>
                        <a:t>Ұдайы, кетпейтін шаршаңқылық сезімі</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en-US"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2367208190"/>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2</a:t>
                      </a:r>
                    </a:p>
                  </a:txBody>
                  <a:tcPr marL="59227" marR="59227" marT="0" marB="0"/>
                </a:tc>
                <a:tc>
                  <a:txBody>
                    <a:bodyPr/>
                    <a:lstStyle/>
                    <a:p>
                      <a:pPr>
                        <a:lnSpc>
                          <a:spcPct val="107000"/>
                        </a:lnSpc>
                        <a:spcAft>
                          <a:spcPts val="0"/>
                        </a:spcAft>
                      </a:pPr>
                      <a:r>
                        <a:rPr lang="kk-KZ" sz="1600" b="1" dirty="0">
                          <a:effectLst/>
                          <a:latin typeface="+mn-lt"/>
                        </a:rPr>
                        <a:t>Дімкәстік, белсенділік пен күш-қуаттың азаюы</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2045614276"/>
                  </a:ext>
                </a:extLst>
              </a:tr>
              <a:tr h="219074">
                <a:tc>
                  <a:txBody>
                    <a:bodyPr/>
                    <a:lstStyle/>
                    <a:p>
                      <a:pPr marL="0" lvl="0" indent="0">
                        <a:lnSpc>
                          <a:spcPct val="100000"/>
                        </a:lnSpc>
                        <a:spcAft>
                          <a:spcPts val="0"/>
                        </a:spcAft>
                        <a:buFont typeface="+mj-lt"/>
                        <a:buNone/>
                      </a:pPr>
                      <a:r>
                        <a:rPr lang="en-US" sz="1600" b="1" dirty="0">
                          <a:effectLst/>
                          <a:latin typeface="+mn-lt"/>
                        </a:rPr>
                        <a:t>3</a:t>
                      </a:r>
                      <a:r>
                        <a:rPr lang="kk-KZ" sz="1600" b="1" dirty="0">
                          <a:effectLst/>
                          <a:latin typeface="+mn-lt"/>
                        </a:rPr>
                        <a:t> </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Жиі себепсіз бас ауыруы</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517339239"/>
                  </a:ext>
                </a:extLst>
              </a:tr>
              <a:tr h="219074">
                <a:tc>
                  <a:txBody>
                    <a:bodyPr/>
                    <a:lstStyle/>
                    <a:p>
                      <a:pPr marL="0" lvl="0" indent="0">
                        <a:lnSpc>
                          <a:spcPct val="100000"/>
                        </a:lnSpc>
                        <a:spcAft>
                          <a:spcPts val="0"/>
                        </a:spcAft>
                        <a:buFont typeface="+mj-lt"/>
                        <a:buNone/>
                      </a:pPr>
                      <a:r>
                        <a:rPr lang="en-US" sz="1600" b="1" dirty="0">
                          <a:effectLst/>
                          <a:latin typeface="+mn-lt"/>
                        </a:rPr>
                        <a:t>4</a:t>
                      </a:r>
                      <a:r>
                        <a:rPr lang="kk-KZ" sz="1600" b="1" dirty="0">
                          <a:effectLst/>
                          <a:latin typeface="+mn-lt"/>
                        </a:rPr>
                        <a:t> </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Үнемі асқазан-ішек жолы бұзылыстарының орын алуы</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1942439731"/>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5</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Оқыс салмақ тастау немесе жинау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746990184"/>
                  </a:ext>
                </a:extLst>
              </a:tr>
              <a:tr h="219074">
                <a:tc>
                  <a:txBody>
                    <a:bodyPr/>
                    <a:lstStyle/>
                    <a:p>
                      <a:pPr marL="0" lvl="0" indent="0">
                        <a:lnSpc>
                          <a:spcPct val="100000"/>
                        </a:lnSpc>
                        <a:spcAft>
                          <a:spcPts val="0"/>
                        </a:spcAft>
                        <a:buFont typeface="+mj-lt"/>
                        <a:buNone/>
                      </a:pPr>
                      <a:r>
                        <a:rPr lang="en-US" sz="1600" b="1" dirty="0">
                          <a:effectLst/>
                          <a:latin typeface="+mn-lt"/>
                        </a:rPr>
                        <a:t>6</a:t>
                      </a:r>
                      <a:r>
                        <a:rPr lang="kk-KZ" sz="1600" b="1" dirty="0">
                          <a:effectLst/>
                          <a:latin typeface="+mn-lt"/>
                        </a:rPr>
                        <a:t> </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Толық немесе ішінара ұйқысыздық</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273670955"/>
                  </a:ext>
                </a:extLst>
              </a:tr>
              <a:tr h="219074">
                <a:tc>
                  <a:txBody>
                    <a:bodyPr/>
                    <a:lstStyle/>
                    <a:p>
                      <a:pPr marL="0" lvl="0" indent="0">
                        <a:lnSpc>
                          <a:spcPct val="100000"/>
                        </a:lnSpc>
                        <a:spcAft>
                          <a:spcPts val="0"/>
                        </a:spcAft>
                        <a:buFont typeface="+mj-lt"/>
                        <a:buNone/>
                      </a:pPr>
                      <a:r>
                        <a:rPr lang="en-US" sz="1600" b="1" dirty="0">
                          <a:effectLst/>
                          <a:latin typeface="+mn-lt"/>
                        </a:rPr>
                        <a:t>7</a:t>
                      </a:r>
                      <a:r>
                        <a:rPr lang="kk-KZ" sz="1600" b="1" dirty="0">
                          <a:effectLst/>
                          <a:latin typeface="+mn-lt"/>
                        </a:rPr>
                        <a:t> </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Тежеулі, ұйқылы күй және күні бойы ұйқы қысу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184156708"/>
                  </a:ext>
                </a:extLst>
              </a:tr>
              <a:tr h="219074">
                <a:tc>
                  <a:txBody>
                    <a:bodyPr/>
                    <a:lstStyle/>
                    <a:p>
                      <a:pPr marL="0" lvl="0" indent="0">
                        <a:lnSpc>
                          <a:spcPct val="100000"/>
                        </a:lnSpc>
                        <a:spcAft>
                          <a:spcPts val="0"/>
                        </a:spcAft>
                        <a:buFont typeface="+mj-lt"/>
                        <a:buNone/>
                      </a:pPr>
                      <a:r>
                        <a:rPr lang="en-US" sz="1600" b="1" dirty="0">
                          <a:effectLst/>
                          <a:latin typeface="+mn-lt"/>
                        </a:rPr>
                        <a:t>8</a:t>
                      </a:r>
                      <a:r>
                        <a:rPr lang="kk-KZ" sz="1600" b="1" dirty="0">
                          <a:effectLst/>
                          <a:latin typeface="+mn-lt"/>
                        </a:rPr>
                        <a:t> </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Асқан ашушаңдық</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1602055000"/>
                  </a:ext>
                </a:extLst>
              </a:tr>
              <a:tr h="219074">
                <a:tc>
                  <a:txBody>
                    <a:bodyPr/>
                    <a:lstStyle/>
                    <a:p>
                      <a:pPr marL="0" lvl="0" indent="0">
                        <a:lnSpc>
                          <a:spcPct val="100000"/>
                        </a:lnSpc>
                        <a:spcAft>
                          <a:spcPts val="0"/>
                        </a:spcAft>
                        <a:buFont typeface="+mj-lt"/>
                        <a:buNone/>
                      </a:pPr>
                      <a:r>
                        <a:rPr lang="en-US" sz="1600" b="1" dirty="0">
                          <a:effectLst/>
                          <a:latin typeface="+mn-lt"/>
                        </a:rPr>
                        <a:t>9</a:t>
                      </a:r>
                      <a:r>
                        <a:rPr lang="kk-KZ" sz="1600" b="1" dirty="0">
                          <a:effectLst/>
                          <a:latin typeface="+mn-lt"/>
                        </a:rPr>
                        <a:t> </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Жұмысқа селқос қарау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955419888"/>
                  </a:ext>
                </a:extLst>
              </a:tr>
              <a:tr h="219074">
                <a:tc>
                  <a:txBody>
                    <a:bodyPr/>
                    <a:lstStyle/>
                    <a:p>
                      <a:pPr marL="0" lvl="0" indent="0">
                        <a:lnSpc>
                          <a:spcPct val="100000"/>
                        </a:lnSpc>
                        <a:spcAft>
                          <a:spcPts val="0"/>
                        </a:spcAft>
                        <a:buFont typeface="+mj-lt"/>
                        <a:buNone/>
                      </a:pPr>
                      <a:r>
                        <a:rPr lang="en-US" sz="1600" b="1" dirty="0">
                          <a:effectLst/>
                          <a:latin typeface="+mn-lt"/>
                        </a:rPr>
                        <a:t>10</a:t>
                      </a:r>
                      <a:r>
                        <a:rPr lang="kk-KZ" sz="1600" b="1" dirty="0">
                          <a:effectLst/>
                          <a:latin typeface="+mn-lt"/>
                        </a:rPr>
                        <a:t> </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Себепсіз </a:t>
                      </a:r>
                      <a:r>
                        <a:rPr lang="kk-KZ" sz="1600" b="1" dirty="0" smtClean="0">
                          <a:effectLst/>
                          <a:latin typeface="+mn-lt"/>
                        </a:rPr>
                        <a:t>ұялу, </a:t>
                      </a:r>
                      <a:r>
                        <a:rPr lang="kk-KZ" sz="1600" b="1" dirty="0">
                          <a:effectLst/>
                          <a:latin typeface="+mn-lt"/>
                        </a:rPr>
                        <a:t>өзін кінәлі сезіну, күдіктену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539616208"/>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11</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Мазасыздық немесе қорқыныш сезімі</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685305193"/>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12</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Болашақ кәсіби мүмкіндіктерді жағымсыз кейіпте көру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1319389426"/>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13</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Жұмыс барған сайын ауырлап бара жатқандай сезіну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a:effectLst/>
                          <a:latin typeface="+mn-lt"/>
                        </a:rPr>
                        <a:t> </a:t>
                      </a:r>
                      <a:endParaRPr lang="en-US" sz="900" b="1">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96013366"/>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14</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Эмоциялық және физикалық жүдеу сезімі</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4255277227"/>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15</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Жиі кешігу немесе жұмысқа тым ерте келу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597805896"/>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16</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Шаруаны үнемі кейінге қалдыра беру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984279110"/>
                  </a:ext>
                </a:extLst>
              </a:tr>
              <a:tr h="448286">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17</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Басымдылығы жоғары міндеттерді орындаудың орнына ұсақ-түйекке батып қалу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1342659188"/>
                  </a:ext>
                </a:extLst>
              </a:tr>
              <a:tr h="448286">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18</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Ештеңеге жарамсыздық, жағдай жақсаратынына сенімсіздік, нәтижелерге енжар қарау сезімі</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172435862"/>
                  </a:ext>
                </a:extLst>
              </a:tr>
              <a:tr h="219074">
                <a:tc>
                  <a:txBody>
                    <a:bodyPr/>
                    <a:lstStyle/>
                    <a:p>
                      <a:pPr marL="0" lvl="0" indent="0">
                        <a:lnSpc>
                          <a:spcPct val="100000"/>
                        </a:lnSpc>
                        <a:spcAft>
                          <a:spcPts val="0"/>
                        </a:spcAft>
                        <a:buFont typeface="+mj-lt"/>
                        <a:buNone/>
                      </a:pPr>
                      <a:r>
                        <a:rPr lang="en-US" sz="1600" b="1" dirty="0">
                          <a:effectLst/>
                          <a:latin typeface="+mn-lt"/>
                          <a:ea typeface="Calibri" panose="020F0502020204030204" pitchFamily="34" charset="0"/>
                          <a:cs typeface="Times New Roman" panose="02020603050405020304" pitchFamily="18" charset="0"/>
                        </a:rPr>
                        <a:t>19</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Кездесулер немес атқаратын істер туралы ұмытып кету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1512419241"/>
                  </a:ext>
                </a:extLst>
              </a:tr>
              <a:tr h="219074">
                <a:tc>
                  <a:txBody>
                    <a:bodyPr/>
                    <a:lstStyle/>
                    <a:p>
                      <a:pPr marL="0" lvl="0" indent="0">
                        <a:lnSpc>
                          <a:spcPct val="100000"/>
                        </a:lnSpc>
                        <a:spcAft>
                          <a:spcPts val="0"/>
                        </a:spcAft>
                        <a:buFont typeface="+mj-lt"/>
                        <a:buNone/>
                      </a:pPr>
                      <a:r>
                        <a:rPr lang="en-US" sz="1600" b="1" dirty="0">
                          <a:effectLst/>
                          <a:latin typeface="+mn-lt"/>
                        </a:rPr>
                        <a:t>20</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600" b="1" dirty="0">
                          <a:effectLst/>
                          <a:latin typeface="+mn-lt"/>
                        </a:rPr>
                        <a:t>Үнемі бір идеяны ойлай беру, ой қақпанынан шыға алмау</a:t>
                      </a:r>
                      <a:endParaRPr lang="en-US" sz="1050" b="1" dirty="0">
                        <a:effectLst/>
                        <a:latin typeface="+mn-lt"/>
                        <a:ea typeface="Calibri" panose="020F0502020204030204" pitchFamily="34" charset="0"/>
                        <a:cs typeface="Times New Roman" panose="02020603050405020304" pitchFamily="18" charset="0"/>
                      </a:endParaRPr>
                    </a:p>
                  </a:txBody>
                  <a:tcPr marL="59227" marR="59227" marT="0" marB="0"/>
                </a:tc>
                <a:tc>
                  <a:txBody>
                    <a:bodyPr/>
                    <a:lstStyle/>
                    <a:p>
                      <a:pPr>
                        <a:lnSpc>
                          <a:spcPct val="107000"/>
                        </a:lnSpc>
                        <a:spcAft>
                          <a:spcPts val="0"/>
                        </a:spcAft>
                      </a:pPr>
                      <a:r>
                        <a:rPr lang="kk-KZ" sz="1200" b="1" dirty="0">
                          <a:effectLst/>
                          <a:latin typeface="+mn-lt"/>
                        </a:rPr>
                        <a:t> </a:t>
                      </a:r>
                      <a:endParaRPr lang="en-US" sz="900" b="1" dirty="0">
                        <a:effectLst/>
                        <a:latin typeface="+mn-lt"/>
                        <a:ea typeface="Calibri" panose="020F0502020204030204" pitchFamily="34" charset="0"/>
                        <a:cs typeface="Times New Roman" panose="02020603050405020304" pitchFamily="18" charset="0"/>
                      </a:endParaRPr>
                    </a:p>
                  </a:txBody>
                  <a:tcPr marL="59227" marR="59227" marT="0" marB="0"/>
                </a:tc>
                <a:extLst>
                  <a:ext uri="{0D108BD9-81ED-4DB2-BD59-A6C34878D82A}">
                    <a16:rowId xmlns="" xmlns:a16="http://schemas.microsoft.com/office/drawing/2014/main" val="3362427806"/>
                  </a:ext>
                </a:extLst>
              </a:tr>
            </a:tbl>
          </a:graphicData>
        </a:graphic>
      </p:graphicFrame>
    </p:spTree>
    <p:extLst>
      <p:ext uri="{BB962C8B-B14F-4D97-AF65-F5344CB8AC3E}">
        <p14:creationId xmlns:p14="http://schemas.microsoft.com/office/powerpoint/2010/main" val="3194579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t="3881" b="7900"/>
          <a:stretch>
            <a:fillRect/>
          </a:stretch>
        </p:blipFill>
        <p:spPr bwMode="auto">
          <a:xfrm>
            <a:off x="0" y="78376"/>
            <a:ext cx="12192000" cy="6361612"/>
          </a:xfrm>
          <a:prstGeom prst="rect">
            <a:avLst/>
          </a:prstGeom>
          <a:noFill/>
          <a:ln w="9525">
            <a:noFill/>
            <a:miter lim="800000"/>
            <a:headEnd/>
            <a:tailEnd/>
          </a:ln>
          <a:effectLst/>
        </p:spPr>
      </p:pic>
      <p:sp>
        <p:nvSpPr>
          <p:cNvPr id="3" name="TextBox 2"/>
          <p:cNvSpPr txBox="1"/>
          <p:nvPr/>
        </p:nvSpPr>
        <p:spPr>
          <a:xfrm>
            <a:off x="8090569" y="1732281"/>
            <a:ext cx="3861945"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3000" b="1" dirty="0" err="1">
                <a:solidFill>
                  <a:srgbClr val="C00000"/>
                </a:solidFill>
              </a:rPr>
              <a:t>Нәтиже</a:t>
            </a:r>
            <a:r>
              <a:rPr lang="ru-RU" sz="3000" b="1" dirty="0">
                <a:solidFill>
                  <a:srgbClr val="C00000"/>
                </a:solidFill>
              </a:rPr>
              <a:t> </a:t>
            </a:r>
            <a:r>
              <a:rPr lang="ru-RU" sz="3000" b="1" dirty="0" err="1">
                <a:solidFill>
                  <a:srgbClr val="C00000"/>
                </a:solidFill>
              </a:rPr>
              <a:t>автоматты</a:t>
            </a:r>
            <a:r>
              <a:rPr lang="ru-RU" sz="3000" b="1" dirty="0">
                <a:solidFill>
                  <a:srgbClr val="C00000"/>
                </a:solidFill>
              </a:rPr>
              <a:t> </a:t>
            </a:r>
            <a:r>
              <a:rPr lang="ru-RU" sz="3000" b="1" dirty="0" err="1">
                <a:solidFill>
                  <a:srgbClr val="C00000"/>
                </a:solidFill>
              </a:rPr>
              <a:t>түрде</a:t>
            </a:r>
            <a:r>
              <a:rPr lang="ru-RU" sz="3000" b="1" dirty="0">
                <a:solidFill>
                  <a:srgbClr val="C00000"/>
                </a:solidFill>
              </a:rPr>
              <a:t> </a:t>
            </a:r>
            <a:r>
              <a:rPr lang="ru-RU" sz="3000" b="1" dirty="0" err="1">
                <a:solidFill>
                  <a:srgbClr val="C00000"/>
                </a:solidFill>
              </a:rPr>
              <a:t>шығады</a:t>
            </a:r>
            <a:r>
              <a:rPr lang="ru-RU" sz="3000" b="1" dirty="0">
                <a:solidFill>
                  <a:srgbClr val="C00000"/>
                </a:solidFill>
              </a:rPr>
              <a:t>.</a:t>
            </a:r>
          </a:p>
          <a:p>
            <a:endParaRPr lang="ru-RU" sz="3000" b="1" dirty="0">
              <a:solidFill>
                <a:srgbClr val="C00000"/>
              </a:solidFill>
            </a:endParaRPr>
          </a:p>
          <a:p>
            <a:r>
              <a:rPr lang="ru-RU" sz="3000" b="1" dirty="0" err="1">
                <a:solidFill>
                  <a:srgbClr val="C00000"/>
                </a:solidFill>
              </a:rPr>
              <a:t>Қажет</a:t>
            </a:r>
            <a:r>
              <a:rPr lang="ru-RU" sz="3000" b="1" dirty="0">
                <a:solidFill>
                  <a:srgbClr val="C00000"/>
                </a:solidFill>
              </a:rPr>
              <a:t> </a:t>
            </a:r>
            <a:r>
              <a:rPr lang="ru-RU" sz="3000" b="1" dirty="0" err="1">
                <a:solidFill>
                  <a:srgbClr val="C00000"/>
                </a:solidFill>
              </a:rPr>
              <a:t>болса</a:t>
            </a:r>
            <a:r>
              <a:rPr lang="ru-RU" sz="3000" b="1" dirty="0">
                <a:solidFill>
                  <a:srgbClr val="C00000"/>
                </a:solidFill>
              </a:rPr>
              <a:t>, педагог</a:t>
            </a:r>
            <a:r>
              <a:rPr lang="en-GB" sz="3000" b="1" dirty="0">
                <a:solidFill>
                  <a:srgbClr val="C00000"/>
                </a:solidFill>
              </a:rPr>
              <a:t>-</a:t>
            </a:r>
            <a:r>
              <a:rPr lang="kk-KZ" sz="3000" b="1" dirty="0">
                <a:solidFill>
                  <a:srgbClr val="C00000"/>
                </a:solidFill>
              </a:rPr>
              <a:t>психологтардың көмегіне немесе өзге көмек көзіне жүгіне аласыз.</a:t>
            </a:r>
            <a:endParaRPr lang="ru-RU" sz="3000" b="1" dirty="0">
              <a:solidFill>
                <a:srgbClr val="C00000"/>
              </a:solidFill>
            </a:endParaRPr>
          </a:p>
        </p:txBody>
      </p:sp>
    </p:spTree>
    <p:extLst>
      <p:ext uri="{BB962C8B-B14F-4D97-AF65-F5344CB8AC3E}">
        <p14:creationId xmlns:p14="http://schemas.microsoft.com/office/powerpoint/2010/main" val="3288694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97B5E3FB-09C4-4B42-BCE6-5FA9B397306F}"/>
              </a:ext>
            </a:extLst>
          </p:cNvPr>
          <p:cNvSpPr txBox="1"/>
          <p:nvPr/>
        </p:nvSpPr>
        <p:spPr>
          <a:xfrm>
            <a:off x="4282561" y="359173"/>
            <a:ext cx="7446580" cy="523220"/>
          </a:xfrm>
          <a:prstGeom prst="rect">
            <a:avLst/>
          </a:prstGeom>
          <a:noFill/>
        </p:spPr>
        <p:txBody>
          <a:bodyPr wrap="square" rtlCol="0">
            <a:spAutoFit/>
          </a:bodyPr>
          <a:lstStyle/>
          <a:p>
            <a:pPr algn="ctr"/>
            <a:r>
              <a:rPr lang="ru-RU" sz="2800" b="1" dirty="0">
                <a:solidFill>
                  <a:srgbClr val="C00000"/>
                </a:solidFill>
                <a:latin typeface="Calibri" pitchFamily="34" charset="0"/>
                <a:ea typeface="Tahoma" panose="020B0604030504040204" pitchFamily="34" charset="0"/>
                <a:cs typeface="Tahoma" panose="020B0604030504040204" pitchFamily="34" charset="0"/>
              </a:rPr>
              <a:t>ӨЗ</a:t>
            </a:r>
            <a:r>
              <a:rPr lang="en-GB" sz="2800" b="1" dirty="0">
                <a:solidFill>
                  <a:srgbClr val="C00000"/>
                </a:solidFill>
                <a:latin typeface="Calibri" pitchFamily="34" charset="0"/>
                <a:ea typeface="Tahoma" panose="020B0604030504040204" pitchFamily="34" charset="0"/>
                <a:cs typeface="Tahoma" panose="020B0604030504040204" pitchFamily="34" charset="0"/>
              </a:rPr>
              <a:t>-</a:t>
            </a:r>
            <a:r>
              <a:rPr lang="kk-KZ" sz="2800" b="1" dirty="0">
                <a:solidFill>
                  <a:srgbClr val="C00000"/>
                </a:solidFill>
                <a:latin typeface="Calibri" pitchFamily="34" charset="0"/>
                <a:ea typeface="Tahoma" panose="020B0604030504040204" pitchFamily="34" charset="0"/>
                <a:cs typeface="Tahoma" panose="020B0604030504040204" pitchFamily="34" charset="0"/>
              </a:rPr>
              <a:t>ӨЗІНЕ КӨМЕК БЕРУДІҢ АЛТЫ САЛАСЫ</a:t>
            </a:r>
            <a:endParaRPr lang="ru-RU" sz="2800" b="1" dirty="0">
              <a:solidFill>
                <a:srgbClr val="C00000"/>
              </a:solidFill>
              <a:latin typeface="Calibri"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 xmlns:a16="http://schemas.microsoft.com/office/drawing/2014/main" id="{84FC72C4-4183-486A-B77B-AFFA68DE6DF6}"/>
              </a:ext>
            </a:extLst>
          </p:cNvPr>
          <p:cNvSpPr/>
          <p:nvPr/>
        </p:nvSpPr>
        <p:spPr>
          <a:xfrm>
            <a:off x="78377" y="1944509"/>
            <a:ext cx="11921133" cy="4355038"/>
          </a:xfrm>
          <a:prstGeom prst="rect">
            <a:avLst/>
          </a:prstGeom>
        </p:spPr>
        <p:txBody>
          <a:bodyPr wrap="square">
            <a:spAutoFit/>
          </a:bodyPr>
          <a:lstStyle/>
          <a:p>
            <a:pPr marL="180340">
              <a:spcBef>
                <a:spcPts val="300"/>
              </a:spcBef>
              <a:spcAft>
                <a:spcPts val="300"/>
              </a:spcAft>
            </a:pPr>
            <a:r>
              <a:rPr lang="ru-RU" sz="2200" dirty="0" err="1">
                <a:ea typeface="Tahoma" panose="020B0604030504040204" pitchFamily="34" charset="0"/>
                <a:cs typeface="Tahoma" panose="020B0604030504040204" pitchFamily="34" charset="0"/>
              </a:rPr>
              <a:t>сабырлы</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байсалды</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адамдармен</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араласу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жүйке</a:t>
            </a:r>
            <a:r>
              <a:rPr lang="en-GB" sz="2200" dirty="0">
                <a:ea typeface="Tahoma" panose="020B0604030504040204" pitchFamily="34" charset="0"/>
                <a:cs typeface="Tahoma" panose="020B0604030504040204" pitchFamily="34" charset="0"/>
              </a:rPr>
              <a:t>-</a:t>
            </a:r>
            <a:r>
              <a:rPr lang="kk-KZ" sz="2200" dirty="0">
                <a:ea typeface="Tahoma" panose="020B0604030504040204" pitchFamily="34" charset="0"/>
                <a:cs typeface="Tahoma" panose="020B0604030504040204" pitchFamily="34" charset="0"/>
              </a:rPr>
              <a:t>бұлшық еттік </a:t>
            </a:r>
            <a:r>
              <a:rPr lang="ru-RU" sz="2200" dirty="0">
                <a:ea typeface="Tahoma" panose="020B0604030504040204" pitchFamily="34" charset="0"/>
                <a:cs typeface="Tahoma" panose="020B0604030504040204" pitchFamily="34" charset="0"/>
              </a:rPr>
              <a:t>релаксация</a:t>
            </a:r>
            <a:endParaRPr lang="en-US" sz="2200" b="1" dirty="0">
              <a:ea typeface="Tahoma" panose="020B0604030504040204" pitchFamily="34" charset="0"/>
              <a:cs typeface="Tahoma" panose="020B0604030504040204" pitchFamily="34" charset="0"/>
            </a:endParaRPr>
          </a:p>
          <a:p>
            <a:pPr marL="180340">
              <a:spcBef>
                <a:spcPts val="300"/>
              </a:spcBef>
              <a:spcAft>
                <a:spcPts val="300"/>
              </a:spcAft>
            </a:pPr>
            <a:r>
              <a:rPr lang="ru-RU" sz="2400" b="1" dirty="0" err="1">
                <a:solidFill>
                  <a:srgbClr val="002060"/>
                </a:solidFill>
                <a:ea typeface="Tahoma" panose="020B0604030504040204" pitchFamily="34" charset="0"/>
                <a:cs typeface="Tahoma" panose="020B0604030504040204" pitchFamily="34" charset="0"/>
              </a:rPr>
              <a:t>Өз-өзіне</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психологиялық</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көмек</a:t>
            </a:r>
            <a:r>
              <a:rPr lang="ru-RU" sz="2400" b="1" dirty="0">
                <a:solidFill>
                  <a:srgbClr val="002060"/>
                </a:solidFill>
                <a:ea typeface="Tahoma" panose="020B0604030504040204" pitchFamily="34" charset="0"/>
                <a:cs typeface="Tahoma" panose="020B0604030504040204" pitchFamily="34" charset="0"/>
              </a:rPr>
              <a:t> беру: </a:t>
            </a:r>
            <a:r>
              <a:rPr lang="ru-RU" sz="2200" dirty="0">
                <a:ea typeface="Tahoma" panose="020B0604030504040204" pitchFamily="34" charset="0"/>
                <a:cs typeface="Tahoma" panose="020B0604030504040204" pitchFamily="34" charset="0"/>
              </a:rPr>
              <a:t>Рефлексия, </a:t>
            </a:r>
            <a:r>
              <a:rPr lang="ru-RU" sz="2200" dirty="0" err="1">
                <a:ea typeface="Tahoma" panose="020B0604030504040204" pitchFamily="34" charset="0"/>
                <a:cs typeface="Tahoma" panose="020B0604030504040204" pitchFamily="34" charset="0"/>
              </a:rPr>
              <a:t>оқу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уақыт</a:t>
            </a:r>
            <a:r>
              <a:rPr lang="ru-RU" sz="2200" dirty="0">
                <a:ea typeface="Tahoma" panose="020B0604030504040204" pitchFamily="34" charset="0"/>
                <a:cs typeface="Tahoma" panose="020B0604030504040204" pitchFamily="34" charset="0"/>
              </a:rPr>
              <a:t> пен </a:t>
            </a:r>
            <a:r>
              <a:rPr lang="ru-RU" sz="2200" dirty="0" err="1">
                <a:ea typeface="Tahoma" panose="020B0604030504040204" pitchFamily="34" charset="0"/>
                <a:cs typeface="Tahoma" panose="020B0604030504040204" pitchFamily="34" charset="0"/>
              </a:rPr>
              <a:t>күш</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жұмсауды</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шектеу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өз-өзіне</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көмек</a:t>
            </a:r>
            <a:r>
              <a:rPr lang="ru-RU" sz="2200" dirty="0">
                <a:ea typeface="Tahoma" panose="020B0604030504040204" pitchFamily="34" charset="0"/>
                <a:cs typeface="Tahoma" panose="020B0604030504040204" pitchFamily="34" charset="0"/>
              </a:rPr>
              <a:t> беру </a:t>
            </a:r>
            <a:r>
              <a:rPr lang="ru-RU" sz="2200" dirty="0" err="1">
                <a:ea typeface="Tahoma" panose="020B0604030504040204" pitchFamily="34" charset="0"/>
                <a:cs typeface="Tahoma" panose="020B0604030504040204" pitchFamily="34" charset="0"/>
              </a:rPr>
              <a:t>жаттығуларын</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жасау</a:t>
            </a:r>
            <a:endParaRPr lang="ru-RU" sz="2200" dirty="0">
              <a:ea typeface="Tahoma" panose="020B0604030504040204" pitchFamily="34" charset="0"/>
              <a:cs typeface="Tahoma" panose="020B0604030504040204" pitchFamily="34" charset="0"/>
            </a:endParaRPr>
          </a:p>
          <a:p>
            <a:pPr marL="180340">
              <a:spcBef>
                <a:spcPts val="300"/>
              </a:spcBef>
              <a:spcAft>
                <a:spcPts val="300"/>
              </a:spcAft>
            </a:pPr>
            <a:r>
              <a:rPr lang="ru-RU" sz="2400" b="1" dirty="0" err="1">
                <a:solidFill>
                  <a:srgbClr val="002060"/>
                </a:solidFill>
                <a:ea typeface="Tahoma" panose="020B0604030504040204" pitchFamily="34" charset="0"/>
                <a:cs typeface="Tahoma" panose="020B0604030504040204" pitchFamily="34" charset="0"/>
              </a:rPr>
              <a:t>Өз-өзіне</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эмоциялық</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көмек</a:t>
            </a:r>
            <a:r>
              <a:rPr lang="ru-RU" sz="2400" b="1" dirty="0">
                <a:solidFill>
                  <a:srgbClr val="002060"/>
                </a:solidFill>
                <a:ea typeface="Tahoma" panose="020B0604030504040204" pitchFamily="34" charset="0"/>
                <a:cs typeface="Tahoma" panose="020B0604030504040204" pitchFamily="34" charset="0"/>
              </a:rPr>
              <a:t> беру: </a:t>
            </a:r>
            <a:r>
              <a:rPr lang="ru-RU" sz="2200" dirty="0" err="1">
                <a:ea typeface="Tahoma" panose="020B0604030504040204" pitchFamily="34" charset="0"/>
                <a:cs typeface="Tahoma" panose="020B0604030504040204" pitchFamily="34" charset="0"/>
              </a:rPr>
              <a:t>достармен</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бірге</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уақыт</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өткізу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айналадағыларға</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зиян</a:t>
            </a:r>
            <a:r>
              <a:rPr lang="ru-RU" sz="2200" dirty="0">
                <a:ea typeface="Tahoma" panose="020B0604030504040204" pitchFamily="34" charset="0"/>
                <a:cs typeface="Tahoma" panose="020B0604030504040204" pitchFamily="34" charset="0"/>
              </a:rPr>
              <a:t> мен </a:t>
            </a:r>
            <a:r>
              <a:rPr lang="ru-RU" sz="2200" dirty="0" err="1">
                <a:ea typeface="Tahoma" panose="020B0604030504040204" pitchFamily="34" charset="0"/>
                <a:cs typeface="Tahoma" panose="020B0604030504040204" pitchFamily="34" charset="0"/>
              </a:rPr>
              <a:t>залал</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келтірмей</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өзін</a:t>
            </a:r>
            <a:r>
              <a:rPr lang="en-GB" sz="2200" dirty="0">
                <a:ea typeface="Tahoma" panose="020B0604030504040204" pitchFamily="34" charset="0"/>
                <a:cs typeface="Tahoma" panose="020B0604030504040204" pitchFamily="34" charset="0"/>
              </a:rPr>
              <a:t>-</a:t>
            </a:r>
            <a:r>
              <a:rPr lang="kk-KZ" sz="2200" dirty="0">
                <a:ea typeface="Tahoma" panose="020B0604030504040204" pitchFamily="34" charset="0"/>
                <a:cs typeface="Tahoma" panose="020B0604030504040204" pitchFamily="34" charset="0"/>
              </a:rPr>
              <a:t>өзі таныту, әзіл, сүйікті істер, хобби, шабыт беретін әдебиет, </a:t>
            </a:r>
            <a:r>
              <a:rPr lang="ru-RU" sz="2200" dirty="0">
                <a:ea typeface="Tahoma" panose="020B0604030504040204" pitchFamily="34" charset="0"/>
                <a:cs typeface="Tahoma" panose="020B0604030504040204" pitchFamily="34" charset="0"/>
              </a:rPr>
              <a:t>визуализация, арт-терапия</a:t>
            </a:r>
          </a:p>
          <a:p>
            <a:pPr marL="180340">
              <a:spcBef>
                <a:spcPts val="300"/>
              </a:spcBef>
              <a:spcAft>
                <a:spcPts val="300"/>
              </a:spcAft>
            </a:pPr>
            <a:r>
              <a:rPr lang="ru-RU" sz="2400" b="1" dirty="0" err="1">
                <a:solidFill>
                  <a:srgbClr val="002060"/>
                </a:solidFill>
                <a:ea typeface="Tahoma" panose="020B0604030504040204" pitchFamily="34" charset="0"/>
                <a:cs typeface="Tahoma" panose="020B0604030504040204" pitchFamily="34" charset="0"/>
              </a:rPr>
              <a:t>Өз-өзіне</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рухани</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көмек</a:t>
            </a:r>
            <a:r>
              <a:rPr lang="ru-RU" sz="2400" b="1" dirty="0">
                <a:solidFill>
                  <a:srgbClr val="002060"/>
                </a:solidFill>
                <a:ea typeface="Tahoma" panose="020B0604030504040204" pitchFamily="34" charset="0"/>
                <a:cs typeface="Tahoma" panose="020B0604030504040204" pitchFamily="34" charset="0"/>
              </a:rPr>
              <a:t> беру: </a:t>
            </a:r>
            <a:r>
              <a:rPr lang="ru-RU" sz="2200" dirty="0" err="1">
                <a:ea typeface="Tahoma" panose="020B0604030504040204" pitchFamily="34" charset="0"/>
                <a:cs typeface="Tahoma" panose="020B0604030504040204" pitchFamily="34" charset="0"/>
              </a:rPr>
              <a:t>ойлану</a:t>
            </a:r>
            <a:r>
              <a:rPr lang="en-GB" sz="2200" dirty="0">
                <a:ea typeface="Tahoma" panose="020B0604030504040204" pitchFamily="34" charset="0"/>
                <a:cs typeface="Tahoma" panose="020B0604030504040204" pitchFamily="34" charset="0"/>
              </a:rPr>
              <a:t>-</a:t>
            </a:r>
            <a:r>
              <a:rPr lang="kk-KZ" sz="2200" dirty="0">
                <a:ea typeface="Tahoma" panose="020B0604030504040204" pitchFamily="34" charset="0"/>
                <a:cs typeface="Tahoma" panose="020B0604030504040204" pitchFamily="34" charset="0"/>
              </a:rPr>
              <a:t>толғану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басымдықтарды</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ретпен</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орналастыру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табиғат</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аясында</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серуендеу</a:t>
            </a:r>
            <a:r>
              <a:rPr lang="ru-RU" sz="2200" dirty="0">
                <a:ea typeface="Tahoma" panose="020B0604030504040204" pitchFamily="34" charset="0"/>
                <a:cs typeface="Tahoma" panose="020B0604030504040204" pitchFamily="34" charset="0"/>
              </a:rPr>
              <a:t>, медитация, </a:t>
            </a:r>
            <a:r>
              <a:rPr lang="ru-RU" sz="2200" dirty="0" err="1">
                <a:ea typeface="Tahoma" panose="020B0604030504040204" pitchFamily="34" charset="0"/>
                <a:cs typeface="Tahoma" panose="020B0604030504040204" pitchFamily="34" charset="0"/>
              </a:rPr>
              <a:t>дұға</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оқу</a:t>
            </a:r>
            <a:r>
              <a:rPr lang="ru-RU" sz="2200" dirty="0">
                <a:ea typeface="Tahoma" panose="020B0604030504040204" pitchFamily="34" charset="0"/>
                <a:cs typeface="Tahoma" panose="020B0604030504040204" pitchFamily="34" charset="0"/>
              </a:rPr>
              <a:t>. </a:t>
            </a:r>
          </a:p>
          <a:p>
            <a:pPr marL="180340">
              <a:spcBef>
                <a:spcPts val="300"/>
              </a:spcBef>
              <a:spcAft>
                <a:spcPts val="300"/>
              </a:spcAft>
            </a:pPr>
            <a:r>
              <a:rPr lang="ru-RU" sz="2400" b="1" dirty="0" err="1">
                <a:solidFill>
                  <a:srgbClr val="002060"/>
                </a:solidFill>
                <a:ea typeface="Tahoma" panose="020B0604030504040204" pitchFamily="34" charset="0"/>
                <a:cs typeface="Tahoma" panose="020B0604030504040204" pitchFamily="34" charset="0"/>
              </a:rPr>
              <a:t>Өз-өзіне</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кәсіби</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көмек</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көрсету</a:t>
            </a:r>
            <a:r>
              <a:rPr lang="ru-RU" sz="2400" b="1" dirty="0">
                <a:solidFill>
                  <a:srgbClr val="002060"/>
                </a:solidFill>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жұмыс</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арасында</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жеткілікті</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үзілістер</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түскі</a:t>
            </a:r>
            <a:r>
              <a:rPr lang="ru-RU" sz="2200" dirty="0">
                <a:ea typeface="Tahoma" panose="020B0604030504040204" pitchFamily="34" charset="0"/>
                <a:cs typeface="Tahoma" panose="020B0604030504040204" pitchFamily="34" charset="0"/>
              </a:rPr>
              <a:t> ас, </a:t>
            </a:r>
            <a:r>
              <a:rPr lang="ru-RU" sz="2200" dirty="0" err="1">
                <a:ea typeface="Tahoma" panose="020B0604030504040204" pitchFamily="34" charset="0"/>
                <a:cs typeface="Tahoma" panose="020B0604030504040204" pitchFamily="34" charset="0"/>
              </a:rPr>
              <a:t>демалыс</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жасау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маңызды</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мәселелерді</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шешуге</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уақыт</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бөлу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жайлы</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жұмыс</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орны</a:t>
            </a:r>
            <a:r>
              <a:rPr lang="ru-RU" sz="2200" dirty="0">
                <a:ea typeface="Tahoma" panose="020B0604030504040204" pitchFamily="34" charset="0"/>
                <a:cs typeface="Tahoma" panose="020B0604030504040204" pitchFamily="34" charset="0"/>
              </a:rPr>
              <a:t>.</a:t>
            </a:r>
          </a:p>
          <a:p>
            <a:pPr marL="180340">
              <a:spcBef>
                <a:spcPts val="300"/>
              </a:spcBef>
              <a:spcAft>
                <a:spcPts val="300"/>
              </a:spcAft>
            </a:pPr>
            <a:r>
              <a:rPr lang="ru-RU" sz="2400" b="1" dirty="0">
                <a:solidFill>
                  <a:srgbClr val="002060"/>
                </a:solidFill>
                <a:ea typeface="Tahoma" panose="020B0604030504040204" pitchFamily="34" charset="0"/>
                <a:cs typeface="Tahoma" panose="020B0604030504040204" pitchFamily="34" charset="0"/>
              </a:rPr>
              <a:t>Тепе</a:t>
            </a:r>
            <a:r>
              <a:rPr lang="en-GB" sz="2400" b="1" dirty="0">
                <a:solidFill>
                  <a:srgbClr val="002060"/>
                </a:solidFill>
                <a:ea typeface="Tahoma" panose="020B0604030504040204" pitchFamily="34" charset="0"/>
                <a:cs typeface="Tahoma" panose="020B0604030504040204" pitchFamily="34" charset="0"/>
              </a:rPr>
              <a:t>-</a:t>
            </a:r>
            <a:r>
              <a:rPr lang="kk-KZ" sz="2400" b="1" dirty="0">
                <a:solidFill>
                  <a:srgbClr val="002060"/>
                </a:solidFill>
                <a:ea typeface="Tahoma" panose="020B0604030504040204" pitchFamily="34" charset="0"/>
                <a:cs typeface="Tahoma" panose="020B0604030504040204" pitchFamily="34" charset="0"/>
              </a:rPr>
              <a:t>теңдік</a:t>
            </a:r>
            <a:r>
              <a:rPr lang="en-US" sz="2400" b="1" dirty="0">
                <a:solidFill>
                  <a:srgbClr val="002060"/>
                </a:solidFill>
                <a:ea typeface="Tahoma" panose="020B0604030504040204" pitchFamily="34" charset="0"/>
                <a:cs typeface="Tahoma" panose="020B0604030504040204" pitchFamily="34" charset="0"/>
              </a:rPr>
              <a:t>:</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жұмыс</a:t>
            </a:r>
            <a:r>
              <a:rPr lang="ru-RU" sz="2200" dirty="0">
                <a:ea typeface="Tahoma" panose="020B0604030504040204" pitchFamily="34" charset="0"/>
                <a:cs typeface="Tahoma" panose="020B0604030504040204" pitchFamily="34" charset="0"/>
              </a:rPr>
              <a:t> пен </a:t>
            </a:r>
            <a:r>
              <a:rPr lang="ru-RU" sz="2200" dirty="0" err="1">
                <a:ea typeface="Tahoma" panose="020B0604030504040204" pitchFamily="34" charset="0"/>
                <a:cs typeface="Tahoma" panose="020B0604030504040204" pitchFamily="34" charset="0"/>
              </a:rPr>
              <a:t>отбасылық</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жеке</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өмір</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арасындағы</a:t>
            </a:r>
            <a:r>
              <a:rPr lang="ru-RU" sz="2200" dirty="0">
                <a:ea typeface="Tahoma" panose="020B0604030504040204" pitchFamily="34" charset="0"/>
                <a:cs typeface="Tahoma" panose="020B0604030504040204" pitchFamily="34" charset="0"/>
              </a:rPr>
              <a:t> тепе</a:t>
            </a:r>
            <a:r>
              <a:rPr lang="en-GB" sz="2200" dirty="0">
                <a:ea typeface="Tahoma" panose="020B0604030504040204" pitchFamily="34" charset="0"/>
                <a:cs typeface="Tahoma" panose="020B0604030504040204" pitchFamily="34" charset="0"/>
              </a:rPr>
              <a:t>-</a:t>
            </a:r>
            <a:r>
              <a:rPr lang="kk-KZ" sz="2200" dirty="0">
                <a:ea typeface="Tahoma" panose="020B0604030504040204" pitchFamily="34" charset="0"/>
                <a:cs typeface="Tahoma" panose="020B0604030504040204" pitchFamily="34" charset="0"/>
              </a:rPr>
              <a:t>теңдік</a:t>
            </a:r>
            <a:r>
              <a:rPr lang="ru-RU" sz="2200" dirty="0">
                <a:ea typeface="Tahoma" panose="020B0604030504040204" pitchFamily="34" charset="0"/>
                <a:cs typeface="Tahoma" panose="020B0604030504040204" pitchFamily="34" charset="0"/>
              </a:rPr>
              <a:t>. </a:t>
            </a:r>
            <a:endParaRPr lang="ru-RU" sz="2200" dirty="0">
              <a:effectLst/>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2" y="-13064"/>
            <a:ext cx="4143359" cy="19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2">
            <a:extLst>
              <a:ext uri="{FF2B5EF4-FFF2-40B4-BE49-F238E27FC236}">
                <a16:creationId xmlns="" xmlns:a16="http://schemas.microsoft.com/office/drawing/2014/main" id="{594EDD55-E759-4CF5-BF6A-D9ECBCF2B55C}"/>
              </a:ext>
            </a:extLst>
          </p:cNvPr>
          <p:cNvSpPr/>
          <p:nvPr/>
        </p:nvSpPr>
        <p:spPr>
          <a:xfrm>
            <a:off x="4128013" y="844065"/>
            <a:ext cx="8063987" cy="1138773"/>
          </a:xfrm>
          <a:prstGeom prst="rect">
            <a:avLst/>
          </a:prstGeom>
        </p:spPr>
        <p:txBody>
          <a:bodyPr wrap="square">
            <a:spAutoFit/>
          </a:bodyPr>
          <a:lstStyle/>
          <a:p>
            <a:pPr marL="180340">
              <a:spcBef>
                <a:spcPts val="300"/>
              </a:spcBef>
              <a:spcAft>
                <a:spcPts val="300"/>
              </a:spcAft>
            </a:pPr>
            <a:r>
              <a:rPr lang="ru-RU" sz="2400" b="1" dirty="0" err="1">
                <a:solidFill>
                  <a:srgbClr val="002060"/>
                </a:solidFill>
                <a:ea typeface="Tahoma" panose="020B0604030504040204" pitchFamily="34" charset="0"/>
                <a:cs typeface="Tahoma" panose="020B0604030504040204" pitchFamily="34" charset="0"/>
              </a:rPr>
              <a:t>Өз-өзіне</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физикалық</a:t>
            </a:r>
            <a:r>
              <a:rPr lang="ru-RU" sz="2400" b="1" dirty="0">
                <a:solidFill>
                  <a:srgbClr val="002060"/>
                </a:solidFill>
                <a:ea typeface="Tahoma" panose="020B0604030504040204" pitchFamily="34" charset="0"/>
                <a:cs typeface="Tahoma" panose="020B0604030504040204" pitchFamily="34" charset="0"/>
              </a:rPr>
              <a:t> </a:t>
            </a:r>
            <a:r>
              <a:rPr lang="ru-RU" sz="2400" b="1" dirty="0" err="1">
                <a:solidFill>
                  <a:srgbClr val="002060"/>
                </a:solidFill>
                <a:ea typeface="Tahoma" panose="020B0604030504040204" pitchFamily="34" charset="0"/>
                <a:cs typeface="Tahoma" panose="020B0604030504040204" pitchFamily="34" charset="0"/>
              </a:rPr>
              <a:t>көмек</a:t>
            </a:r>
            <a:r>
              <a:rPr lang="ru-RU" sz="2400" b="1" dirty="0">
                <a:solidFill>
                  <a:srgbClr val="002060"/>
                </a:solidFill>
                <a:ea typeface="Tahoma" panose="020B0604030504040204" pitchFamily="34" charset="0"/>
                <a:cs typeface="Tahoma" panose="020B0604030504040204" pitchFamily="34" charset="0"/>
              </a:rPr>
              <a:t> беру: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тамақтану</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физикалық</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жүктеме</a:t>
            </a:r>
            <a:r>
              <a:rPr lang="ru-RU" sz="2200" dirty="0">
                <a:ea typeface="Tahoma" panose="020B0604030504040204" pitchFamily="34" charset="0"/>
                <a:cs typeface="Tahoma" panose="020B0604030504040204" pitchFamily="34" charset="0"/>
              </a:rPr>
              <a:t>, </a:t>
            </a:r>
            <a:r>
              <a:rPr lang="ru-RU" sz="2200" dirty="0" err="1">
                <a:ea typeface="Tahoma" panose="020B0604030504040204" pitchFamily="34" charset="0"/>
                <a:cs typeface="Tahoma" panose="020B0604030504040204" pitchFamily="34" charset="0"/>
              </a:rPr>
              <a:t>ұйқы</a:t>
            </a:r>
            <a:r>
              <a:rPr lang="ru-RU" sz="2200" dirty="0">
                <a:ea typeface="Tahoma" panose="020B0604030504040204" pitchFamily="34" charset="0"/>
                <a:cs typeface="Tahoma" panose="020B0604030504040204" pitchFamily="34" charset="0"/>
              </a:rPr>
              <a:t>, </a:t>
            </a:r>
            <a:r>
              <a:rPr lang="kk-KZ" sz="2200" dirty="0" smtClean="0">
                <a:ea typeface="Tahoma" panose="020B0604030504040204" pitchFamily="34" charset="0"/>
                <a:cs typeface="Tahoma" panose="020B0604030504040204" pitchFamily="34" charset="0"/>
              </a:rPr>
              <a:t>спортпен </a:t>
            </a:r>
            <a:r>
              <a:rPr lang="kk-KZ" sz="2200" dirty="0">
                <a:ea typeface="Tahoma" panose="020B0604030504040204" pitchFamily="34" charset="0"/>
                <a:cs typeface="Tahoma" panose="020B0604030504040204" pitchFamily="34" charset="0"/>
              </a:rPr>
              <a:t>шұғылдану, жаяу жүру, суға түсу (монша, душ, хауыз)</a:t>
            </a:r>
            <a:r>
              <a:rPr lang="ru-RU" sz="2200" dirty="0">
                <a:ea typeface="Tahoma" panose="020B0604030504040204" pitchFamily="34" charset="0"/>
                <a:cs typeface="Tahoma" panose="020B0604030504040204" pitchFamily="34" charset="0"/>
              </a:rPr>
              <a:t>, </a:t>
            </a:r>
            <a:endParaRPr lang="ru-RU" sz="22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5081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6F60EAE8-184C-49C8-8D60-95295FDADBBD}"/>
              </a:ext>
            </a:extLst>
          </p:cNvPr>
          <p:cNvSpPr/>
          <p:nvPr/>
        </p:nvSpPr>
        <p:spPr>
          <a:xfrm>
            <a:off x="130627" y="1220930"/>
            <a:ext cx="9760369" cy="1272721"/>
          </a:xfrm>
          <a:prstGeom prst="rect">
            <a:avLst/>
          </a:prstGeom>
        </p:spPr>
        <p:txBody>
          <a:bodyPr wrap="square">
            <a:spAutoFit/>
          </a:bodyPr>
          <a:lstStyle/>
          <a:p>
            <a:pPr>
              <a:lnSpc>
                <a:spcPct val="110000"/>
              </a:lnSpc>
            </a:pPr>
            <a:r>
              <a:rPr lang="ru-RU"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Әр</a:t>
            </a:r>
            <a:r>
              <a:rPr lang="ru-RU"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анықтамаға</a:t>
            </a:r>
            <a:r>
              <a:rPr lang="ru-RU"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2400" b="1" dirty="0" err="1">
                <a:solidFill>
                  <a:srgbClr val="0070C0"/>
                </a:solidFill>
                <a:latin typeface="Tahoma" panose="020B0604030504040204" pitchFamily="34" charset="0"/>
                <a:ea typeface="Tahoma" panose="020B0604030504040204" pitchFamily="34" charset="0"/>
                <a:cs typeface="Tahoma" panose="020B0604030504040204" pitchFamily="34" charset="0"/>
              </a:rPr>
              <a:t>қарама</a:t>
            </a:r>
            <a:r>
              <a:rPr lang="en-GB"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kk-KZ" sz="2400" b="1" dirty="0">
                <a:solidFill>
                  <a:srgbClr val="0070C0"/>
                </a:solidFill>
                <a:latin typeface="Tahoma" panose="020B0604030504040204" pitchFamily="34" charset="0"/>
                <a:ea typeface="Tahoma" panose="020B0604030504040204" pitchFamily="34" charset="0"/>
                <a:cs typeface="Tahoma" panose="020B0604030504040204" pitchFamily="34" charset="0"/>
              </a:rPr>
              <a:t>қарсы ұсынылған қасиетке ие бес адамның есімдері мен телефон нөмірлерін жазып шығыңыз</a:t>
            </a:r>
            <a:r>
              <a:rPr lang="ru-RU" sz="24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5" name="Прямоугольник 4">
            <a:extLst>
              <a:ext uri="{FF2B5EF4-FFF2-40B4-BE49-F238E27FC236}">
                <a16:creationId xmlns="" xmlns:a16="http://schemas.microsoft.com/office/drawing/2014/main" id="{C4533912-1F79-482A-9C5A-8AB88286CFC5}"/>
              </a:ext>
            </a:extLst>
          </p:cNvPr>
          <p:cNvSpPr/>
          <p:nvPr/>
        </p:nvSpPr>
        <p:spPr>
          <a:xfrm>
            <a:off x="130627" y="2803049"/>
            <a:ext cx="11652070" cy="3293209"/>
          </a:xfrm>
          <a:prstGeom prst="rect">
            <a:avLst/>
          </a:prstGeom>
        </p:spPr>
        <p:txBody>
          <a:bodyPr wrap="square">
            <a:spAutoFit/>
          </a:bodyPr>
          <a:lstStyle/>
          <a:p>
            <a:pPr marL="637540" indent="-457200">
              <a:spcBef>
                <a:spcPts val="600"/>
              </a:spcBef>
              <a:spcAft>
                <a:spcPts val="600"/>
              </a:spcAft>
              <a:buAutoNum type="arabicPeriod"/>
            </a:pPr>
            <a:r>
              <a:rPr lang="ru-RU" sz="2400" b="1" dirty="0" err="1">
                <a:latin typeface="Tahoma" panose="020B0604030504040204" pitchFamily="34" charset="0"/>
                <a:ea typeface="Tahoma" panose="020B0604030504040204" pitchFamily="34" charset="0"/>
                <a:cs typeface="Tahoma" panose="020B0604030504040204" pitchFamily="34" charset="0"/>
              </a:rPr>
              <a:t>Сүйеніш</a:t>
            </a:r>
            <a:r>
              <a:rPr lang="ru-RU" sz="2400" b="1" dirty="0">
                <a:latin typeface="Tahoma" panose="020B0604030504040204" pitchFamily="34" charset="0"/>
                <a:ea typeface="Tahoma" panose="020B0604030504040204" pitchFamily="34" charset="0"/>
                <a:cs typeface="Tahoma" panose="020B0604030504040204" pitchFamily="34" charset="0"/>
              </a:rPr>
              <a:t> – </a:t>
            </a:r>
            <a:r>
              <a:rPr lang="ru-RU" sz="2400" dirty="0" err="1">
                <a:latin typeface="Tahoma" panose="020B0604030504040204" pitchFamily="34" charset="0"/>
                <a:ea typeface="Tahoma" panose="020B0604030504040204" pitchFamily="34" charset="0"/>
                <a:cs typeface="Tahoma" panose="020B0604030504040204" pitchFamily="34" charset="0"/>
              </a:rPr>
              <a:t>Кімге</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сүйенуге</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дайынсыз</a:t>
            </a:r>
            <a:r>
              <a:rPr lang="ru-RU" sz="2400" dirty="0">
                <a:latin typeface="Tahoma" panose="020B0604030504040204" pitchFamily="34" charset="0"/>
                <a:ea typeface="Tahoma" panose="020B0604030504040204" pitchFamily="34" charset="0"/>
                <a:cs typeface="Tahoma" panose="020B0604030504040204" pitchFamily="34" charset="0"/>
              </a:rPr>
              <a:t>?</a:t>
            </a:r>
          </a:p>
          <a:p>
            <a:pPr marL="180340">
              <a:spcBef>
                <a:spcPts val="600"/>
              </a:spcBef>
              <a:spcAft>
                <a:spcPts val="600"/>
              </a:spcAft>
            </a:pPr>
            <a:r>
              <a:rPr lang="ru-RU" sz="2400" b="1" dirty="0">
                <a:latin typeface="Tahoma" panose="020B0604030504040204" pitchFamily="34" charset="0"/>
                <a:ea typeface="Tahoma" panose="020B0604030504040204" pitchFamily="34" charset="0"/>
                <a:cs typeface="Tahoma" panose="020B0604030504040204" pitchFamily="34" charset="0"/>
              </a:rPr>
              <a:t>2. </a:t>
            </a:r>
            <a:r>
              <a:rPr lang="ru-RU" sz="2400" b="1" dirty="0" err="1">
                <a:latin typeface="Tahoma" panose="020B0604030504040204" pitchFamily="34" charset="0"/>
                <a:ea typeface="Tahoma" panose="020B0604030504040204" pitchFamily="34" charset="0"/>
                <a:cs typeface="Tahoma" panose="020B0604030504040204" pitchFamily="34" charset="0"/>
              </a:rPr>
              <a:t>Шындық</a:t>
            </a:r>
            <a:r>
              <a:rPr lang="ru-RU" sz="2400" b="1" dirty="0">
                <a:latin typeface="Tahoma" panose="020B0604030504040204" pitchFamily="34" charset="0"/>
                <a:ea typeface="Tahoma" panose="020B0604030504040204" pitchFamily="34" charset="0"/>
                <a:cs typeface="Tahoma" panose="020B0604030504040204" pitchFamily="34" charset="0"/>
              </a:rPr>
              <a:t> </a:t>
            </a:r>
            <a:r>
              <a:rPr lang="ru-RU" sz="2400" b="1" dirty="0" err="1">
                <a:latin typeface="Tahoma" panose="020B0604030504040204" pitchFamily="34" charset="0"/>
                <a:ea typeface="Tahoma" panose="020B0604030504040204" pitchFamily="34" charset="0"/>
                <a:cs typeface="Tahoma" panose="020B0604030504040204" pitchFamily="34" charset="0"/>
              </a:rPr>
              <a:t>сүйгіш</a:t>
            </a:r>
            <a:r>
              <a:rPr lang="ru-RU" sz="2400" b="1" dirty="0">
                <a:latin typeface="Tahoma" panose="020B0604030504040204" pitchFamily="34" charset="0"/>
                <a:ea typeface="Tahoma" panose="020B0604030504040204" pitchFamily="34" charset="0"/>
                <a:cs typeface="Tahoma" panose="020B0604030504040204" pitchFamily="34" charset="0"/>
              </a:rPr>
              <a:t> </a:t>
            </a:r>
            <a:r>
              <a:rPr lang="ru-RU" sz="2400" b="1" dirty="0" err="1">
                <a:latin typeface="Tahoma" panose="020B0604030504040204" pitchFamily="34" charset="0"/>
                <a:ea typeface="Tahoma" panose="020B0604030504040204" pitchFamily="34" charset="0"/>
                <a:cs typeface="Tahoma" panose="020B0604030504040204" pitchFamily="34" charset="0"/>
              </a:rPr>
              <a:t>немесе</a:t>
            </a:r>
            <a:r>
              <a:rPr lang="ru-RU" sz="2400" b="1" dirty="0">
                <a:latin typeface="Tahoma" panose="020B0604030504040204" pitchFamily="34" charset="0"/>
                <a:ea typeface="Tahoma" panose="020B0604030504040204" pitchFamily="34" charset="0"/>
                <a:cs typeface="Tahoma" panose="020B0604030504040204" pitchFamily="34" charset="0"/>
              </a:rPr>
              <a:t> </a:t>
            </a:r>
            <a:r>
              <a:rPr lang="ru-RU" sz="2400" b="1" dirty="0" err="1">
                <a:latin typeface="Tahoma" panose="020B0604030504040204" pitchFamily="34" charset="0"/>
                <a:ea typeface="Tahoma" panose="020B0604030504040204" pitchFamily="34" charset="0"/>
                <a:cs typeface="Tahoma" panose="020B0604030504040204" pitchFamily="34" charset="0"/>
              </a:rPr>
              <a:t>данышпан</a:t>
            </a:r>
            <a:r>
              <a:rPr lang="ru-RU" sz="2400" b="1" dirty="0">
                <a:latin typeface="Tahoma" panose="020B0604030504040204" pitchFamily="34" charset="0"/>
                <a:ea typeface="Tahoma" panose="020B0604030504040204" pitchFamily="34" charset="0"/>
                <a:cs typeface="Tahoma" panose="020B0604030504040204" pitchFamily="34" charset="0"/>
              </a:rPr>
              <a:t> – </a:t>
            </a:r>
            <a:r>
              <a:rPr lang="ru-RU" sz="2400" dirty="0" err="1">
                <a:latin typeface="Tahoma" panose="020B0604030504040204" pitchFamily="34" charset="0"/>
                <a:ea typeface="Tahoma" panose="020B0604030504040204" pitchFamily="34" charset="0"/>
                <a:cs typeface="Tahoma" panose="020B0604030504040204" pitchFamily="34" charset="0"/>
              </a:rPr>
              <a:t>Кім</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сізге</a:t>
            </a:r>
            <a:r>
              <a:rPr lang="ru-RU" sz="2400" dirty="0">
                <a:latin typeface="Tahoma" panose="020B0604030504040204" pitchFamily="34" charset="0"/>
                <a:ea typeface="Tahoma" panose="020B0604030504040204" pitchFamily="34" charset="0"/>
                <a:cs typeface="Tahoma" panose="020B0604030504040204" pitchFamily="34" charset="0"/>
              </a:rPr>
              <a:t> тек </a:t>
            </a:r>
            <a:r>
              <a:rPr lang="ru-RU" sz="2400" dirty="0" err="1">
                <a:latin typeface="Tahoma" panose="020B0604030504040204" pitchFamily="34" charset="0"/>
                <a:ea typeface="Tahoma" panose="020B0604030504040204" pitchFamily="34" charset="0"/>
                <a:cs typeface="Tahoma" panose="020B0604030504040204" pitchFamily="34" charset="0"/>
              </a:rPr>
              <a:t>шындықты</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айтады</a:t>
            </a:r>
            <a:r>
              <a:rPr lang="ru-RU" sz="2400" dirty="0">
                <a:latin typeface="Tahoma" panose="020B0604030504040204" pitchFamily="34" charset="0"/>
                <a:ea typeface="Tahoma" panose="020B0604030504040204" pitchFamily="34" charset="0"/>
                <a:cs typeface="Tahoma" panose="020B0604030504040204" pitchFamily="34" charset="0"/>
              </a:rPr>
              <a:t> және </a:t>
            </a:r>
            <a:r>
              <a:rPr lang="ru-RU" sz="2400" dirty="0" err="1">
                <a:latin typeface="Tahoma" panose="020B0604030504040204" pitchFamily="34" charset="0"/>
                <a:ea typeface="Tahoma" panose="020B0604030504040204" pitchFamily="34" charset="0"/>
                <a:cs typeface="Tahoma" panose="020B0604030504040204" pitchFamily="34" charset="0"/>
              </a:rPr>
              <a:t>сізбен</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ашық</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сөйлеседі</a:t>
            </a:r>
            <a:r>
              <a:rPr lang="ru-RU" sz="2400" dirty="0">
                <a:latin typeface="Tahoma" panose="020B0604030504040204" pitchFamily="34" charset="0"/>
                <a:ea typeface="Tahoma" panose="020B0604030504040204" pitchFamily="34" charset="0"/>
                <a:cs typeface="Tahoma" panose="020B0604030504040204" pitchFamily="34" charset="0"/>
              </a:rPr>
              <a:t>?</a:t>
            </a:r>
            <a:r>
              <a:rPr lang="ru-RU" sz="2400" b="1" dirty="0">
                <a:latin typeface="Tahoma" panose="020B0604030504040204" pitchFamily="34" charset="0"/>
                <a:ea typeface="Tahoma" panose="020B0604030504040204" pitchFamily="34" charset="0"/>
                <a:cs typeface="Tahoma" panose="020B0604030504040204" pitchFamily="34" charset="0"/>
              </a:rPr>
              <a:t> </a:t>
            </a:r>
          </a:p>
          <a:p>
            <a:pPr marL="180340">
              <a:spcBef>
                <a:spcPts val="600"/>
              </a:spcBef>
              <a:spcAft>
                <a:spcPts val="600"/>
              </a:spcAft>
            </a:pPr>
            <a:r>
              <a:rPr lang="ru-RU" sz="2400" b="1" dirty="0">
                <a:latin typeface="Tahoma" panose="020B0604030504040204" pitchFamily="34" charset="0"/>
                <a:ea typeface="Tahoma" panose="020B0604030504040204" pitchFamily="34" charset="0"/>
                <a:cs typeface="Tahoma" panose="020B0604030504040204" pitchFamily="34" charset="0"/>
              </a:rPr>
              <a:t>3. </a:t>
            </a:r>
            <a:r>
              <a:rPr lang="ru-RU" sz="2400" b="1" dirty="0" err="1">
                <a:latin typeface="Tahoma" panose="020B0604030504040204" pitchFamily="34" charset="0"/>
                <a:ea typeface="Tahoma" panose="020B0604030504040204" pitchFamily="34" charset="0"/>
                <a:cs typeface="Tahoma" panose="020B0604030504040204" pitchFamily="34" charset="0"/>
              </a:rPr>
              <a:t>Зерттеуші</a:t>
            </a:r>
            <a:r>
              <a:rPr lang="ru-RU" sz="2400" b="1" dirty="0">
                <a:latin typeface="Tahoma" panose="020B0604030504040204" pitchFamily="34" charset="0"/>
                <a:ea typeface="Tahoma" panose="020B0604030504040204" pitchFamily="34" charset="0"/>
                <a:cs typeface="Tahoma" panose="020B0604030504040204" pitchFamily="34" charset="0"/>
              </a:rPr>
              <a:t> – </a:t>
            </a:r>
            <a:r>
              <a:rPr lang="ru-RU" sz="2400" dirty="0" err="1">
                <a:latin typeface="Tahoma" panose="020B0604030504040204" pitchFamily="34" charset="0"/>
                <a:ea typeface="Tahoma" panose="020B0604030504040204" pitchFamily="34" charset="0"/>
                <a:cs typeface="Tahoma" panose="020B0604030504040204" pitchFamily="34" charset="0"/>
              </a:rPr>
              <a:t>Өзі</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білмесе</a:t>
            </a:r>
            <a:r>
              <a:rPr lang="ru-RU" sz="2400" dirty="0">
                <a:latin typeface="Tahoma" panose="020B0604030504040204" pitchFamily="34" charset="0"/>
                <a:ea typeface="Tahoma" panose="020B0604030504040204" pitchFamily="34" charset="0"/>
                <a:cs typeface="Tahoma" panose="020B0604030504040204" pitchFamily="34" charset="0"/>
              </a:rPr>
              <a:t> де, </a:t>
            </a:r>
            <a:r>
              <a:rPr lang="ru-RU" sz="2400" dirty="0" err="1">
                <a:latin typeface="Tahoma" panose="020B0604030504040204" pitchFamily="34" charset="0"/>
                <a:ea typeface="Tahoma" panose="020B0604030504040204" pitchFamily="34" charset="0"/>
                <a:cs typeface="Tahoma" panose="020B0604030504040204" pitchFamily="34" charset="0"/>
              </a:rPr>
              <a:t>кез</a:t>
            </a:r>
            <a:r>
              <a:rPr lang="en-GB" sz="2400" dirty="0">
                <a:latin typeface="Tahoma" panose="020B0604030504040204" pitchFamily="34" charset="0"/>
                <a:ea typeface="Tahoma" panose="020B0604030504040204" pitchFamily="34" charset="0"/>
                <a:cs typeface="Tahoma" panose="020B0604030504040204" pitchFamily="34" charset="0"/>
              </a:rPr>
              <a:t>-</a:t>
            </a:r>
            <a:r>
              <a:rPr lang="kk-KZ" sz="2400" dirty="0">
                <a:latin typeface="Tahoma" panose="020B0604030504040204" pitchFamily="34" charset="0"/>
                <a:ea typeface="Tahoma" panose="020B0604030504040204" pitchFamily="34" charset="0"/>
                <a:cs typeface="Tahoma" panose="020B0604030504040204" pitchFamily="34" charset="0"/>
              </a:rPr>
              <a:t>келген ақпаратты табуға кім көмектеседі, кім таба алады?</a:t>
            </a:r>
            <a:r>
              <a:rPr lang="ru-RU" sz="2400" dirty="0">
                <a:latin typeface="Tahoma" panose="020B0604030504040204" pitchFamily="34" charset="0"/>
                <a:ea typeface="Tahoma" panose="020B0604030504040204" pitchFamily="34" charset="0"/>
                <a:cs typeface="Tahoma" panose="020B0604030504040204" pitchFamily="34" charset="0"/>
              </a:rPr>
              <a:t> </a:t>
            </a:r>
          </a:p>
          <a:p>
            <a:pPr marL="180340">
              <a:spcBef>
                <a:spcPts val="600"/>
              </a:spcBef>
              <a:spcAft>
                <a:spcPts val="600"/>
              </a:spcAft>
            </a:pPr>
            <a:r>
              <a:rPr lang="ru-RU" sz="2400" b="1" dirty="0">
                <a:latin typeface="Tahoma" panose="020B0604030504040204" pitchFamily="34" charset="0"/>
                <a:ea typeface="Tahoma" panose="020B0604030504040204" pitchFamily="34" charset="0"/>
                <a:cs typeface="Tahoma" panose="020B0604030504040204" pitchFamily="34" charset="0"/>
              </a:rPr>
              <a:t>4. </a:t>
            </a:r>
            <a:r>
              <a:rPr lang="ru-RU" sz="2400" b="1" dirty="0" err="1">
                <a:latin typeface="Tahoma" panose="020B0604030504040204" pitchFamily="34" charset="0"/>
                <a:ea typeface="Tahoma" panose="020B0604030504040204" pitchFamily="34" charset="0"/>
                <a:cs typeface="Tahoma" panose="020B0604030504040204" pitchFamily="34" charset="0"/>
              </a:rPr>
              <a:t>Көмекші</a:t>
            </a:r>
            <a:r>
              <a:rPr lang="ru-RU" sz="2400" b="1" dirty="0">
                <a:latin typeface="Tahoma" panose="020B0604030504040204" pitchFamily="34" charset="0"/>
                <a:ea typeface="Tahoma" panose="020B0604030504040204" pitchFamily="34" charset="0"/>
                <a:cs typeface="Tahoma" panose="020B0604030504040204" pitchFamily="34" charset="0"/>
              </a:rPr>
              <a:t> – </a:t>
            </a:r>
            <a:r>
              <a:rPr lang="ru-RU" sz="2400" dirty="0" err="1">
                <a:latin typeface="Tahoma" panose="020B0604030504040204" pitchFamily="34" charset="0"/>
                <a:ea typeface="Tahoma" panose="020B0604030504040204" pitchFamily="34" charset="0"/>
                <a:cs typeface="Tahoma" panose="020B0604030504040204" pitchFamily="34" charset="0"/>
              </a:rPr>
              <a:t>Кім</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көмекке</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келуге</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дайын</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тұрады</a:t>
            </a:r>
            <a:r>
              <a:rPr lang="ru-RU" sz="2400" dirty="0">
                <a:latin typeface="Tahoma" panose="020B0604030504040204" pitchFamily="34" charset="0"/>
                <a:ea typeface="Tahoma" panose="020B0604030504040204" pitchFamily="34" charset="0"/>
                <a:cs typeface="Tahoma" panose="020B0604030504040204" pitchFamily="34" charset="0"/>
              </a:rPr>
              <a:t>? </a:t>
            </a:r>
          </a:p>
          <a:p>
            <a:pPr marL="180340">
              <a:spcBef>
                <a:spcPts val="600"/>
              </a:spcBef>
              <a:spcAft>
                <a:spcPts val="600"/>
              </a:spcAft>
            </a:pPr>
            <a:r>
              <a:rPr lang="ru-RU" sz="2400" b="1" dirty="0">
                <a:latin typeface="Tahoma" panose="020B0604030504040204" pitchFamily="34" charset="0"/>
                <a:ea typeface="Tahoma" panose="020B0604030504040204" pitchFamily="34" charset="0"/>
                <a:cs typeface="Tahoma" panose="020B0604030504040204" pitchFamily="34" charset="0"/>
              </a:rPr>
              <a:t>5. </a:t>
            </a:r>
            <a:r>
              <a:rPr lang="ru-RU" sz="2400" b="1" dirty="0" err="1">
                <a:latin typeface="Tahoma" panose="020B0604030504040204" pitchFamily="34" charset="0"/>
                <a:ea typeface="Tahoma" panose="020B0604030504040204" pitchFamily="34" charset="0"/>
                <a:cs typeface="Tahoma" panose="020B0604030504040204" pitchFamily="34" charset="0"/>
              </a:rPr>
              <a:t>Қорғаушы</a:t>
            </a:r>
            <a:r>
              <a:rPr lang="ru-RU" sz="2400" b="1" dirty="0">
                <a:latin typeface="Tahoma" panose="020B0604030504040204" pitchFamily="34" charset="0"/>
                <a:ea typeface="Tahoma" panose="020B0604030504040204" pitchFamily="34" charset="0"/>
                <a:cs typeface="Tahoma" panose="020B0604030504040204" pitchFamily="34" charset="0"/>
              </a:rPr>
              <a:t> – </a:t>
            </a:r>
            <a:r>
              <a:rPr lang="ru-RU" sz="2400" dirty="0" err="1">
                <a:latin typeface="Tahoma" panose="020B0604030504040204" pitchFamily="34" charset="0"/>
                <a:ea typeface="Tahoma" panose="020B0604030504040204" pitchFamily="34" charset="0"/>
                <a:cs typeface="Tahoma" panose="020B0604030504040204" pitchFamily="34" charset="0"/>
              </a:rPr>
              <a:t>Кім</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сіздің</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абыройыңызды</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қорғайды</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қабылдайды</a:t>
            </a:r>
            <a:r>
              <a:rPr lang="ru-RU" sz="2400" dirty="0">
                <a:latin typeface="Tahoma" panose="020B0604030504040204" pitchFamily="34" charset="0"/>
                <a:ea typeface="Tahoma" panose="020B0604030504040204" pitchFamily="34" charset="0"/>
                <a:cs typeface="Tahoma" panose="020B0604030504040204" pitchFamily="34" charset="0"/>
              </a:rPr>
              <a:t>, </a:t>
            </a:r>
            <a:r>
              <a:rPr lang="ru-RU" sz="2400" dirty="0" err="1">
                <a:latin typeface="Tahoma" panose="020B0604030504040204" pitchFamily="34" charset="0"/>
                <a:ea typeface="Tahoma" panose="020B0604030504040204" pitchFamily="34" charset="0"/>
                <a:cs typeface="Tahoma" panose="020B0604030504040204" pitchFamily="34" charset="0"/>
              </a:rPr>
              <a:t>түсінеді</a:t>
            </a:r>
            <a:r>
              <a:rPr lang="ru-RU" sz="2400" dirty="0">
                <a:latin typeface="Tahoma" panose="020B0604030504040204" pitchFamily="34" charset="0"/>
                <a:ea typeface="Tahoma" panose="020B0604030504040204" pitchFamily="34" charset="0"/>
                <a:cs typeface="Tahoma" panose="020B0604030504040204" pitchFamily="34" charset="0"/>
              </a:rPr>
              <a:t>? </a:t>
            </a:r>
            <a:endParaRPr lang="ru-RU" sz="2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0997" y="0"/>
            <a:ext cx="2278950" cy="150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94283" y="225469"/>
            <a:ext cx="9696713" cy="769992"/>
          </a:xfrm>
        </p:spPr>
        <p:txBody>
          <a:bodyPr>
            <a:noAutofit/>
          </a:bodyPr>
          <a:lstStyle/>
          <a:p>
            <a:r>
              <a:rPr lang="ru-RU" sz="2800" b="1" dirty="0">
                <a:solidFill>
                  <a:srgbClr val="C00000"/>
                </a:solidFill>
                <a:latin typeface="+mn-lt"/>
              </a:rPr>
              <a:t>«5 ҚОЛДАУ ШЕҢБЕРІ»» ЖАТТЫҒУЫ</a:t>
            </a:r>
            <a:br>
              <a:rPr lang="ru-RU" sz="2800" b="1" dirty="0">
                <a:solidFill>
                  <a:srgbClr val="C00000"/>
                </a:solidFill>
                <a:latin typeface="+mn-lt"/>
              </a:rPr>
            </a:br>
            <a:r>
              <a:rPr lang="ru-RU" sz="2800" i="1" dirty="0" err="1">
                <a:solidFill>
                  <a:srgbClr val="C00000"/>
                </a:solidFill>
                <a:latin typeface="+mn-lt"/>
              </a:rPr>
              <a:t>Көмек</a:t>
            </a:r>
            <a:r>
              <a:rPr lang="ru-RU" sz="2800" i="1" dirty="0">
                <a:solidFill>
                  <a:srgbClr val="C00000"/>
                </a:solidFill>
                <a:latin typeface="+mn-lt"/>
              </a:rPr>
              <a:t> </a:t>
            </a:r>
            <a:r>
              <a:rPr lang="ru-RU" sz="2800" i="1" dirty="0" err="1">
                <a:solidFill>
                  <a:srgbClr val="C00000"/>
                </a:solidFill>
                <a:latin typeface="+mn-lt"/>
              </a:rPr>
              <a:t>алу</a:t>
            </a:r>
            <a:r>
              <a:rPr lang="ru-RU" sz="2800" i="1" dirty="0">
                <a:solidFill>
                  <a:srgbClr val="C00000"/>
                </a:solidFill>
                <a:latin typeface="+mn-lt"/>
              </a:rPr>
              <a:t> </a:t>
            </a:r>
            <a:r>
              <a:rPr lang="ru-RU" sz="2800" i="1" dirty="0" err="1">
                <a:solidFill>
                  <a:srgbClr val="C00000"/>
                </a:solidFill>
                <a:latin typeface="+mn-lt"/>
              </a:rPr>
              <a:t>үшін</a:t>
            </a:r>
            <a:r>
              <a:rPr lang="ru-RU" sz="2800" i="1" dirty="0">
                <a:solidFill>
                  <a:srgbClr val="C00000"/>
                </a:solidFill>
                <a:latin typeface="+mn-lt"/>
              </a:rPr>
              <a:t> </a:t>
            </a:r>
            <a:r>
              <a:rPr lang="ru-RU" sz="2800" i="1" dirty="0" err="1">
                <a:solidFill>
                  <a:srgbClr val="C00000"/>
                </a:solidFill>
                <a:latin typeface="+mn-lt"/>
              </a:rPr>
              <a:t>қарым</a:t>
            </a:r>
            <a:r>
              <a:rPr lang="en-GB" sz="2800" i="1" dirty="0">
                <a:solidFill>
                  <a:srgbClr val="C00000"/>
                </a:solidFill>
                <a:latin typeface="+mn-lt"/>
              </a:rPr>
              <a:t>-</a:t>
            </a:r>
            <a:r>
              <a:rPr lang="kk-KZ" sz="2800" i="1" dirty="0">
                <a:solidFill>
                  <a:srgbClr val="C00000"/>
                </a:solidFill>
                <a:latin typeface="+mn-lt"/>
              </a:rPr>
              <a:t>қатынас саласына зер салыңыз</a:t>
            </a:r>
            <a:endParaRPr lang="ru-RU" sz="2800" i="1" dirty="0">
              <a:solidFill>
                <a:srgbClr val="C00000"/>
              </a:solidFill>
              <a:latin typeface="+mn-lt"/>
            </a:endParaRPr>
          </a:p>
        </p:txBody>
      </p:sp>
    </p:spTree>
    <p:extLst>
      <p:ext uri="{BB962C8B-B14F-4D97-AF65-F5344CB8AC3E}">
        <p14:creationId xmlns:p14="http://schemas.microsoft.com/office/powerpoint/2010/main" val="2178276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a:extLst>
              <a:ext uri="{FF2B5EF4-FFF2-40B4-BE49-F238E27FC236}">
                <a16:creationId xmlns="" xmlns:a16="http://schemas.microsoft.com/office/drawing/2014/main" id="{B752E184-BF0B-4F3E-8874-EC8857AC51D9}"/>
              </a:ext>
            </a:extLst>
          </p:cNvPr>
          <p:cNvSpPr>
            <a:spLocks noGrp="1" noChangeArrowheads="1"/>
          </p:cNvSpPr>
          <p:nvPr>
            <p:ph type="title"/>
          </p:nvPr>
        </p:nvSpPr>
        <p:spPr>
          <a:xfrm>
            <a:off x="480290" y="114300"/>
            <a:ext cx="8229600" cy="654050"/>
          </a:xfrm>
        </p:spPr>
        <p:txBody>
          <a:bodyPr anchor="t"/>
          <a:lstStyle/>
          <a:p>
            <a:r>
              <a:rPr lang="ru-RU" altLang="en-US" sz="3600" b="1" dirty="0">
                <a:solidFill>
                  <a:srgbClr val="0070C0"/>
                </a:solidFill>
                <a:latin typeface="Calibri" pitchFamily="34" charset="0"/>
                <a:cs typeface="Times New Roman" pitchFamily="18" charset="0"/>
              </a:rPr>
              <a:t>ВИЗУАЛИЗАЦИЯ</a:t>
            </a:r>
          </a:p>
        </p:txBody>
      </p:sp>
      <p:sp>
        <p:nvSpPr>
          <p:cNvPr id="19459" name="Объект 2">
            <a:extLst>
              <a:ext uri="{FF2B5EF4-FFF2-40B4-BE49-F238E27FC236}">
                <a16:creationId xmlns="" xmlns:a16="http://schemas.microsoft.com/office/drawing/2014/main" id="{CE53C5E6-EB65-462C-85FD-89BF850A51BD}"/>
              </a:ext>
            </a:extLst>
          </p:cNvPr>
          <p:cNvSpPr>
            <a:spLocks noGrp="1" noChangeArrowheads="1"/>
          </p:cNvSpPr>
          <p:nvPr>
            <p:ph idx="1"/>
          </p:nvPr>
        </p:nvSpPr>
        <p:spPr>
          <a:xfrm>
            <a:off x="147783" y="1063626"/>
            <a:ext cx="7210282" cy="3660775"/>
          </a:xfrm>
        </p:spPr>
        <p:txBody>
          <a:bodyPr>
            <a:normAutofit/>
          </a:bodyPr>
          <a:lstStyle/>
          <a:p>
            <a:r>
              <a:rPr lang="ru-RU" altLang="en-US" dirty="0"/>
              <a:t>Визуализация – </a:t>
            </a:r>
            <a:r>
              <a:rPr lang="ru-RU" altLang="en-US" dirty="0" err="1"/>
              <a:t>адам</a:t>
            </a:r>
            <a:r>
              <a:rPr lang="ru-RU" altLang="en-US" dirty="0"/>
              <a:t> </a:t>
            </a:r>
            <a:r>
              <a:rPr lang="ru-RU" altLang="en-US" dirty="0" err="1"/>
              <a:t>санасында</a:t>
            </a:r>
            <a:r>
              <a:rPr lang="ru-RU" altLang="en-US" dirty="0"/>
              <a:t> </a:t>
            </a:r>
            <a:r>
              <a:rPr lang="ru-RU" altLang="en-US" dirty="0" err="1"/>
              <a:t>ішкі</a:t>
            </a:r>
            <a:r>
              <a:rPr lang="ru-RU" altLang="en-US" dirty="0"/>
              <a:t> </a:t>
            </a:r>
            <a:r>
              <a:rPr lang="ru-RU" altLang="en-US" dirty="0" err="1"/>
              <a:t>бейнелер</a:t>
            </a:r>
            <a:r>
              <a:rPr lang="ru-RU" altLang="en-US" dirty="0"/>
              <a:t> </a:t>
            </a:r>
            <a:r>
              <a:rPr lang="ru-RU" altLang="en-US" dirty="0" err="1"/>
              <a:t>қалыптастыру</a:t>
            </a:r>
            <a:r>
              <a:rPr lang="ru-RU" altLang="en-US" dirty="0"/>
              <a:t>, </a:t>
            </a:r>
            <a:r>
              <a:rPr lang="ru-RU" altLang="en-US" dirty="0" err="1"/>
              <a:t>яғни</a:t>
            </a:r>
            <a:r>
              <a:rPr lang="ru-RU" altLang="en-US" dirty="0"/>
              <a:t> </a:t>
            </a:r>
            <a:r>
              <a:rPr lang="ru-RU" altLang="en-US" dirty="0" err="1"/>
              <a:t>қиялды</a:t>
            </a:r>
            <a:r>
              <a:rPr lang="ru-RU" altLang="en-US" dirty="0"/>
              <a:t> </a:t>
            </a:r>
            <a:r>
              <a:rPr lang="ru-RU" altLang="en-US" dirty="0" err="1"/>
              <a:t>бұрын</a:t>
            </a:r>
            <a:r>
              <a:rPr lang="ru-RU" altLang="en-US" dirty="0"/>
              <a:t> </a:t>
            </a:r>
            <a:r>
              <a:rPr lang="ru-RU" altLang="en-US" dirty="0" err="1"/>
              <a:t>есту</a:t>
            </a:r>
            <a:r>
              <a:rPr lang="ru-RU" altLang="en-US" dirty="0"/>
              <a:t>, </a:t>
            </a:r>
            <a:r>
              <a:rPr lang="ru-RU" altLang="en-US" dirty="0" err="1"/>
              <a:t>көру</a:t>
            </a:r>
            <a:r>
              <a:rPr lang="ru-RU" altLang="en-US" dirty="0"/>
              <a:t>, </a:t>
            </a:r>
            <a:r>
              <a:rPr lang="ru-RU" altLang="en-US" dirty="0" err="1"/>
              <a:t>дәм</a:t>
            </a:r>
            <a:r>
              <a:rPr lang="ru-RU" altLang="en-US" dirty="0"/>
              <a:t> тату, </a:t>
            </a:r>
            <a:r>
              <a:rPr lang="ru-RU" altLang="en-US" dirty="0" err="1"/>
              <a:t>иіс</a:t>
            </a:r>
            <a:r>
              <a:rPr lang="ru-RU" altLang="en-US" dirty="0"/>
              <a:t> </a:t>
            </a:r>
            <a:r>
              <a:rPr lang="ru-RU" altLang="en-US" dirty="0" err="1"/>
              <a:t>сезу</a:t>
            </a:r>
            <a:r>
              <a:rPr lang="ru-RU" altLang="en-US" dirty="0"/>
              <a:t>, </a:t>
            </a:r>
            <a:r>
              <a:rPr lang="ru-RU" altLang="en-US" dirty="0" err="1"/>
              <a:t>қол</a:t>
            </a:r>
            <a:r>
              <a:rPr lang="ru-RU" altLang="en-US" dirty="0"/>
              <a:t> </a:t>
            </a:r>
            <a:r>
              <a:rPr lang="ru-RU" altLang="en-US" dirty="0" err="1"/>
              <a:t>тигізу</a:t>
            </a:r>
            <a:r>
              <a:rPr lang="ru-RU" altLang="en-US" dirty="0"/>
              <a:t> </a:t>
            </a:r>
            <a:r>
              <a:rPr lang="ru-RU" altLang="en-US" dirty="0" err="1"/>
              <a:t>арқылы</a:t>
            </a:r>
            <a:r>
              <a:rPr lang="ru-RU" altLang="en-US" dirty="0"/>
              <a:t> </a:t>
            </a:r>
            <a:r>
              <a:rPr lang="ru-RU" altLang="en-US" dirty="0" err="1"/>
              <a:t>бастан</a:t>
            </a:r>
            <a:r>
              <a:rPr lang="ru-RU" altLang="en-US" dirty="0"/>
              <a:t> </a:t>
            </a:r>
            <a:r>
              <a:rPr lang="ru-RU" altLang="en-US" dirty="0" err="1"/>
              <a:t>кешірген</a:t>
            </a:r>
            <a:r>
              <a:rPr lang="ru-RU" altLang="en-US" dirty="0"/>
              <a:t> </a:t>
            </a:r>
            <a:r>
              <a:rPr lang="ru-RU" altLang="en-US" dirty="0" err="1"/>
              <a:t>сезімдер</a:t>
            </a:r>
            <a:r>
              <a:rPr lang="ru-RU" altLang="en-US" dirty="0"/>
              <a:t> </a:t>
            </a:r>
            <a:r>
              <a:rPr lang="ru-RU" altLang="en-US" dirty="0" err="1"/>
              <a:t>көмегімен</a:t>
            </a:r>
            <a:r>
              <a:rPr lang="ru-RU" altLang="en-US" dirty="0"/>
              <a:t> </a:t>
            </a:r>
            <a:r>
              <a:rPr lang="ru-RU" altLang="en-US" dirty="0" err="1"/>
              <a:t>қамшылау</a:t>
            </a:r>
            <a:r>
              <a:rPr lang="ru-RU" altLang="en-US" dirty="0"/>
              <a:t>. </a:t>
            </a:r>
            <a:endParaRPr lang="en-US" altLang="en-US" dirty="0"/>
          </a:p>
        </p:txBody>
      </p:sp>
      <p:pic>
        <p:nvPicPr>
          <p:cNvPr id="19460" name="Picture 2">
            <a:extLst>
              <a:ext uri="{FF2B5EF4-FFF2-40B4-BE49-F238E27FC236}">
                <a16:creationId xmlns="" xmlns:a16="http://schemas.microsoft.com/office/drawing/2014/main" id="{B5972328-BEE6-46BF-B83A-B7AD09C44A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1773" y="768350"/>
            <a:ext cx="33099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Прямоугольник 3">
            <a:extLst>
              <a:ext uri="{FF2B5EF4-FFF2-40B4-BE49-F238E27FC236}">
                <a16:creationId xmlns="" xmlns:a16="http://schemas.microsoft.com/office/drawing/2014/main" id="{0605936E-1C77-45F3-B238-FB798A24B32D}"/>
              </a:ext>
            </a:extLst>
          </p:cNvPr>
          <p:cNvSpPr>
            <a:spLocks noChangeArrowheads="1"/>
          </p:cNvSpPr>
          <p:nvPr/>
        </p:nvSpPr>
        <p:spPr bwMode="auto">
          <a:xfrm>
            <a:off x="1922607" y="4032251"/>
            <a:ext cx="86439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ru-RU" altLang="en-US" sz="3200" b="1" dirty="0" err="1">
                <a:solidFill>
                  <a:srgbClr val="0070C0"/>
                </a:solidFill>
              </a:rPr>
              <a:t>Санаңызда</a:t>
            </a:r>
            <a:r>
              <a:rPr lang="ru-RU" altLang="en-US" sz="3200" b="1" dirty="0">
                <a:solidFill>
                  <a:srgbClr val="0070C0"/>
                </a:solidFill>
              </a:rPr>
              <a:t> </a:t>
            </a:r>
            <a:r>
              <a:rPr lang="ru-RU" altLang="en-US" sz="3200" b="1" dirty="0" err="1">
                <a:solidFill>
                  <a:srgbClr val="0070C0"/>
                </a:solidFill>
              </a:rPr>
              <a:t>тысқары</a:t>
            </a:r>
            <a:r>
              <a:rPr lang="ru-RU" altLang="en-US" sz="3200" b="1" dirty="0">
                <a:solidFill>
                  <a:srgbClr val="0070C0"/>
                </a:solidFill>
              </a:rPr>
              <a:t> </a:t>
            </a:r>
            <a:r>
              <a:rPr lang="ru-RU" altLang="en-US" sz="3200" b="1" dirty="0" err="1">
                <a:solidFill>
                  <a:srgbClr val="0070C0"/>
                </a:solidFill>
              </a:rPr>
              <a:t>әлем</a:t>
            </a:r>
            <a:r>
              <a:rPr lang="ru-RU" altLang="en-US" sz="3200" b="1" dirty="0">
                <a:solidFill>
                  <a:srgbClr val="0070C0"/>
                </a:solidFill>
              </a:rPr>
              <a:t> </a:t>
            </a:r>
            <a:r>
              <a:rPr lang="ru-RU" altLang="en-US" sz="3200" b="1" dirty="0" err="1">
                <a:solidFill>
                  <a:srgbClr val="0070C0"/>
                </a:solidFill>
              </a:rPr>
              <a:t>бейнелерін</a:t>
            </a:r>
            <a:r>
              <a:rPr lang="ru-RU" altLang="en-US" sz="3200" b="1" dirty="0">
                <a:solidFill>
                  <a:srgbClr val="0070C0"/>
                </a:solidFill>
              </a:rPr>
              <a:t> </a:t>
            </a:r>
            <a:r>
              <a:rPr lang="ru-RU" altLang="en-US" sz="3200" b="1" dirty="0" err="1">
                <a:solidFill>
                  <a:srgbClr val="0070C0"/>
                </a:solidFill>
              </a:rPr>
              <a:t>жаңғырта</a:t>
            </a:r>
            <a:r>
              <a:rPr lang="ru-RU" altLang="en-US" sz="3200" b="1" dirty="0">
                <a:solidFill>
                  <a:srgbClr val="0070C0"/>
                </a:solidFill>
              </a:rPr>
              <a:t> </a:t>
            </a:r>
            <a:r>
              <a:rPr lang="ru-RU" altLang="en-US" sz="3200" b="1" dirty="0" err="1">
                <a:solidFill>
                  <a:srgbClr val="0070C0"/>
                </a:solidFill>
              </a:rPr>
              <a:t>отырып</a:t>
            </a:r>
            <a:r>
              <a:rPr lang="ru-RU" altLang="en-US" sz="3200" b="1" dirty="0">
                <a:solidFill>
                  <a:srgbClr val="0070C0"/>
                </a:solidFill>
              </a:rPr>
              <a:t>, </a:t>
            </a:r>
            <a:r>
              <a:rPr lang="ru-RU" altLang="en-US" sz="3200" b="1" dirty="0" err="1">
                <a:solidFill>
                  <a:srgbClr val="0070C0"/>
                </a:solidFill>
              </a:rPr>
              <a:t>көңілді</a:t>
            </a:r>
            <a:r>
              <a:rPr lang="ru-RU" altLang="en-US" sz="3200" b="1" dirty="0">
                <a:solidFill>
                  <a:srgbClr val="0070C0"/>
                </a:solidFill>
              </a:rPr>
              <a:t> </a:t>
            </a:r>
            <a:r>
              <a:rPr lang="ru-RU" altLang="en-US" sz="3200" b="1" dirty="0" err="1">
                <a:solidFill>
                  <a:srgbClr val="0070C0"/>
                </a:solidFill>
              </a:rPr>
              <a:t>шиеленісті</a:t>
            </a:r>
            <a:r>
              <a:rPr lang="ru-RU" altLang="en-US" sz="3200" b="1" dirty="0">
                <a:solidFill>
                  <a:srgbClr val="0070C0"/>
                </a:solidFill>
              </a:rPr>
              <a:t> </a:t>
            </a:r>
            <a:r>
              <a:rPr lang="ru-RU" altLang="en-US" sz="3200" b="1" dirty="0" err="1">
                <a:solidFill>
                  <a:srgbClr val="0070C0"/>
                </a:solidFill>
              </a:rPr>
              <a:t>жағдайдан</a:t>
            </a:r>
            <a:r>
              <a:rPr lang="ru-RU" altLang="en-US" sz="3200" b="1" dirty="0">
                <a:solidFill>
                  <a:srgbClr val="0070C0"/>
                </a:solidFill>
              </a:rPr>
              <a:t> </a:t>
            </a:r>
            <a:r>
              <a:rPr lang="ru-RU" altLang="en-US" sz="3200" b="1" dirty="0" err="1">
                <a:solidFill>
                  <a:srgbClr val="0070C0"/>
                </a:solidFill>
              </a:rPr>
              <a:t>бұрып</a:t>
            </a:r>
            <a:r>
              <a:rPr lang="ru-RU" altLang="en-US" sz="3200" b="1" dirty="0">
                <a:solidFill>
                  <a:srgbClr val="0070C0"/>
                </a:solidFill>
              </a:rPr>
              <a:t> </a:t>
            </a:r>
            <a:r>
              <a:rPr lang="ru-RU" altLang="en-US" sz="3200" b="1" dirty="0" err="1">
                <a:solidFill>
                  <a:srgbClr val="0070C0"/>
                </a:solidFill>
              </a:rPr>
              <a:t>әкетуге</a:t>
            </a:r>
            <a:r>
              <a:rPr lang="ru-RU" altLang="en-US" sz="3200" b="1" dirty="0">
                <a:solidFill>
                  <a:srgbClr val="0070C0"/>
                </a:solidFill>
              </a:rPr>
              <a:t>, </a:t>
            </a:r>
            <a:r>
              <a:rPr lang="ru-RU" altLang="en-US" sz="3200" b="1" dirty="0" err="1">
                <a:solidFill>
                  <a:srgbClr val="0070C0"/>
                </a:solidFill>
              </a:rPr>
              <a:t>эмоциялық</a:t>
            </a:r>
            <a:r>
              <a:rPr lang="ru-RU" altLang="en-US" sz="3200" b="1" dirty="0">
                <a:solidFill>
                  <a:srgbClr val="0070C0"/>
                </a:solidFill>
              </a:rPr>
              <a:t> тепе</a:t>
            </a:r>
            <a:r>
              <a:rPr lang="en-GB" altLang="en-US" sz="3200" b="1" dirty="0">
                <a:solidFill>
                  <a:srgbClr val="0070C0"/>
                </a:solidFill>
              </a:rPr>
              <a:t>-</a:t>
            </a:r>
            <a:r>
              <a:rPr lang="kk-KZ" altLang="en-US" sz="3200" b="1" dirty="0">
                <a:solidFill>
                  <a:srgbClr val="0070C0"/>
                </a:solidFill>
              </a:rPr>
              <a:t>теңдікті жылдам қалпына келтіруге болады</a:t>
            </a:r>
            <a:r>
              <a:rPr lang="ru-RU" altLang="en-US" sz="3200" b="1" dirty="0">
                <a:solidFill>
                  <a:srgbClr val="0070C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3">
            <a:extLst>
              <a:ext uri="{FF2B5EF4-FFF2-40B4-BE49-F238E27FC236}">
                <a16:creationId xmlns="" xmlns:a16="http://schemas.microsoft.com/office/drawing/2014/main" id="{74B1BDC2-E6BA-4803-A61D-CF9D22F2EFD8}"/>
              </a:ext>
            </a:extLst>
          </p:cNvPr>
          <p:cNvSpPr>
            <a:spLocks noGrp="1" noChangeArrowheads="1"/>
          </p:cNvSpPr>
          <p:nvPr>
            <p:ph type="title"/>
          </p:nvPr>
        </p:nvSpPr>
        <p:spPr>
          <a:xfrm>
            <a:off x="1245477" y="177472"/>
            <a:ext cx="9012621" cy="1061829"/>
          </a:xfrm>
        </p:spPr>
        <p:txBody>
          <a:bodyPr wrap="square">
            <a:spAutoFit/>
          </a:bodyPr>
          <a:lstStyle/>
          <a:p>
            <a:pPr algn="ctr"/>
            <a:r>
              <a:rPr lang="ru-RU" altLang="en-US" sz="3500" b="1" dirty="0">
                <a:solidFill>
                  <a:srgbClr val="C00000"/>
                </a:solidFill>
                <a:latin typeface="Calibri" pitchFamily="34" charset="0"/>
                <a:ea typeface="Verdana" panose="020B0604030504040204" pitchFamily="34" charset="0"/>
                <a:cs typeface="Verdana" panose="020B0604030504040204" pitchFamily="34" charset="0"/>
              </a:rPr>
              <a:t>КОРОНАВИРУС ІНДЕТІ КЕЗІНДЕГІ ПСИХИКАЛЫҚ ДЕНСАУЛЫҚ</a:t>
            </a:r>
          </a:p>
        </p:txBody>
      </p:sp>
      <p:sp>
        <p:nvSpPr>
          <p:cNvPr id="2" name="Выноска со стрелкой вниз 1"/>
          <p:cNvSpPr/>
          <p:nvPr/>
        </p:nvSpPr>
        <p:spPr>
          <a:xfrm>
            <a:off x="1663380" y="1377074"/>
            <a:ext cx="8594718" cy="130625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en-US" sz="3200" b="1" dirty="0"/>
              <a:t>COVID-19 КОРОНОВИРУСЫНЫҢ </a:t>
            </a:r>
            <a:r>
              <a:rPr lang="kk-KZ" altLang="en-US" sz="3200" b="1" dirty="0"/>
              <a:t>ЖАЙЫЛУЫ</a:t>
            </a:r>
            <a:endParaRPr lang="ru-RU" sz="3200" b="1" dirty="0"/>
          </a:p>
        </p:txBody>
      </p:sp>
      <p:sp>
        <p:nvSpPr>
          <p:cNvPr id="3" name="Скругленный прямоугольник 2"/>
          <p:cNvSpPr/>
          <p:nvPr/>
        </p:nvSpPr>
        <p:spPr>
          <a:xfrm>
            <a:off x="437322" y="2678078"/>
            <a:ext cx="2804163" cy="96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мазасыздық</a:t>
            </a:r>
            <a:endParaRPr lang="ru-RU" sz="2800" b="1" dirty="0"/>
          </a:p>
        </p:txBody>
      </p:sp>
      <p:sp>
        <p:nvSpPr>
          <p:cNvPr id="9" name="Скругленный прямоугольник 8"/>
          <p:cNvSpPr/>
          <p:nvPr/>
        </p:nvSpPr>
        <p:spPr>
          <a:xfrm>
            <a:off x="3337384" y="3850673"/>
            <a:ext cx="2374647" cy="104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шамадан</a:t>
            </a:r>
            <a:r>
              <a:rPr lang="ru-RU" sz="2800" b="1" dirty="0"/>
              <a:t> </a:t>
            </a:r>
            <a:r>
              <a:rPr lang="ru-RU" sz="2800" b="1" dirty="0" err="1"/>
              <a:t>тыс</a:t>
            </a:r>
            <a:r>
              <a:rPr lang="ru-RU" sz="2800" b="1" dirty="0"/>
              <a:t> </a:t>
            </a:r>
            <a:r>
              <a:rPr lang="ru-RU" sz="2800" b="1" dirty="0" err="1"/>
              <a:t>күш</a:t>
            </a:r>
            <a:r>
              <a:rPr lang="ru-RU" sz="2800" b="1" dirty="0"/>
              <a:t> </a:t>
            </a:r>
            <a:r>
              <a:rPr lang="ru-RU" sz="2800" b="1" dirty="0" err="1"/>
              <a:t>түсу</a:t>
            </a:r>
            <a:endParaRPr lang="ru-RU" sz="2800" b="1" dirty="0"/>
          </a:p>
        </p:txBody>
      </p:sp>
      <p:sp>
        <p:nvSpPr>
          <p:cNvPr id="10" name="Скругленный прямоугольник 9"/>
          <p:cNvSpPr/>
          <p:nvPr/>
        </p:nvSpPr>
        <p:spPr>
          <a:xfrm>
            <a:off x="397566" y="3850673"/>
            <a:ext cx="2804163" cy="104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өзгерісті</a:t>
            </a:r>
            <a:r>
              <a:rPr lang="ru-RU" sz="2800" b="1" dirty="0"/>
              <a:t> </a:t>
            </a:r>
            <a:r>
              <a:rPr lang="ru-RU" sz="2800" b="1" dirty="0" err="1"/>
              <a:t>қажетсіну</a:t>
            </a:r>
            <a:endParaRPr lang="ru-RU" sz="2800" b="1" dirty="0"/>
          </a:p>
        </p:txBody>
      </p:sp>
      <p:sp>
        <p:nvSpPr>
          <p:cNvPr id="11" name="Скругленный прямоугольник 10"/>
          <p:cNvSpPr/>
          <p:nvPr/>
        </p:nvSpPr>
        <p:spPr>
          <a:xfrm>
            <a:off x="5875061" y="3850673"/>
            <a:ext cx="2804163" cy="104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тұрақсыздық</a:t>
            </a:r>
            <a:endParaRPr lang="ru-RU" sz="2800" b="1" dirty="0"/>
          </a:p>
        </p:txBody>
      </p:sp>
      <p:sp>
        <p:nvSpPr>
          <p:cNvPr id="12" name="Скругленный прямоугольник 11"/>
          <p:cNvSpPr/>
          <p:nvPr/>
        </p:nvSpPr>
        <p:spPr>
          <a:xfrm>
            <a:off x="8823876" y="3792867"/>
            <a:ext cx="2804163" cy="104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белгісіздік</a:t>
            </a:r>
            <a:endParaRPr lang="ru-RU" sz="2800" b="1" dirty="0"/>
          </a:p>
        </p:txBody>
      </p:sp>
      <p:sp>
        <p:nvSpPr>
          <p:cNvPr id="13" name="Скругленный прямоугольник 12"/>
          <p:cNvSpPr/>
          <p:nvPr/>
        </p:nvSpPr>
        <p:spPr>
          <a:xfrm>
            <a:off x="3812476" y="2696585"/>
            <a:ext cx="2129945" cy="96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байбалам</a:t>
            </a:r>
            <a:endParaRPr lang="ru-RU" sz="2800" b="1" dirty="0"/>
          </a:p>
        </p:txBody>
      </p:sp>
      <p:sp>
        <p:nvSpPr>
          <p:cNvPr id="14" name="Скругленный прямоугольник 13"/>
          <p:cNvSpPr/>
          <p:nvPr/>
        </p:nvSpPr>
        <p:spPr>
          <a:xfrm>
            <a:off x="6530218" y="2704007"/>
            <a:ext cx="2129945" cy="96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үрей</a:t>
            </a:r>
            <a:endParaRPr lang="ru-RU" sz="2800" b="1" dirty="0"/>
          </a:p>
        </p:txBody>
      </p:sp>
      <p:sp>
        <p:nvSpPr>
          <p:cNvPr id="15" name="Скругленный прямоугольник 14"/>
          <p:cNvSpPr/>
          <p:nvPr/>
        </p:nvSpPr>
        <p:spPr>
          <a:xfrm>
            <a:off x="9247960" y="2669034"/>
            <a:ext cx="2226365" cy="969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t>қорқыныш</a:t>
            </a:r>
            <a:endParaRPr lang="ru-RU" sz="2800" b="1" dirty="0"/>
          </a:p>
        </p:txBody>
      </p:sp>
      <p:sp>
        <p:nvSpPr>
          <p:cNvPr id="4" name="Прямоугольник 3"/>
          <p:cNvSpPr/>
          <p:nvPr/>
        </p:nvSpPr>
        <p:spPr>
          <a:xfrm>
            <a:off x="2963001" y="5855641"/>
            <a:ext cx="6141242" cy="750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t>ЭМОЦИЯЛЫҚ КҮЙІП КЕТУ</a:t>
            </a:r>
          </a:p>
        </p:txBody>
      </p:sp>
      <p:sp>
        <p:nvSpPr>
          <p:cNvPr id="5" name="Стрелка вниз 4"/>
          <p:cNvSpPr/>
          <p:nvPr/>
        </p:nvSpPr>
        <p:spPr>
          <a:xfrm>
            <a:off x="4894393" y="5084385"/>
            <a:ext cx="2129945" cy="5833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a:extLst>
              <a:ext uri="{FF2B5EF4-FFF2-40B4-BE49-F238E27FC236}">
                <a16:creationId xmlns="" xmlns:a16="http://schemas.microsoft.com/office/drawing/2014/main" id="{7EFCFE24-8864-47A4-85DC-77FCBC705DC6}"/>
              </a:ext>
            </a:extLst>
          </p:cNvPr>
          <p:cNvSpPr>
            <a:spLocks noGrp="1" noChangeArrowheads="1"/>
          </p:cNvSpPr>
          <p:nvPr>
            <p:ph type="title"/>
          </p:nvPr>
        </p:nvSpPr>
        <p:spPr/>
        <p:txBody>
          <a:bodyPr/>
          <a:lstStyle/>
          <a:p>
            <a:endParaRPr lang="en-US" altLang="en-US">
              <a:latin typeface="Cambria" panose="02040503050406030204" pitchFamily="18" charset="0"/>
            </a:endParaRPr>
          </a:p>
        </p:txBody>
      </p:sp>
      <p:pic>
        <p:nvPicPr>
          <p:cNvPr id="21507" name="Picture 2">
            <a:extLst>
              <a:ext uri="{FF2B5EF4-FFF2-40B4-BE49-F238E27FC236}">
                <a16:creationId xmlns="" xmlns:a16="http://schemas.microsoft.com/office/drawing/2014/main" id="{352165D1-09F2-49C2-88D6-DA79467C80D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0"/>
            <a:ext cx="12233563" cy="7511918"/>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a:extLst>
              <a:ext uri="{FF2B5EF4-FFF2-40B4-BE49-F238E27FC236}">
                <a16:creationId xmlns="" xmlns:a16="http://schemas.microsoft.com/office/drawing/2014/main" id="{DEF41426-A9FE-4405-8484-8B2A415A081F}"/>
              </a:ext>
            </a:extLst>
          </p:cNvPr>
          <p:cNvSpPr>
            <a:spLocks noGrp="1" noChangeArrowheads="1"/>
          </p:cNvSpPr>
          <p:nvPr>
            <p:ph type="title"/>
          </p:nvPr>
        </p:nvSpPr>
        <p:spPr/>
        <p:txBody>
          <a:bodyPr/>
          <a:lstStyle/>
          <a:p>
            <a:endParaRPr lang="en-US" altLang="en-US">
              <a:latin typeface="Cambria" panose="02040503050406030204" pitchFamily="18" charset="0"/>
            </a:endParaRPr>
          </a:p>
        </p:txBody>
      </p:sp>
      <p:pic>
        <p:nvPicPr>
          <p:cNvPr id="22531" name="Picture 2">
            <a:extLst>
              <a:ext uri="{FF2B5EF4-FFF2-40B4-BE49-F238E27FC236}">
                <a16:creationId xmlns="" xmlns:a16="http://schemas.microsoft.com/office/drawing/2014/main" id="{2AC5AED1-F226-471D-B213-99E540489AC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 y="-274971"/>
            <a:ext cx="12179299" cy="832896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a:extLst>
              <a:ext uri="{FF2B5EF4-FFF2-40B4-BE49-F238E27FC236}">
                <a16:creationId xmlns="" xmlns:a16="http://schemas.microsoft.com/office/drawing/2014/main" id="{CAB2D730-BB20-41D4-940B-0985BBCD3038}"/>
              </a:ext>
            </a:extLst>
          </p:cNvPr>
          <p:cNvSpPr>
            <a:spLocks noGrp="1" noChangeArrowheads="1"/>
          </p:cNvSpPr>
          <p:nvPr>
            <p:ph type="title"/>
          </p:nvPr>
        </p:nvSpPr>
        <p:spPr>
          <a:xfrm>
            <a:off x="495877" y="227013"/>
            <a:ext cx="8229600" cy="990600"/>
          </a:xfrm>
        </p:spPr>
        <p:txBody>
          <a:bodyPr anchor="t"/>
          <a:lstStyle/>
          <a:p>
            <a:pPr algn="ctr"/>
            <a:r>
              <a:rPr lang="ru-RU" altLang="en-US" sz="4000" b="1" dirty="0">
                <a:solidFill>
                  <a:srgbClr val="C00000"/>
                </a:solidFill>
                <a:latin typeface="+mn-lt"/>
              </a:rPr>
              <a:t>ВИЗУАЛИЗАЦИЯ ТӘСІЛДЕРІ</a:t>
            </a:r>
          </a:p>
        </p:txBody>
      </p:sp>
      <p:sp>
        <p:nvSpPr>
          <p:cNvPr id="3" name="Объект 2">
            <a:extLst>
              <a:ext uri="{FF2B5EF4-FFF2-40B4-BE49-F238E27FC236}">
                <a16:creationId xmlns="" xmlns:a16="http://schemas.microsoft.com/office/drawing/2014/main" id="{78A12D58-D285-4AED-A7E7-B10BA1B93253}"/>
              </a:ext>
            </a:extLst>
          </p:cNvPr>
          <p:cNvSpPr>
            <a:spLocks noGrp="1"/>
          </p:cNvSpPr>
          <p:nvPr>
            <p:ph idx="1"/>
          </p:nvPr>
        </p:nvSpPr>
        <p:spPr>
          <a:xfrm>
            <a:off x="180109" y="1245462"/>
            <a:ext cx="11831782" cy="5400675"/>
          </a:xfrm>
          <a:solidFill>
            <a:schemeClr val="bg1"/>
          </a:solidFill>
        </p:spPr>
        <p:txBody>
          <a:bodyPr>
            <a:normAutofit/>
          </a:bodyPr>
          <a:lstStyle/>
          <a:p>
            <a:pPr marL="0" indent="0">
              <a:buNone/>
              <a:defRPr/>
            </a:pPr>
            <a:r>
              <a:rPr lang="ru-RU" sz="2400" b="1" dirty="0"/>
              <a:t>«</a:t>
            </a:r>
            <a:r>
              <a:rPr lang="ru-RU" sz="2400" b="1" dirty="0" err="1"/>
              <a:t>Теңіз</a:t>
            </a:r>
            <a:r>
              <a:rPr lang="ru-RU" sz="2400" b="1" dirty="0"/>
              <a:t> </a:t>
            </a:r>
            <a:r>
              <a:rPr lang="ru-RU" sz="2400" b="1" dirty="0" err="1"/>
              <a:t>қыртысын</a:t>
            </a:r>
            <a:r>
              <a:rPr lang="ru-RU" sz="2400" b="1" dirty="0"/>
              <a:t> </a:t>
            </a:r>
            <a:r>
              <a:rPr lang="ru-RU" sz="2400" b="1" dirty="0" err="1"/>
              <a:t>жаз</a:t>
            </a:r>
            <a:r>
              <a:rPr lang="ru-RU" sz="2400" b="1" dirty="0"/>
              <a:t>» </a:t>
            </a:r>
            <a:r>
              <a:rPr lang="ru-RU" sz="2400" b="1" dirty="0" err="1"/>
              <a:t>жаттығуы</a:t>
            </a:r>
            <a:r>
              <a:rPr lang="ru-RU" sz="2400" b="1" dirty="0"/>
              <a:t> </a:t>
            </a:r>
          </a:p>
          <a:p>
            <a:pPr marL="0" indent="0">
              <a:buNone/>
              <a:defRPr/>
            </a:pPr>
            <a:r>
              <a:rPr lang="ru-RU" sz="2400" dirty="0" err="1"/>
              <a:t>Нақты</a:t>
            </a:r>
            <a:r>
              <a:rPr lang="ru-RU" sz="2400" dirty="0"/>
              <a:t> </a:t>
            </a:r>
            <a:r>
              <a:rPr lang="ru-RU" sz="2400" dirty="0" err="1"/>
              <a:t>бір</a:t>
            </a:r>
            <a:r>
              <a:rPr lang="ru-RU" sz="2400" dirty="0"/>
              <a:t> </a:t>
            </a:r>
            <a:r>
              <a:rPr lang="ru-RU" sz="2400" dirty="0" err="1"/>
              <a:t>шиеленісті</a:t>
            </a:r>
            <a:r>
              <a:rPr lang="ru-RU" sz="2400" dirty="0"/>
              <a:t> </a:t>
            </a:r>
            <a:r>
              <a:rPr lang="ru-RU" sz="2400" dirty="0" err="1"/>
              <a:t>жағдайды</a:t>
            </a:r>
            <a:r>
              <a:rPr lang="ru-RU" sz="2400" dirty="0"/>
              <a:t> </a:t>
            </a:r>
            <a:r>
              <a:rPr lang="ru-RU" sz="2400" dirty="0" err="1"/>
              <a:t>көзіңізге</a:t>
            </a:r>
            <a:r>
              <a:rPr lang="ru-RU" sz="2400" dirty="0"/>
              <a:t> </a:t>
            </a:r>
            <a:r>
              <a:rPr lang="ru-RU" sz="2400" dirty="0" err="1"/>
              <a:t>елестетіңіз</a:t>
            </a:r>
            <a:r>
              <a:rPr lang="ru-RU" sz="2400" dirty="0"/>
              <a:t>. </a:t>
            </a:r>
            <a:r>
              <a:rPr lang="ru-RU" sz="2400" dirty="0" err="1"/>
              <a:t>Денеңізде</a:t>
            </a:r>
            <a:r>
              <a:rPr lang="ru-RU" sz="2400" dirty="0"/>
              <a:t> </a:t>
            </a:r>
            <a:r>
              <a:rPr lang="ru-RU" sz="2400" dirty="0" err="1"/>
              <a:t>қандай</a:t>
            </a:r>
            <a:r>
              <a:rPr lang="ru-RU" sz="2400" dirty="0"/>
              <a:t> </a:t>
            </a:r>
            <a:r>
              <a:rPr lang="ru-RU" sz="2400" dirty="0" err="1"/>
              <a:t>сезімдер</a:t>
            </a:r>
            <a:r>
              <a:rPr lang="ru-RU" sz="2400" dirty="0"/>
              <a:t> бас </a:t>
            </a:r>
            <a:r>
              <a:rPr lang="ru-RU" sz="2400" dirty="0" err="1"/>
              <a:t>көтеретінін</a:t>
            </a:r>
            <a:r>
              <a:rPr lang="ru-RU" sz="2400" dirty="0"/>
              <a:t> </a:t>
            </a:r>
            <a:r>
              <a:rPr lang="ru-RU" sz="2400" dirty="0" err="1"/>
              <a:t>бақылаңыз</a:t>
            </a:r>
            <a:r>
              <a:rPr lang="ru-RU" sz="2400" dirty="0"/>
              <a:t>. </a:t>
            </a:r>
            <a:r>
              <a:rPr lang="ru-RU" sz="2400" dirty="0" err="1"/>
              <a:t>Осындай</a:t>
            </a:r>
            <a:r>
              <a:rPr lang="ru-RU" sz="2400" dirty="0"/>
              <a:t> </a:t>
            </a:r>
            <a:r>
              <a:rPr lang="ru-RU" sz="2400" dirty="0" err="1"/>
              <a:t>жағдайларда</a:t>
            </a:r>
            <a:r>
              <a:rPr lang="ru-RU" sz="2400" dirty="0"/>
              <a:t> </a:t>
            </a:r>
            <a:r>
              <a:rPr lang="ru-RU" sz="2400" dirty="0" err="1"/>
              <a:t>көбінесе</a:t>
            </a:r>
            <a:r>
              <a:rPr lang="ru-RU" sz="2400" dirty="0"/>
              <a:t> </a:t>
            </a:r>
            <a:r>
              <a:rPr lang="ru-RU" sz="2400" dirty="0" err="1"/>
              <a:t>жайсыздық</a:t>
            </a:r>
            <a:r>
              <a:rPr lang="ru-RU" sz="2400" dirty="0"/>
              <a:t> (</a:t>
            </a:r>
            <a:r>
              <a:rPr lang="ru-RU" sz="2400" dirty="0" err="1"/>
              <a:t>қысым</a:t>
            </a:r>
            <a:r>
              <a:rPr lang="ru-RU" sz="2400" dirty="0"/>
              <a:t>, </a:t>
            </a:r>
            <a:r>
              <a:rPr lang="ru-RU" sz="2400" dirty="0" err="1"/>
              <a:t>қысылу</a:t>
            </a:r>
            <a:r>
              <a:rPr lang="ru-RU" sz="2400" dirty="0"/>
              <a:t>, </a:t>
            </a:r>
            <a:r>
              <a:rPr lang="ru-RU" sz="2400" dirty="0" err="1"/>
              <a:t>ашу</a:t>
            </a:r>
            <a:r>
              <a:rPr lang="ru-RU" sz="2400" dirty="0"/>
              <a:t>, </a:t>
            </a:r>
            <a:r>
              <a:rPr lang="ru-RU" sz="2400" dirty="0" err="1"/>
              <a:t>бүлкіл</a:t>
            </a:r>
            <a:r>
              <a:rPr lang="ru-RU" sz="2400" dirty="0"/>
              <a:t>) </a:t>
            </a:r>
            <a:r>
              <a:rPr lang="ru-RU" sz="2400" dirty="0" err="1"/>
              <a:t>пайда</a:t>
            </a:r>
            <a:r>
              <a:rPr lang="ru-RU" sz="2400" dirty="0"/>
              <a:t> </a:t>
            </a:r>
            <a:r>
              <a:rPr lang="ru-RU" sz="2400" dirty="0" err="1"/>
              <a:t>болады</a:t>
            </a:r>
            <a:r>
              <a:rPr lang="ru-RU" sz="2400" dirty="0"/>
              <a:t>. </a:t>
            </a:r>
            <a:r>
              <a:rPr lang="ru-RU" sz="2400" dirty="0" err="1"/>
              <a:t>көзіңзіді</a:t>
            </a:r>
            <a:r>
              <a:rPr lang="ru-RU" sz="2400" dirty="0"/>
              <a:t> </a:t>
            </a:r>
            <a:r>
              <a:rPr lang="ru-RU" sz="2400" dirty="0" err="1"/>
              <a:t>жұмыңыз</a:t>
            </a:r>
            <a:r>
              <a:rPr lang="ru-RU" sz="2400" dirty="0"/>
              <a:t>. </a:t>
            </a:r>
            <a:r>
              <a:rPr lang="ru-RU" sz="2400" dirty="0" err="1"/>
              <a:t>Іштей</a:t>
            </a:r>
            <a:r>
              <a:rPr lang="ru-RU" sz="2400" dirty="0"/>
              <a:t> </a:t>
            </a:r>
            <a:r>
              <a:rPr lang="ru-RU" sz="2400" dirty="0" err="1"/>
              <a:t>кеуде</a:t>
            </a:r>
            <a:r>
              <a:rPr lang="ru-RU" sz="2400" dirty="0"/>
              <a:t> </a:t>
            </a:r>
            <a:r>
              <a:rPr lang="ru-RU" sz="2400" dirty="0" err="1"/>
              <a:t>қуысыңызды</a:t>
            </a:r>
            <a:r>
              <a:rPr lang="ru-RU" sz="2400" dirty="0"/>
              <a:t> </a:t>
            </a:r>
            <a:r>
              <a:rPr lang="ru-RU" sz="2400" dirty="0" err="1"/>
              <a:t>қарап</a:t>
            </a:r>
            <a:r>
              <a:rPr lang="ru-RU" sz="2400" dirty="0"/>
              <a:t> </a:t>
            </a:r>
            <a:r>
              <a:rPr lang="ru-RU" sz="2400" dirty="0" err="1"/>
              <a:t>шығыңыз</a:t>
            </a:r>
            <a:r>
              <a:rPr lang="ru-RU" sz="2400" dirty="0"/>
              <a:t>, </a:t>
            </a:r>
            <a:r>
              <a:rPr lang="ru-RU" sz="2400" dirty="0" err="1"/>
              <a:t>аласапыран</a:t>
            </a:r>
            <a:r>
              <a:rPr lang="ru-RU" sz="2400" dirty="0"/>
              <a:t> «</a:t>
            </a:r>
            <a:r>
              <a:rPr lang="ru-RU" sz="2400" dirty="0" err="1"/>
              <a:t>отқа</a:t>
            </a:r>
            <a:r>
              <a:rPr lang="ru-RU" sz="2400" dirty="0"/>
              <a:t> </a:t>
            </a:r>
            <a:r>
              <a:rPr lang="ru-RU" sz="2400" dirty="0" err="1"/>
              <a:t>оранған</a:t>
            </a:r>
            <a:r>
              <a:rPr lang="ru-RU" sz="2400" dirty="0"/>
              <a:t> </a:t>
            </a:r>
            <a:r>
              <a:rPr lang="ru-RU" sz="2400" dirty="0" err="1"/>
              <a:t>эмоциялар</a:t>
            </a:r>
            <a:r>
              <a:rPr lang="ru-RU" sz="2400" dirty="0"/>
              <a:t> </a:t>
            </a:r>
            <a:r>
              <a:rPr lang="ru-RU" sz="2400" dirty="0" err="1"/>
              <a:t>теңізін</a:t>
            </a:r>
            <a:r>
              <a:rPr lang="ru-RU" sz="2400" dirty="0"/>
              <a:t>» </a:t>
            </a:r>
            <a:r>
              <a:rPr lang="ru-RU" sz="2400" dirty="0" err="1"/>
              <a:t>елестетіңіз</a:t>
            </a:r>
            <a:r>
              <a:rPr lang="ru-RU" sz="2400" dirty="0"/>
              <a:t>. </a:t>
            </a:r>
            <a:r>
              <a:rPr lang="ru-RU" sz="2400" dirty="0" err="1"/>
              <a:t>Енді</a:t>
            </a:r>
            <a:r>
              <a:rPr lang="ru-RU" sz="2400" dirty="0"/>
              <a:t> </a:t>
            </a:r>
            <a:r>
              <a:rPr lang="ru-RU" sz="2400" dirty="0" err="1"/>
              <a:t>ойша</a:t>
            </a:r>
            <a:r>
              <a:rPr lang="ru-RU" sz="2400" dirty="0"/>
              <a:t> </a:t>
            </a:r>
            <a:r>
              <a:rPr lang="ru-RU" sz="2400" dirty="0" err="1"/>
              <a:t>сол</a:t>
            </a:r>
            <a:r>
              <a:rPr lang="ru-RU" sz="2400" dirty="0"/>
              <a:t> </a:t>
            </a:r>
            <a:r>
              <a:rPr lang="ru-RU" sz="2400" dirty="0" err="1"/>
              <a:t>теңіздің</a:t>
            </a:r>
            <a:r>
              <a:rPr lang="ru-RU" sz="2400" dirty="0"/>
              <a:t> </a:t>
            </a:r>
            <a:r>
              <a:rPr lang="ru-RU" sz="2400" dirty="0" err="1"/>
              <a:t>қыртысын</a:t>
            </a:r>
            <a:r>
              <a:rPr lang="ru-RU" sz="2400" dirty="0"/>
              <a:t> </a:t>
            </a:r>
            <a:r>
              <a:rPr lang="ru-RU" sz="2400" dirty="0" err="1"/>
              <a:t>қолмен</a:t>
            </a:r>
            <a:r>
              <a:rPr lang="ru-RU" sz="2400" dirty="0"/>
              <a:t> </a:t>
            </a:r>
            <a:r>
              <a:rPr lang="ru-RU" sz="2400" dirty="0" err="1"/>
              <a:t>айнадай</a:t>
            </a:r>
            <a:r>
              <a:rPr lang="ru-RU" sz="2400" dirty="0"/>
              <a:t> </a:t>
            </a:r>
            <a:r>
              <a:rPr lang="ru-RU" sz="2400" dirty="0" err="1"/>
              <a:t>етіп</a:t>
            </a:r>
            <a:r>
              <a:rPr lang="ru-RU" sz="2400" dirty="0"/>
              <a:t> </a:t>
            </a:r>
            <a:r>
              <a:rPr lang="ru-RU" sz="2400" dirty="0" err="1"/>
              <a:t>жазып</a:t>
            </a:r>
            <a:r>
              <a:rPr lang="ru-RU" sz="2400" dirty="0"/>
              <a:t> </a:t>
            </a:r>
            <a:r>
              <a:rPr lang="ru-RU" sz="2400" dirty="0" err="1"/>
              <a:t>тастаңыз</a:t>
            </a:r>
            <a:r>
              <a:rPr lang="ru-RU" sz="2400" dirty="0"/>
              <a:t>. </a:t>
            </a:r>
            <a:r>
              <a:rPr lang="ru-RU" sz="2400" dirty="0" err="1"/>
              <a:t>Енді</a:t>
            </a:r>
            <a:r>
              <a:rPr lang="ru-RU" sz="2400" dirty="0"/>
              <a:t> </a:t>
            </a:r>
            <a:r>
              <a:rPr lang="ru-RU" sz="2400" dirty="0" err="1"/>
              <a:t>қандай</a:t>
            </a:r>
            <a:r>
              <a:rPr lang="ru-RU" sz="2400" dirty="0"/>
              <a:t> </a:t>
            </a:r>
            <a:r>
              <a:rPr lang="ru-RU" sz="2400" dirty="0" err="1"/>
              <a:t>сезімдесіз</a:t>
            </a:r>
            <a:r>
              <a:rPr lang="ru-RU" sz="2400" dirty="0"/>
              <a:t>? </a:t>
            </a:r>
          </a:p>
          <a:p>
            <a:pPr marL="0" indent="0">
              <a:buNone/>
              <a:defRPr/>
            </a:pPr>
            <a:r>
              <a:rPr lang="ru-RU" sz="2400" dirty="0" err="1"/>
              <a:t>Тағы</a:t>
            </a:r>
            <a:r>
              <a:rPr lang="ru-RU" sz="2400" dirty="0"/>
              <a:t> </a:t>
            </a:r>
            <a:r>
              <a:rPr lang="ru-RU" sz="2400" dirty="0" err="1"/>
              <a:t>бір</a:t>
            </a:r>
            <a:r>
              <a:rPr lang="ru-RU" sz="2400" dirty="0"/>
              <a:t> </a:t>
            </a:r>
            <a:r>
              <a:rPr lang="ru-RU" sz="2400" dirty="0" err="1"/>
              <a:t>рет</a:t>
            </a:r>
            <a:r>
              <a:rPr lang="ru-RU" sz="2400" dirty="0"/>
              <a:t> </a:t>
            </a:r>
            <a:r>
              <a:rPr lang="ru-RU" sz="2400" dirty="0" err="1"/>
              <a:t>жасап</a:t>
            </a:r>
            <a:r>
              <a:rPr lang="ru-RU" sz="2400" dirty="0"/>
              <a:t> </a:t>
            </a:r>
            <a:r>
              <a:rPr lang="ru-RU" sz="2400" dirty="0" err="1"/>
              <a:t>көріңіз</a:t>
            </a:r>
            <a:r>
              <a:rPr lang="ru-RU" sz="2400" dirty="0"/>
              <a:t>.</a:t>
            </a:r>
          </a:p>
          <a:p>
            <a:pPr marL="0" indent="0">
              <a:buNone/>
              <a:defRPr/>
            </a:pPr>
            <a:endParaRPr lang="ru-RU" sz="1400" dirty="0"/>
          </a:p>
          <a:p>
            <a:pPr marL="0" indent="0">
              <a:buNone/>
              <a:defRPr/>
            </a:pPr>
            <a:r>
              <a:rPr lang="ru-RU" sz="2400" b="1" dirty="0"/>
              <a:t>«</a:t>
            </a:r>
            <a:r>
              <a:rPr lang="ru-RU" sz="2400" b="1" dirty="0" err="1"/>
              <a:t>Қоқыс</a:t>
            </a:r>
            <a:r>
              <a:rPr lang="ru-RU" sz="2400" b="1" dirty="0"/>
              <a:t> </a:t>
            </a:r>
            <a:r>
              <a:rPr lang="ru-RU" sz="2400" b="1" dirty="0" err="1"/>
              <a:t>шелегі</a:t>
            </a:r>
            <a:r>
              <a:rPr lang="ru-RU" sz="2400" b="1" dirty="0"/>
              <a:t>» </a:t>
            </a:r>
            <a:r>
              <a:rPr lang="ru-RU" sz="2400" b="1" dirty="0" err="1"/>
              <a:t>жаттығуы</a:t>
            </a:r>
            <a:r>
              <a:rPr lang="ru-RU" sz="2400" b="1" dirty="0"/>
              <a:t>.</a:t>
            </a:r>
          </a:p>
          <a:p>
            <a:pPr marL="0" indent="0">
              <a:buNone/>
              <a:defRPr/>
            </a:pPr>
            <a:r>
              <a:rPr lang="ru-RU" sz="2400" dirty="0" err="1"/>
              <a:t>Көз</a:t>
            </a:r>
            <a:r>
              <a:rPr lang="ru-RU" sz="2400" dirty="0"/>
              <a:t> </a:t>
            </a:r>
            <a:r>
              <a:rPr lang="ru-RU" sz="2400" dirty="0" err="1"/>
              <a:t>алдыңызға</a:t>
            </a:r>
            <a:r>
              <a:rPr lang="ru-RU" sz="2400" dirty="0"/>
              <a:t> </a:t>
            </a:r>
            <a:r>
              <a:rPr lang="ru-RU" sz="2400" dirty="0" err="1"/>
              <a:t>қоқыс</a:t>
            </a:r>
            <a:r>
              <a:rPr lang="ru-RU" sz="2400" dirty="0"/>
              <a:t> </a:t>
            </a:r>
            <a:r>
              <a:rPr lang="ru-RU" sz="2400" dirty="0" err="1"/>
              <a:t>шелегін</a:t>
            </a:r>
            <a:r>
              <a:rPr lang="ru-RU" sz="2400" dirty="0"/>
              <a:t> </a:t>
            </a:r>
            <a:r>
              <a:rPr lang="ru-RU" sz="2400" dirty="0" err="1"/>
              <a:t>елестетіңіз</a:t>
            </a:r>
            <a:r>
              <a:rPr lang="ru-RU" sz="2400" dirty="0"/>
              <a:t>. </a:t>
            </a:r>
            <a:r>
              <a:rPr lang="ru-RU" sz="2400" dirty="0" err="1"/>
              <a:t>Ол</a:t>
            </a:r>
            <a:r>
              <a:rPr lang="ru-RU" sz="2400" dirty="0"/>
              <a:t> </a:t>
            </a:r>
            <a:r>
              <a:rPr lang="ru-RU" sz="2400" dirty="0" err="1"/>
              <a:t>сіз</a:t>
            </a:r>
            <a:r>
              <a:rPr lang="ru-RU" sz="2400" dirty="0"/>
              <a:t> </a:t>
            </a:r>
            <a:r>
              <a:rPr lang="ru-RU" sz="2400" dirty="0" err="1"/>
              <a:t>үшін</a:t>
            </a:r>
            <a:r>
              <a:rPr lang="ru-RU" sz="2400" dirty="0"/>
              <a:t> </a:t>
            </a:r>
            <a:r>
              <a:rPr lang="ru-RU" sz="2400" dirty="0" err="1"/>
              <a:t>нені</a:t>
            </a:r>
            <a:r>
              <a:rPr lang="ru-RU" sz="2400" dirty="0"/>
              <a:t> </a:t>
            </a:r>
            <a:r>
              <a:rPr lang="ru-RU" sz="2400" dirty="0" err="1"/>
              <a:t>білдіреді</a:t>
            </a:r>
            <a:r>
              <a:rPr lang="ru-RU" sz="2400" dirty="0"/>
              <a:t>? </a:t>
            </a:r>
            <a:r>
              <a:rPr lang="ru-RU" sz="2400" dirty="0" err="1"/>
              <a:t>Сізде</a:t>
            </a:r>
            <a:r>
              <a:rPr lang="ru-RU" sz="2400" dirty="0"/>
              <a:t> </a:t>
            </a:r>
            <a:r>
              <a:rPr lang="ru-RU" sz="2400" dirty="0" err="1"/>
              <a:t>әлденені</a:t>
            </a:r>
            <a:r>
              <a:rPr lang="ru-RU" sz="2400" dirty="0"/>
              <a:t> </a:t>
            </a:r>
            <a:r>
              <a:rPr lang="ru-RU" sz="2400" dirty="0" err="1"/>
              <a:t>өміріңізден</a:t>
            </a:r>
            <a:r>
              <a:rPr lang="ru-RU" sz="2400" dirty="0"/>
              <a:t> </a:t>
            </a:r>
            <a:r>
              <a:rPr lang="ru-RU" sz="2400" dirty="0" err="1"/>
              <a:t>мүлдем</a:t>
            </a:r>
            <a:r>
              <a:rPr lang="ru-RU" sz="2400" dirty="0"/>
              <a:t> </a:t>
            </a:r>
            <a:r>
              <a:rPr lang="ru-RU" sz="2400" dirty="0" err="1"/>
              <a:t>керексіз</a:t>
            </a:r>
            <a:r>
              <a:rPr lang="ru-RU" sz="2400" dirty="0"/>
              <a:t> </a:t>
            </a:r>
            <a:r>
              <a:rPr lang="ru-RU" sz="2400" dirty="0" err="1"/>
              <a:t>болғандықтан</a:t>
            </a:r>
            <a:r>
              <a:rPr lang="ru-RU" sz="2400" dirty="0"/>
              <a:t> </a:t>
            </a:r>
            <a:r>
              <a:rPr lang="ru-RU" sz="2400" dirty="0" err="1"/>
              <a:t>біржолата</a:t>
            </a:r>
            <a:r>
              <a:rPr lang="ru-RU" sz="2400" dirty="0"/>
              <a:t> </a:t>
            </a:r>
            <a:r>
              <a:rPr lang="ru-RU" sz="2400" dirty="0" err="1"/>
              <a:t>лақтырып</a:t>
            </a:r>
            <a:r>
              <a:rPr lang="ru-RU" sz="2400" dirty="0"/>
              <a:t> </a:t>
            </a:r>
            <a:r>
              <a:rPr lang="ru-RU" sz="2400" dirty="0" err="1"/>
              <a:t>тастау</a:t>
            </a:r>
            <a:r>
              <a:rPr lang="ru-RU" sz="2400" dirty="0"/>
              <a:t> </a:t>
            </a:r>
            <a:r>
              <a:rPr lang="ru-RU" sz="2400" dirty="0" err="1"/>
              <a:t>мүмкіндігі</a:t>
            </a:r>
            <a:r>
              <a:rPr lang="ru-RU" sz="2400" dirty="0"/>
              <a:t> бар. </a:t>
            </a:r>
            <a:r>
              <a:rPr lang="ru-RU" sz="2400" dirty="0" err="1"/>
              <a:t>Ол</a:t>
            </a:r>
            <a:r>
              <a:rPr lang="ru-RU" sz="2400" dirty="0"/>
              <a:t> </a:t>
            </a:r>
            <a:r>
              <a:rPr lang="ru-RU" sz="2400" dirty="0" err="1"/>
              <a:t>адам</a:t>
            </a:r>
            <a:r>
              <a:rPr lang="ru-RU" sz="2400" dirty="0"/>
              <a:t>, </a:t>
            </a:r>
            <a:r>
              <a:rPr lang="ru-RU" sz="2400" dirty="0" err="1"/>
              <a:t>зат</a:t>
            </a:r>
            <a:r>
              <a:rPr lang="ru-RU" sz="2400" dirty="0"/>
              <a:t>, </a:t>
            </a:r>
            <a:r>
              <a:rPr lang="ru-RU" sz="2400" dirty="0" err="1"/>
              <a:t>орын</a:t>
            </a:r>
            <a:r>
              <a:rPr lang="ru-RU" sz="2400" dirty="0"/>
              <a:t> не </a:t>
            </a:r>
            <a:r>
              <a:rPr lang="ru-RU" sz="2400" dirty="0" err="1"/>
              <a:t>сезім</a:t>
            </a:r>
            <a:r>
              <a:rPr lang="ru-RU" sz="2400" dirty="0"/>
              <a:t> </a:t>
            </a:r>
            <a:r>
              <a:rPr lang="ru-RU" sz="2400" dirty="0" err="1"/>
              <a:t>болуы</a:t>
            </a:r>
            <a:r>
              <a:rPr lang="ru-RU" sz="2400" dirty="0"/>
              <a:t> </a:t>
            </a:r>
            <a:r>
              <a:rPr lang="ru-RU" sz="2400" dirty="0" err="1"/>
              <a:t>мүмкін</a:t>
            </a:r>
            <a:r>
              <a:rPr lang="ru-RU" sz="2400" dirty="0"/>
              <a:t>. </a:t>
            </a:r>
            <a:r>
              <a:rPr lang="ru-RU" sz="2400" dirty="0" err="1"/>
              <a:t>Сол</a:t>
            </a:r>
            <a:r>
              <a:rPr lang="ru-RU" sz="2400" dirty="0"/>
              <a:t> </a:t>
            </a:r>
            <a:r>
              <a:rPr lang="ru-RU" sz="2400" dirty="0" err="1"/>
              <a:t>жағымсыз</a:t>
            </a:r>
            <a:r>
              <a:rPr lang="ru-RU" sz="2400" dirty="0"/>
              <a:t> </a:t>
            </a:r>
            <a:r>
              <a:rPr lang="ru-RU" sz="2400" dirty="0" err="1"/>
              <a:t>факторды</a:t>
            </a:r>
            <a:r>
              <a:rPr lang="ru-RU" sz="2400" dirty="0"/>
              <a:t> </a:t>
            </a:r>
            <a:r>
              <a:rPr lang="ru-RU" sz="2400" dirty="0" err="1"/>
              <a:t>алақаныңызға</a:t>
            </a:r>
            <a:r>
              <a:rPr lang="ru-RU" sz="2400" dirty="0"/>
              <a:t> </a:t>
            </a:r>
            <a:r>
              <a:rPr lang="ru-RU" sz="2400" dirty="0" err="1"/>
              <a:t>ойша</a:t>
            </a:r>
            <a:r>
              <a:rPr lang="ru-RU" sz="2400" dirty="0"/>
              <a:t> </a:t>
            </a:r>
            <a:r>
              <a:rPr lang="ru-RU" sz="2400" dirty="0" err="1"/>
              <a:t>салыңыз</a:t>
            </a:r>
            <a:r>
              <a:rPr lang="ru-RU" sz="2400" dirty="0"/>
              <a:t>, </a:t>
            </a:r>
            <a:r>
              <a:rPr lang="ru-RU" sz="2400" dirty="0" err="1"/>
              <a:t>жұдырығыңызды</a:t>
            </a:r>
            <a:r>
              <a:rPr lang="ru-RU" sz="2400" dirty="0"/>
              <a:t> </a:t>
            </a:r>
            <a:r>
              <a:rPr lang="ru-RU" sz="2400" dirty="0" err="1"/>
              <a:t>жұмыңыз</a:t>
            </a:r>
            <a:r>
              <a:rPr lang="ru-RU" sz="2400" dirty="0"/>
              <a:t> да, </a:t>
            </a:r>
            <a:r>
              <a:rPr lang="ru-RU" sz="2400" dirty="0" err="1"/>
              <a:t>қиялдағы</a:t>
            </a:r>
            <a:r>
              <a:rPr lang="ru-RU" sz="2400" dirty="0"/>
              <a:t> </a:t>
            </a:r>
            <a:r>
              <a:rPr lang="ru-RU" sz="2400" dirty="0" err="1"/>
              <a:t>қоқыс</a:t>
            </a:r>
            <a:r>
              <a:rPr lang="ru-RU" sz="2400" dirty="0"/>
              <a:t> </a:t>
            </a:r>
            <a:r>
              <a:rPr lang="ru-RU" sz="2400" dirty="0" err="1"/>
              <a:t>шелегінің</a:t>
            </a:r>
            <a:r>
              <a:rPr lang="ru-RU" sz="2400" dirty="0"/>
              <a:t> </a:t>
            </a:r>
            <a:r>
              <a:rPr lang="ru-RU" sz="2400" dirty="0" err="1"/>
              <a:t>үстіне</a:t>
            </a:r>
            <a:r>
              <a:rPr lang="ru-RU" sz="2400" dirty="0"/>
              <a:t> </a:t>
            </a:r>
            <a:r>
              <a:rPr lang="ru-RU" sz="2400" dirty="0" err="1"/>
              <a:t>қолыңызды</a:t>
            </a:r>
            <a:r>
              <a:rPr lang="ru-RU" sz="2400" dirty="0"/>
              <a:t> </a:t>
            </a:r>
            <a:r>
              <a:rPr lang="ru-RU" sz="2400" dirty="0" err="1"/>
              <a:t>созыңыз</a:t>
            </a:r>
            <a:r>
              <a:rPr lang="ru-RU" sz="2400" dirty="0"/>
              <a:t>. </a:t>
            </a:r>
            <a:r>
              <a:rPr lang="ru-RU" sz="2400" dirty="0" err="1"/>
              <a:t>Алақаныңыздағы</a:t>
            </a:r>
            <a:r>
              <a:rPr lang="ru-RU" sz="2400" dirty="0"/>
              <a:t> «</a:t>
            </a:r>
            <a:r>
              <a:rPr lang="ru-RU" sz="2400" dirty="0" err="1"/>
              <a:t>әлдене</a:t>
            </a:r>
            <a:r>
              <a:rPr lang="ru-RU" sz="2400" dirty="0"/>
              <a:t>» </a:t>
            </a:r>
            <a:r>
              <a:rPr lang="ru-RU" sz="2400" dirty="0" err="1"/>
              <a:t>қоқыс</a:t>
            </a:r>
            <a:r>
              <a:rPr lang="ru-RU" sz="2400" dirty="0"/>
              <a:t> </a:t>
            </a:r>
            <a:r>
              <a:rPr lang="ru-RU" sz="2400" dirty="0" err="1"/>
              <a:t>шелегіне</a:t>
            </a:r>
            <a:r>
              <a:rPr lang="ru-RU" sz="2400" dirty="0"/>
              <a:t> </a:t>
            </a:r>
            <a:r>
              <a:rPr lang="ru-RU" sz="2400" dirty="0" err="1"/>
              <a:t>құлап</a:t>
            </a:r>
            <a:r>
              <a:rPr lang="ru-RU" sz="2400" dirty="0"/>
              <a:t> бара </a:t>
            </a:r>
            <a:r>
              <a:rPr lang="ru-RU" sz="2400" dirty="0" err="1"/>
              <a:t>жатқанын</a:t>
            </a:r>
            <a:r>
              <a:rPr lang="ru-RU" sz="2400" dirty="0"/>
              <a:t> </a:t>
            </a:r>
            <a:r>
              <a:rPr lang="ru-RU" sz="2400" dirty="0" err="1"/>
              <a:t>елестетіңіз</a:t>
            </a:r>
            <a:r>
              <a:rPr lang="ru-RU" sz="2400" dirty="0"/>
              <a:t>.</a:t>
            </a:r>
            <a:endParaRPr lang="ru-RU" sz="2000" dirty="0"/>
          </a:p>
        </p:txBody>
      </p:sp>
      <p:pic>
        <p:nvPicPr>
          <p:cNvPr id="23556" name="Picture 2">
            <a:extLst>
              <a:ext uri="{FF2B5EF4-FFF2-40B4-BE49-F238E27FC236}">
                <a16:creationId xmlns="" xmlns:a16="http://schemas.microsoft.com/office/drawing/2014/main" id="{F865E749-E387-41DD-A8AC-E99549653D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7938" y="31750"/>
            <a:ext cx="2024062"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3019CF-6D93-45A4-BA88-60912D4C1E05}"/>
              </a:ext>
            </a:extLst>
          </p:cNvPr>
          <p:cNvSpPr>
            <a:spLocks noGrp="1"/>
          </p:cNvSpPr>
          <p:nvPr>
            <p:ph type="title"/>
          </p:nvPr>
        </p:nvSpPr>
        <p:spPr>
          <a:xfrm>
            <a:off x="258458" y="813164"/>
            <a:ext cx="8454468" cy="1489075"/>
          </a:xfrm>
          <a:solidFill>
            <a:schemeClr val="accent5">
              <a:lumMod val="20000"/>
              <a:lumOff val="80000"/>
            </a:schemeClr>
          </a:solidFill>
        </p:spPr>
        <p:txBody>
          <a:bodyPr anchor="t">
            <a:noAutofit/>
          </a:bodyPr>
          <a:lstStyle/>
          <a:p>
            <a:pPr>
              <a:defRPr/>
            </a:pPr>
            <a:r>
              <a:rPr lang="ru-RU" sz="2400" b="1" dirty="0" err="1">
                <a:latin typeface="+mn-lt"/>
              </a:rPr>
              <a:t>Тыныстау</a:t>
            </a:r>
            <a:r>
              <a:rPr lang="ru-RU" sz="2400" b="1" dirty="0">
                <a:latin typeface="+mn-lt"/>
              </a:rPr>
              <a:t> </a:t>
            </a:r>
            <a:r>
              <a:rPr lang="ru-RU" sz="2400" b="1" dirty="0" err="1">
                <a:latin typeface="+mn-lt"/>
              </a:rPr>
              <a:t>күнделікті</a:t>
            </a:r>
            <a:r>
              <a:rPr lang="ru-RU" sz="2400" b="1" dirty="0">
                <a:latin typeface="+mn-lt"/>
              </a:rPr>
              <a:t> </a:t>
            </a:r>
            <a:r>
              <a:rPr lang="ru-RU" sz="2400" b="1" dirty="0" err="1">
                <a:latin typeface="+mn-lt"/>
              </a:rPr>
              <a:t>өмірдегі</a:t>
            </a:r>
            <a:r>
              <a:rPr lang="ru-RU" sz="2400" b="1" dirty="0">
                <a:latin typeface="+mn-lt"/>
              </a:rPr>
              <a:t> </a:t>
            </a:r>
            <a:r>
              <a:rPr lang="ru-RU" sz="2400" b="1" dirty="0" err="1">
                <a:latin typeface="+mn-lt"/>
              </a:rPr>
              <a:t>адам</a:t>
            </a:r>
            <a:r>
              <a:rPr lang="ru-RU" sz="2400" b="1" dirty="0">
                <a:latin typeface="+mn-lt"/>
              </a:rPr>
              <a:t> </a:t>
            </a:r>
            <a:r>
              <a:rPr lang="ru-RU" sz="2400" b="1" dirty="0" err="1">
                <a:latin typeface="+mn-lt"/>
              </a:rPr>
              <a:t>жағдайының</a:t>
            </a:r>
            <a:r>
              <a:rPr lang="ru-RU" sz="2400" b="1" dirty="0">
                <a:latin typeface="+mn-lt"/>
              </a:rPr>
              <a:t> </a:t>
            </a:r>
            <a:r>
              <a:rPr lang="ru-RU" sz="2400" b="1" dirty="0" err="1">
                <a:latin typeface="+mn-lt"/>
              </a:rPr>
              <a:t>көрсеткіші</a:t>
            </a:r>
            <a:r>
              <a:rPr lang="ru-RU" sz="2400" b="1" dirty="0">
                <a:latin typeface="+mn-lt"/>
              </a:rPr>
              <a:t> </a:t>
            </a:r>
            <a:r>
              <a:rPr lang="ru-RU" sz="2400" b="1" dirty="0" err="1">
                <a:latin typeface="+mn-lt"/>
              </a:rPr>
              <a:t>ретінде</a:t>
            </a:r>
            <a:r>
              <a:rPr lang="ru-RU" sz="2400" b="1" dirty="0">
                <a:latin typeface="+mn-lt"/>
              </a:rPr>
              <a:t> </a:t>
            </a:r>
            <a:r>
              <a:rPr lang="ru-RU" sz="2400" b="1" dirty="0" err="1">
                <a:latin typeface="+mn-lt"/>
              </a:rPr>
              <a:t>кеңінен</a:t>
            </a:r>
            <a:r>
              <a:rPr lang="ru-RU" sz="2400" b="1" dirty="0">
                <a:latin typeface="+mn-lt"/>
              </a:rPr>
              <a:t> </a:t>
            </a:r>
            <a:r>
              <a:rPr lang="ru-RU" sz="2400" b="1" dirty="0" err="1">
                <a:latin typeface="+mn-lt"/>
              </a:rPr>
              <a:t>қолданылады</a:t>
            </a:r>
            <a:r>
              <a:rPr lang="ru-RU" sz="2400" b="1" dirty="0">
                <a:latin typeface="+mn-lt"/>
              </a:rPr>
              <a:t>. </a:t>
            </a:r>
            <a:br>
              <a:rPr lang="ru-RU" sz="2400" b="1" dirty="0">
                <a:latin typeface="+mn-lt"/>
              </a:rPr>
            </a:br>
            <a:r>
              <a:rPr lang="ru-RU" sz="900" b="1" dirty="0">
                <a:latin typeface="+mn-lt"/>
              </a:rPr>
              <a:t/>
            </a:r>
            <a:br>
              <a:rPr lang="ru-RU" sz="900" b="1" dirty="0">
                <a:latin typeface="+mn-lt"/>
              </a:rPr>
            </a:br>
            <a:r>
              <a:rPr lang="ru-RU" sz="2400" b="1" dirty="0" err="1">
                <a:latin typeface="+mn-lt"/>
              </a:rPr>
              <a:t>Тыныстау</a:t>
            </a:r>
            <a:r>
              <a:rPr lang="ru-RU" sz="2400" b="1" dirty="0">
                <a:latin typeface="+mn-lt"/>
              </a:rPr>
              <a:t> </a:t>
            </a:r>
            <a:r>
              <a:rPr lang="ru-RU" sz="2400" b="1" dirty="0" err="1">
                <a:latin typeface="+mn-lt"/>
              </a:rPr>
              <a:t>сипатына</a:t>
            </a:r>
            <a:r>
              <a:rPr lang="ru-RU" sz="2400" b="1" dirty="0">
                <a:latin typeface="+mn-lt"/>
              </a:rPr>
              <a:t> </a:t>
            </a:r>
            <a:r>
              <a:rPr lang="ru-RU" sz="2400" b="1" dirty="0" err="1">
                <a:latin typeface="+mn-lt"/>
              </a:rPr>
              <a:t>қарай</a:t>
            </a:r>
            <a:r>
              <a:rPr lang="ru-RU" sz="2400" b="1" dirty="0">
                <a:latin typeface="+mn-lt"/>
              </a:rPr>
              <a:t> </a:t>
            </a:r>
            <a:r>
              <a:rPr lang="ru-RU" sz="2400" b="1" dirty="0" err="1">
                <a:latin typeface="+mn-lt"/>
              </a:rPr>
              <a:t>адам</a:t>
            </a:r>
            <a:r>
              <a:rPr lang="ru-RU" sz="2400" b="1" dirty="0">
                <a:latin typeface="+mn-lt"/>
              </a:rPr>
              <a:t> </a:t>
            </a:r>
            <a:r>
              <a:rPr lang="ru-RU" sz="2400" b="1" dirty="0" err="1">
                <a:latin typeface="+mn-lt"/>
              </a:rPr>
              <a:t>сабырлы</a:t>
            </a:r>
            <a:r>
              <a:rPr lang="ru-RU" sz="2400" b="1" dirty="0">
                <a:latin typeface="+mn-lt"/>
              </a:rPr>
              <a:t> не </a:t>
            </a:r>
            <a:r>
              <a:rPr lang="ru-RU" sz="2400" b="1" dirty="0" err="1">
                <a:latin typeface="+mn-lt"/>
              </a:rPr>
              <a:t>қозулы</a:t>
            </a:r>
            <a:r>
              <a:rPr lang="ru-RU" sz="2400" b="1" dirty="0">
                <a:latin typeface="+mn-lt"/>
              </a:rPr>
              <a:t> және </a:t>
            </a:r>
            <a:r>
              <a:rPr lang="ru-RU" sz="2400" b="1" dirty="0" err="1">
                <a:latin typeface="+mn-lt"/>
              </a:rPr>
              <a:t>абыржулы</a:t>
            </a:r>
            <a:r>
              <a:rPr lang="ru-RU" sz="2400" b="1" dirty="0">
                <a:latin typeface="+mn-lt"/>
              </a:rPr>
              <a:t> </a:t>
            </a:r>
            <a:r>
              <a:rPr lang="ru-RU" sz="2400" b="1" dirty="0" err="1">
                <a:latin typeface="+mn-lt"/>
              </a:rPr>
              <a:t>екенін</a:t>
            </a:r>
            <a:r>
              <a:rPr lang="ru-RU" sz="2400" b="1" dirty="0">
                <a:latin typeface="+mn-lt"/>
              </a:rPr>
              <a:t> </a:t>
            </a:r>
            <a:r>
              <a:rPr lang="ru-RU" sz="2400" b="1" dirty="0" err="1">
                <a:latin typeface="+mn-lt"/>
              </a:rPr>
              <a:t>нақты</a:t>
            </a:r>
            <a:r>
              <a:rPr lang="ru-RU" sz="2400" b="1" dirty="0">
                <a:latin typeface="+mn-lt"/>
              </a:rPr>
              <a:t> </a:t>
            </a:r>
            <a:r>
              <a:rPr lang="ru-RU" sz="2400" b="1" dirty="0" err="1">
                <a:latin typeface="+mn-lt"/>
              </a:rPr>
              <a:t>анықтай</a:t>
            </a:r>
            <a:r>
              <a:rPr lang="ru-RU" sz="2400" b="1" dirty="0">
                <a:latin typeface="+mn-lt"/>
              </a:rPr>
              <a:t> </a:t>
            </a:r>
            <a:r>
              <a:rPr lang="ru-RU" sz="2400" b="1" dirty="0" err="1">
                <a:latin typeface="+mn-lt"/>
              </a:rPr>
              <a:t>аламыз</a:t>
            </a:r>
            <a:r>
              <a:rPr lang="ru-RU" sz="2400" b="1" dirty="0">
                <a:latin typeface="+mn-lt"/>
              </a:rPr>
              <a:t>.</a:t>
            </a:r>
          </a:p>
        </p:txBody>
      </p:sp>
      <p:pic>
        <p:nvPicPr>
          <p:cNvPr id="25605" name="Picture 2">
            <a:extLst>
              <a:ext uri="{FF2B5EF4-FFF2-40B4-BE49-F238E27FC236}">
                <a16:creationId xmlns="" xmlns:a16="http://schemas.microsoft.com/office/drawing/2014/main" id="{32C5B9F8-6A7B-4E59-BEC5-ACD5236F0FD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842985" y="2625"/>
            <a:ext cx="3349015" cy="1760861"/>
          </a:xfrm>
          <a:noFill/>
        </p:spPr>
      </p:pic>
      <p:sp>
        <p:nvSpPr>
          <p:cNvPr id="6" name="TextBox 5">
            <a:extLst>
              <a:ext uri="{FF2B5EF4-FFF2-40B4-BE49-F238E27FC236}">
                <a16:creationId xmlns="" xmlns:a16="http://schemas.microsoft.com/office/drawing/2014/main" id="{F7F4D2D9-0100-45B3-B294-D64D48D4DD3F}"/>
              </a:ext>
            </a:extLst>
          </p:cNvPr>
          <p:cNvSpPr txBox="1"/>
          <p:nvPr/>
        </p:nvSpPr>
        <p:spPr>
          <a:xfrm>
            <a:off x="1078542" y="62568"/>
            <a:ext cx="6246091" cy="707886"/>
          </a:xfrm>
          <a:prstGeom prst="rect">
            <a:avLst/>
          </a:prstGeom>
          <a:noFill/>
        </p:spPr>
        <p:txBody>
          <a:bodyPr wrap="square">
            <a:spAutoFit/>
          </a:bodyPr>
          <a:lstStyle/>
          <a:p>
            <a:pPr algn="ctr">
              <a:defRPr/>
            </a:pPr>
            <a:r>
              <a:rPr lang="ru-RU" sz="4000" b="1" dirty="0">
                <a:solidFill>
                  <a:srgbClr val="C00000"/>
                </a:solidFill>
              </a:rPr>
              <a:t>ТЫНЫСТАУДЫ БАСҚАРУ</a:t>
            </a:r>
          </a:p>
        </p:txBody>
      </p:sp>
      <p:sp>
        <p:nvSpPr>
          <p:cNvPr id="7" name="Объект 3">
            <a:extLst>
              <a:ext uri="{FF2B5EF4-FFF2-40B4-BE49-F238E27FC236}">
                <a16:creationId xmlns="" xmlns:a16="http://schemas.microsoft.com/office/drawing/2014/main" id="{DCE5ED5A-6F30-48F0-A324-E00EC5997011}"/>
              </a:ext>
            </a:extLst>
          </p:cNvPr>
          <p:cNvSpPr txBox="1">
            <a:spLocks/>
          </p:cNvSpPr>
          <p:nvPr/>
        </p:nvSpPr>
        <p:spPr>
          <a:xfrm>
            <a:off x="114766" y="2527934"/>
            <a:ext cx="11519202" cy="1077218"/>
          </a:xfrm>
          <a:prstGeom prst="rect">
            <a:avLst/>
          </a:prstGeom>
          <a:noFill/>
          <a:ln w="76200">
            <a:solidFill>
              <a:schemeClr val="accent1">
                <a:lumMod val="60000"/>
                <a:lumOff val="40000"/>
              </a:schemeClr>
            </a:solidFill>
            <a:prstDash val="sysDot"/>
          </a:ln>
        </p:spPr>
        <p:txBody>
          <a:bodyPr wrap="square">
            <a:sp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spcBef>
                <a:spcPts val="0"/>
              </a:spcBef>
              <a:buNone/>
              <a:defRPr/>
            </a:pPr>
            <a:r>
              <a:rPr lang="ru-RU" sz="3200" b="1" dirty="0" err="1">
                <a:solidFill>
                  <a:srgbClr val="00B050"/>
                </a:solidFill>
              </a:rPr>
              <a:t>Түрлі</a:t>
            </a:r>
            <a:r>
              <a:rPr lang="ru-RU" sz="3200" b="1" dirty="0">
                <a:solidFill>
                  <a:srgbClr val="00B050"/>
                </a:solidFill>
              </a:rPr>
              <a:t> </a:t>
            </a:r>
            <a:r>
              <a:rPr lang="ru-RU" sz="3200" b="1" dirty="0" err="1">
                <a:solidFill>
                  <a:srgbClr val="00B050"/>
                </a:solidFill>
              </a:rPr>
              <a:t>күйде</a:t>
            </a:r>
            <a:r>
              <a:rPr lang="ru-RU" sz="3200" b="1" dirty="0">
                <a:solidFill>
                  <a:srgbClr val="00B050"/>
                </a:solidFill>
              </a:rPr>
              <a:t> </a:t>
            </a:r>
            <a:r>
              <a:rPr lang="ru-RU" sz="3200" b="1" dirty="0" err="1">
                <a:solidFill>
                  <a:srgbClr val="00B050"/>
                </a:solidFill>
              </a:rPr>
              <a:t>адам</a:t>
            </a:r>
            <a:r>
              <a:rPr lang="ru-RU" sz="3200" b="1" dirty="0">
                <a:solidFill>
                  <a:srgbClr val="00B050"/>
                </a:solidFill>
              </a:rPr>
              <a:t> </a:t>
            </a:r>
            <a:r>
              <a:rPr lang="ru-RU" sz="3200" b="1" dirty="0" err="1">
                <a:solidFill>
                  <a:srgbClr val="00B050"/>
                </a:solidFill>
              </a:rPr>
              <a:t>түрліше</a:t>
            </a:r>
            <a:r>
              <a:rPr lang="ru-RU" sz="3200" b="1" dirty="0">
                <a:solidFill>
                  <a:srgbClr val="00B050"/>
                </a:solidFill>
              </a:rPr>
              <a:t> </a:t>
            </a:r>
            <a:r>
              <a:rPr lang="ru-RU" sz="3200" b="1" dirty="0" err="1">
                <a:solidFill>
                  <a:srgbClr val="00B050"/>
                </a:solidFill>
              </a:rPr>
              <a:t>тыныс</a:t>
            </a:r>
            <a:r>
              <a:rPr lang="ru-RU" sz="3200" b="1" dirty="0">
                <a:solidFill>
                  <a:srgbClr val="00B050"/>
                </a:solidFill>
              </a:rPr>
              <a:t> </a:t>
            </a:r>
            <a:r>
              <a:rPr lang="ru-RU" sz="3200" b="1" dirty="0" err="1">
                <a:solidFill>
                  <a:srgbClr val="00B050"/>
                </a:solidFill>
              </a:rPr>
              <a:t>алады</a:t>
            </a:r>
            <a:r>
              <a:rPr lang="ru-RU" sz="3200" b="1" dirty="0">
                <a:solidFill>
                  <a:srgbClr val="00B050"/>
                </a:solidFill>
              </a:rPr>
              <a:t>, </a:t>
            </a:r>
            <a:r>
              <a:rPr lang="ru-RU" sz="3200" b="1" dirty="0" err="1">
                <a:solidFill>
                  <a:srgbClr val="00B050"/>
                </a:solidFill>
              </a:rPr>
              <a:t>сондықтан</a:t>
            </a:r>
            <a:r>
              <a:rPr lang="ru-RU" sz="3200" b="1" dirty="0">
                <a:solidFill>
                  <a:srgbClr val="00B050"/>
                </a:solidFill>
              </a:rPr>
              <a:t>, </a:t>
            </a:r>
            <a:r>
              <a:rPr lang="ru-RU" sz="3200" b="1" dirty="0" err="1">
                <a:solidFill>
                  <a:srgbClr val="00B050"/>
                </a:solidFill>
              </a:rPr>
              <a:t>тыныстауды</a:t>
            </a:r>
            <a:r>
              <a:rPr lang="ru-RU" sz="3200" b="1" dirty="0">
                <a:solidFill>
                  <a:srgbClr val="00B050"/>
                </a:solidFill>
              </a:rPr>
              <a:t> </a:t>
            </a:r>
            <a:r>
              <a:rPr lang="ru-RU" sz="3200" b="1" dirty="0" err="1">
                <a:solidFill>
                  <a:srgbClr val="00B050"/>
                </a:solidFill>
              </a:rPr>
              <a:t>өзгертсе</a:t>
            </a:r>
            <a:r>
              <a:rPr lang="ru-RU" sz="3200" b="1" dirty="0">
                <a:solidFill>
                  <a:srgbClr val="00B050"/>
                </a:solidFill>
              </a:rPr>
              <a:t> – </a:t>
            </a:r>
            <a:r>
              <a:rPr lang="ru-RU" sz="3200" b="1" dirty="0" err="1">
                <a:solidFill>
                  <a:srgbClr val="00B050"/>
                </a:solidFill>
              </a:rPr>
              <a:t>күй</a:t>
            </a:r>
            <a:r>
              <a:rPr lang="ru-RU" sz="3200" b="1" dirty="0">
                <a:solidFill>
                  <a:srgbClr val="00B050"/>
                </a:solidFill>
              </a:rPr>
              <a:t> де </a:t>
            </a:r>
            <a:r>
              <a:rPr lang="ru-RU" sz="3200" b="1" dirty="0" err="1">
                <a:solidFill>
                  <a:srgbClr val="00B050"/>
                </a:solidFill>
              </a:rPr>
              <a:t>өзгереді</a:t>
            </a:r>
            <a:r>
              <a:rPr lang="ru-RU" sz="3200" b="1" dirty="0">
                <a:solidFill>
                  <a:srgbClr val="00B050"/>
                </a:solidFill>
              </a:rPr>
              <a:t>. </a:t>
            </a:r>
          </a:p>
        </p:txBody>
      </p:sp>
      <p:sp>
        <p:nvSpPr>
          <p:cNvPr id="9" name="Объект 2">
            <a:extLst>
              <a:ext uri="{FF2B5EF4-FFF2-40B4-BE49-F238E27FC236}">
                <a16:creationId xmlns="" xmlns:a16="http://schemas.microsoft.com/office/drawing/2014/main" id="{E40C1764-2075-485A-90E6-DD74F703BC6D}"/>
              </a:ext>
            </a:extLst>
          </p:cNvPr>
          <p:cNvSpPr txBox="1">
            <a:spLocks/>
          </p:cNvSpPr>
          <p:nvPr/>
        </p:nvSpPr>
        <p:spPr>
          <a:xfrm>
            <a:off x="88640" y="3765533"/>
            <a:ext cx="12077234" cy="3027152"/>
          </a:xfrm>
          <a:prstGeom prst="rect">
            <a:avLst/>
          </a:prstGeom>
          <a:solidFill>
            <a:schemeClr val="bg1"/>
          </a:solidFill>
        </p:spPr>
        <p:txBody>
          <a:bodyPr>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nSpc>
                <a:spcPct val="110000"/>
              </a:lnSpc>
              <a:spcBef>
                <a:spcPts val="0"/>
              </a:spcBef>
              <a:buClrTx/>
              <a:buSzTx/>
              <a:buNone/>
              <a:defRPr/>
            </a:pPr>
            <a:r>
              <a:rPr lang="ru-RU" sz="2400" b="1" dirty="0" err="1"/>
              <a:t>Тыныстау</a:t>
            </a:r>
            <a:r>
              <a:rPr lang="ru-RU" sz="2400" b="1" dirty="0"/>
              <a:t> – </a:t>
            </a:r>
            <a:r>
              <a:rPr lang="ru-RU" sz="2400" b="1" dirty="0" err="1"/>
              <a:t>орталық</a:t>
            </a:r>
            <a:r>
              <a:rPr lang="ru-RU" sz="2400" b="1" dirty="0"/>
              <a:t> </a:t>
            </a:r>
            <a:r>
              <a:rPr lang="ru-RU" sz="2400" b="1" dirty="0" err="1"/>
              <a:t>жүйке</a:t>
            </a:r>
            <a:r>
              <a:rPr lang="ru-RU" sz="2400" b="1" dirty="0"/>
              <a:t> </a:t>
            </a:r>
            <a:r>
              <a:rPr lang="ru-RU" sz="2400" b="1" dirty="0" err="1"/>
              <a:t>жүйесінің</a:t>
            </a:r>
            <a:r>
              <a:rPr lang="ru-RU" sz="2400" b="1" dirty="0"/>
              <a:t> (ОЖЖ) </a:t>
            </a:r>
            <a:r>
              <a:rPr lang="ru-RU" sz="2400" b="1" dirty="0" err="1"/>
              <a:t>тонусын</a:t>
            </a:r>
            <a:r>
              <a:rPr lang="ru-RU" sz="2400" b="1" dirty="0"/>
              <a:t> </a:t>
            </a:r>
            <a:r>
              <a:rPr lang="ru-RU" sz="2400" b="1" dirty="0" err="1"/>
              <a:t>терең</a:t>
            </a:r>
            <a:r>
              <a:rPr lang="ru-RU" sz="2400" b="1" dirty="0"/>
              <a:t> </a:t>
            </a:r>
            <a:r>
              <a:rPr lang="ru-RU" sz="2400" b="1" dirty="0" err="1"/>
              <a:t>тежелуден</a:t>
            </a:r>
            <a:r>
              <a:rPr lang="ru-RU" sz="2400" b="1" dirty="0"/>
              <a:t> </a:t>
            </a:r>
            <a:r>
              <a:rPr lang="ru-RU" sz="2400" b="1" dirty="0" err="1"/>
              <a:t>жоғары</a:t>
            </a:r>
            <a:r>
              <a:rPr lang="ru-RU" sz="2400" b="1" dirty="0"/>
              <a:t> </a:t>
            </a:r>
            <a:r>
              <a:rPr lang="ru-RU" sz="2400" b="1" dirty="0" err="1"/>
              <a:t>қозғалғыштыққа</a:t>
            </a:r>
            <a:r>
              <a:rPr lang="ru-RU" sz="2400" b="1" dirty="0"/>
              <a:t> </a:t>
            </a:r>
            <a:r>
              <a:rPr lang="ru-RU" sz="2400" b="1" dirty="0" err="1"/>
              <a:t>дейін</a:t>
            </a:r>
            <a:r>
              <a:rPr lang="ru-RU" sz="2400" b="1" dirty="0"/>
              <a:t> </a:t>
            </a:r>
            <a:r>
              <a:rPr lang="ru-RU" sz="2400" b="1" dirty="0" err="1"/>
              <a:t>реттеуге</a:t>
            </a:r>
            <a:r>
              <a:rPr lang="ru-RU" sz="2400" b="1" dirty="0"/>
              <a:t>  </a:t>
            </a:r>
            <a:r>
              <a:rPr lang="ru-RU" sz="2400" b="1" dirty="0" err="1"/>
              <a:t>мүмкіндік</a:t>
            </a:r>
            <a:r>
              <a:rPr lang="ru-RU" sz="2400" b="1" dirty="0"/>
              <a:t> </a:t>
            </a:r>
            <a:r>
              <a:rPr lang="ru-RU" sz="2400" b="1" dirty="0" err="1"/>
              <a:t>беретін</a:t>
            </a:r>
            <a:r>
              <a:rPr lang="ru-RU" sz="2400" b="1" dirty="0"/>
              <a:t> </a:t>
            </a:r>
            <a:r>
              <a:rPr lang="ru-RU" sz="2400" b="1" dirty="0" err="1"/>
              <a:t>әмбебап</a:t>
            </a:r>
            <a:r>
              <a:rPr lang="ru-RU" sz="2400" b="1" dirty="0"/>
              <a:t> </a:t>
            </a:r>
            <a:r>
              <a:rPr lang="ru-RU" sz="2400" b="1" dirty="0" err="1"/>
              <a:t>құрал</a:t>
            </a:r>
            <a:r>
              <a:rPr lang="ru-RU" sz="2400" b="1" dirty="0"/>
              <a:t>. </a:t>
            </a:r>
            <a:r>
              <a:rPr lang="ru-RU" sz="2400" b="1" dirty="0" err="1"/>
              <a:t>Демді</a:t>
            </a:r>
            <a:r>
              <a:rPr lang="ru-RU" sz="2400" b="1" dirty="0"/>
              <a:t> </a:t>
            </a:r>
            <a:r>
              <a:rPr lang="ru-RU" sz="2400" b="1" dirty="0" err="1"/>
              <a:t>ішке</a:t>
            </a:r>
            <a:r>
              <a:rPr lang="ru-RU" sz="2400" b="1" dirty="0"/>
              <a:t> </a:t>
            </a:r>
            <a:r>
              <a:rPr lang="ru-RU" sz="2400" b="1" dirty="0" err="1"/>
              <a:t>алу</a:t>
            </a:r>
            <a:r>
              <a:rPr lang="ru-RU" sz="2400" b="1" dirty="0"/>
              <a:t> мен </a:t>
            </a:r>
            <a:r>
              <a:rPr lang="ru-RU" sz="2400" b="1" dirty="0" err="1"/>
              <a:t>сыртқа</a:t>
            </a:r>
            <a:r>
              <a:rPr lang="ru-RU" sz="2400" b="1" dirty="0"/>
              <a:t> </a:t>
            </a:r>
            <a:r>
              <a:rPr lang="ru-RU" sz="2400" b="1" dirty="0" err="1"/>
              <a:t>шығару</a:t>
            </a:r>
            <a:r>
              <a:rPr lang="ru-RU" sz="2400" b="1" dirty="0"/>
              <a:t> </a:t>
            </a:r>
            <a:r>
              <a:rPr lang="ru-RU" sz="2400" b="1" dirty="0" err="1"/>
              <a:t>тереңдігін</a:t>
            </a:r>
            <a:r>
              <a:rPr lang="ru-RU" sz="2400" b="1" dirty="0"/>
              <a:t> </a:t>
            </a:r>
            <a:r>
              <a:rPr lang="ru-RU" sz="2400" b="1" dirty="0" err="1"/>
              <a:t>реттей</a:t>
            </a:r>
            <a:r>
              <a:rPr lang="ru-RU" sz="2400" b="1" dirty="0"/>
              <a:t> </a:t>
            </a:r>
            <a:r>
              <a:rPr lang="ru-RU" sz="2400" b="1" dirty="0" err="1"/>
              <a:t>отырып</a:t>
            </a:r>
            <a:r>
              <a:rPr lang="ru-RU" sz="2400" b="1" dirty="0"/>
              <a:t>, </a:t>
            </a:r>
            <a:r>
              <a:rPr lang="ru-RU" sz="2400" b="1" dirty="0" err="1"/>
              <a:t>демді</a:t>
            </a:r>
            <a:r>
              <a:rPr lang="ru-RU" sz="2400" b="1" dirty="0"/>
              <a:t> </a:t>
            </a:r>
            <a:r>
              <a:rPr lang="ru-RU" sz="2400" b="1" dirty="0" err="1"/>
              <a:t>ішке</a:t>
            </a:r>
            <a:r>
              <a:rPr lang="ru-RU" sz="2400" b="1" dirty="0"/>
              <a:t> </a:t>
            </a:r>
            <a:r>
              <a:rPr lang="ru-RU" sz="2400" b="1" dirty="0" err="1"/>
              <a:t>алу</a:t>
            </a:r>
            <a:r>
              <a:rPr lang="ru-RU" sz="2400" b="1" dirty="0"/>
              <a:t> мен </a:t>
            </a:r>
            <a:r>
              <a:rPr lang="ru-RU" sz="2400" b="1" dirty="0" err="1"/>
              <a:t>сыртқа</a:t>
            </a:r>
            <a:r>
              <a:rPr lang="ru-RU" sz="2400" b="1" dirty="0"/>
              <a:t> </a:t>
            </a:r>
            <a:r>
              <a:rPr lang="ru-RU" sz="2400" b="1" dirty="0" err="1"/>
              <a:t>шығару</a:t>
            </a:r>
            <a:r>
              <a:rPr lang="ru-RU" sz="2400" b="1" dirty="0"/>
              <a:t> </a:t>
            </a:r>
            <a:r>
              <a:rPr lang="ru-RU" sz="2400" b="1" dirty="0" err="1"/>
              <a:t>арасындағы</a:t>
            </a:r>
            <a:r>
              <a:rPr lang="ru-RU" sz="2400" b="1" dirty="0"/>
              <a:t> </a:t>
            </a:r>
            <a:r>
              <a:rPr lang="ru-RU" sz="2400" b="1" dirty="0" err="1"/>
              <a:t>іркілісті</a:t>
            </a:r>
            <a:r>
              <a:rPr lang="ru-RU" sz="2400" b="1" dirty="0"/>
              <a:t> </a:t>
            </a:r>
            <a:r>
              <a:rPr lang="ru-RU" sz="2400" b="1" dirty="0" err="1"/>
              <a:t>ұлғайта</a:t>
            </a:r>
            <a:r>
              <a:rPr lang="ru-RU" sz="2400" b="1" dirty="0"/>
              <a:t> </a:t>
            </a:r>
            <a:r>
              <a:rPr lang="ru-RU" sz="2400" b="1" dirty="0" err="1"/>
              <a:t>отырып</a:t>
            </a:r>
            <a:r>
              <a:rPr lang="ru-RU" sz="2400" b="1" dirty="0"/>
              <a:t>, </a:t>
            </a:r>
            <a:r>
              <a:rPr lang="ru-RU" sz="2400" b="1" dirty="0" err="1"/>
              <a:t>ағза</a:t>
            </a:r>
            <a:r>
              <a:rPr lang="ru-RU" sz="2400" b="1" dirty="0"/>
              <a:t> </a:t>
            </a:r>
            <a:r>
              <a:rPr lang="ru-RU" sz="2400" b="1" dirty="0" err="1"/>
              <a:t>тонусын</a:t>
            </a:r>
            <a:r>
              <a:rPr lang="ru-RU" sz="2400" b="1" dirty="0"/>
              <a:t> </a:t>
            </a:r>
            <a:r>
              <a:rPr lang="ru-RU" sz="2400" b="1" dirty="0" err="1"/>
              <a:t>саналы</a:t>
            </a:r>
            <a:r>
              <a:rPr lang="ru-RU" sz="2400" b="1" dirty="0"/>
              <a:t> </a:t>
            </a:r>
            <a:r>
              <a:rPr lang="ru-RU" sz="2400" b="1" dirty="0" err="1"/>
              <a:t>түрде</a:t>
            </a:r>
            <a:r>
              <a:rPr lang="ru-RU" sz="2400" b="1" dirty="0"/>
              <a:t> </a:t>
            </a:r>
            <a:r>
              <a:rPr lang="ru-RU" sz="2400" b="1" dirty="0" err="1"/>
              <a:t>басқаруға</a:t>
            </a:r>
            <a:r>
              <a:rPr lang="ru-RU" sz="2400" b="1" dirty="0"/>
              <a:t> </a:t>
            </a:r>
            <a:r>
              <a:rPr lang="ru-RU" sz="2400" b="1" dirty="0" err="1"/>
              <a:t>болады</a:t>
            </a:r>
            <a:r>
              <a:rPr lang="ru-RU" sz="2400" b="1" dirty="0"/>
              <a:t>. </a:t>
            </a:r>
            <a:r>
              <a:rPr lang="ru-RU" sz="2400" b="1" dirty="0" err="1"/>
              <a:t>Тыныстауды</a:t>
            </a:r>
            <a:r>
              <a:rPr lang="ru-RU" sz="2400" b="1" dirty="0"/>
              <a:t> </a:t>
            </a:r>
            <a:r>
              <a:rPr lang="ru-RU" sz="2400" b="1" dirty="0" err="1"/>
              <a:t>басқару</a:t>
            </a:r>
            <a:r>
              <a:rPr lang="ru-RU" sz="2400" b="1" dirty="0"/>
              <a:t> — </a:t>
            </a:r>
            <a:r>
              <a:rPr lang="ru-RU" sz="2400" b="1" dirty="0" err="1"/>
              <a:t>бұл</a:t>
            </a:r>
            <a:r>
              <a:rPr lang="ru-RU" sz="2400" b="1" dirty="0"/>
              <a:t> </a:t>
            </a:r>
            <a:r>
              <a:rPr lang="ru-RU" sz="2400" b="1" dirty="0" err="1"/>
              <a:t>бұлшық</a:t>
            </a:r>
            <a:r>
              <a:rPr lang="ru-RU" sz="2400" b="1" dirty="0"/>
              <a:t> </a:t>
            </a:r>
            <a:r>
              <a:rPr lang="ru-RU" sz="2400" b="1" dirty="0" err="1"/>
              <a:t>ет</a:t>
            </a:r>
            <a:r>
              <a:rPr lang="ru-RU" sz="2400" b="1" dirty="0"/>
              <a:t> </a:t>
            </a:r>
            <a:r>
              <a:rPr lang="ru-RU" sz="2400" b="1" dirty="0" err="1"/>
              <a:t>тонусына</a:t>
            </a:r>
            <a:r>
              <a:rPr lang="ru-RU" sz="2400" b="1" dirty="0"/>
              <a:t> және </a:t>
            </a:r>
            <a:r>
              <a:rPr lang="ru-RU" sz="2400" b="1" dirty="0" err="1"/>
              <a:t>мидың</a:t>
            </a:r>
            <a:r>
              <a:rPr lang="ru-RU" sz="2400" b="1" dirty="0"/>
              <a:t> </a:t>
            </a:r>
            <a:r>
              <a:rPr lang="ru-RU" sz="2400" b="1" dirty="0" err="1"/>
              <a:t>эмоциялық</a:t>
            </a:r>
            <a:r>
              <a:rPr lang="ru-RU" sz="2400" b="1" dirty="0"/>
              <a:t> </a:t>
            </a:r>
            <a:r>
              <a:rPr lang="ru-RU" sz="2400" b="1" dirty="0" err="1"/>
              <a:t>орталықтарына</a:t>
            </a:r>
            <a:r>
              <a:rPr lang="ru-RU" sz="2400" b="1" dirty="0"/>
              <a:t> </a:t>
            </a:r>
            <a:r>
              <a:rPr lang="ru-RU" sz="2400" b="1" dirty="0" err="1"/>
              <a:t>ықпал</a:t>
            </a:r>
            <a:r>
              <a:rPr lang="ru-RU" sz="2400" b="1" dirty="0"/>
              <a:t> </a:t>
            </a:r>
            <a:r>
              <a:rPr lang="ru-RU" sz="2400" b="1" dirty="0" err="1"/>
              <a:t>етудің</a:t>
            </a:r>
            <a:r>
              <a:rPr lang="ru-RU" sz="2400" b="1" dirty="0"/>
              <a:t> </a:t>
            </a:r>
            <a:r>
              <a:rPr lang="ru-RU" sz="2400" b="1" dirty="0" err="1"/>
              <a:t>тиімді</a:t>
            </a:r>
            <a:r>
              <a:rPr lang="ru-RU" sz="2400" b="1" dirty="0"/>
              <a:t> </a:t>
            </a:r>
            <a:r>
              <a:rPr lang="ru-RU" sz="2400" b="1" dirty="0" err="1"/>
              <a:t>жолы</a:t>
            </a:r>
            <a:r>
              <a:rPr lang="ru-RU" sz="2400" b="1" dirty="0"/>
              <a:t>. </a:t>
            </a:r>
            <a:r>
              <a:rPr lang="ru-RU" sz="2400" b="1" dirty="0" err="1"/>
              <a:t>Баяу</a:t>
            </a:r>
            <a:r>
              <a:rPr lang="ru-RU" sz="2400" b="1" dirty="0"/>
              <a:t> </a:t>
            </a:r>
            <a:r>
              <a:rPr lang="ru-RU" sz="2400" b="1" dirty="0" err="1"/>
              <a:t>әрі</a:t>
            </a:r>
            <a:r>
              <a:rPr lang="ru-RU" sz="2400" b="1" dirty="0"/>
              <a:t> </a:t>
            </a:r>
            <a:r>
              <a:rPr lang="ru-RU" sz="2400" b="1" dirty="0" err="1"/>
              <a:t>терең</a:t>
            </a:r>
            <a:r>
              <a:rPr lang="ru-RU" sz="2400" b="1" dirty="0"/>
              <a:t> </a:t>
            </a:r>
            <a:r>
              <a:rPr lang="ru-RU" sz="2400" b="1" dirty="0" err="1"/>
              <a:t>тыныстау</a:t>
            </a:r>
            <a:r>
              <a:rPr lang="ru-RU" sz="2400" b="1" dirty="0"/>
              <a:t> (</a:t>
            </a:r>
            <a:r>
              <a:rPr lang="ru-RU" sz="2400" b="1" dirty="0" err="1"/>
              <a:t>іш</a:t>
            </a:r>
            <a:r>
              <a:rPr lang="ru-RU" sz="2400" b="1" dirty="0"/>
              <a:t> </a:t>
            </a:r>
            <a:r>
              <a:rPr lang="ru-RU" sz="2400" b="1" dirty="0" err="1"/>
              <a:t>бұлшық</a:t>
            </a:r>
            <a:r>
              <a:rPr lang="ru-RU" sz="2400" b="1" dirty="0"/>
              <a:t> </a:t>
            </a:r>
            <a:r>
              <a:rPr lang="ru-RU" sz="2400" b="1" dirty="0" err="1"/>
              <a:t>еттерін</a:t>
            </a:r>
            <a:r>
              <a:rPr lang="ru-RU" sz="2400" b="1" dirty="0"/>
              <a:t> </a:t>
            </a:r>
            <a:r>
              <a:rPr lang="ru-RU" sz="2400" b="1" dirty="0" err="1"/>
              <a:t>қатыстырумен</a:t>
            </a:r>
            <a:r>
              <a:rPr lang="ru-RU" sz="2400" b="1" dirty="0"/>
              <a:t>) </a:t>
            </a:r>
            <a:r>
              <a:rPr lang="ru-RU" sz="2400" b="1" dirty="0" err="1"/>
              <a:t>жүйке</a:t>
            </a:r>
            <a:r>
              <a:rPr lang="ru-RU" sz="2400" b="1" dirty="0"/>
              <a:t> </a:t>
            </a:r>
            <a:r>
              <a:rPr lang="ru-RU" sz="2400" b="1" dirty="0" err="1"/>
              <a:t>орталықтарының</a:t>
            </a:r>
            <a:r>
              <a:rPr lang="ru-RU" sz="2400" b="1" dirty="0"/>
              <a:t> </a:t>
            </a:r>
            <a:r>
              <a:rPr lang="ru-RU" sz="2400" b="1" dirty="0" err="1"/>
              <a:t>қозғыштығын</a:t>
            </a:r>
            <a:r>
              <a:rPr lang="ru-RU" sz="2400" b="1" dirty="0"/>
              <a:t> </a:t>
            </a:r>
            <a:r>
              <a:rPr lang="ru-RU" sz="2400" b="1" dirty="0" err="1"/>
              <a:t>азайтады</a:t>
            </a:r>
            <a:r>
              <a:rPr lang="ru-RU" sz="2400" b="1" dirty="0"/>
              <a:t>, </a:t>
            </a:r>
            <a:r>
              <a:rPr lang="ru-RU" sz="2400" b="1" dirty="0" err="1"/>
              <a:t>бұлшық</a:t>
            </a:r>
            <a:r>
              <a:rPr lang="ru-RU" sz="2400" b="1" dirty="0"/>
              <a:t> </a:t>
            </a:r>
            <a:r>
              <a:rPr lang="ru-RU" sz="2400" b="1" dirty="0" err="1"/>
              <a:t>еттің</a:t>
            </a:r>
            <a:r>
              <a:rPr lang="ru-RU" sz="2400" b="1" dirty="0"/>
              <a:t> </a:t>
            </a:r>
            <a:r>
              <a:rPr lang="ru-RU" sz="2400" b="1" dirty="0" err="1"/>
              <a:t>босаңсуына</a:t>
            </a:r>
            <a:r>
              <a:rPr lang="ru-RU" sz="2400" b="1" dirty="0"/>
              <a:t>, </a:t>
            </a:r>
            <a:r>
              <a:rPr lang="ru-RU" sz="2400" b="1" dirty="0" err="1"/>
              <a:t>релаксацияға</a:t>
            </a:r>
            <a:r>
              <a:rPr lang="ru-RU" sz="2400" b="1" dirty="0"/>
              <a:t> </a:t>
            </a:r>
            <a:r>
              <a:rPr lang="ru-RU" sz="2400" b="1" dirty="0" err="1"/>
              <a:t>септігін</a:t>
            </a:r>
            <a:r>
              <a:rPr lang="ru-RU" sz="2400" b="1" dirty="0"/>
              <a:t> </a:t>
            </a:r>
            <a:r>
              <a:rPr lang="ru-RU" sz="2400" b="1" dirty="0" err="1"/>
              <a:t>тигізеді</a:t>
            </a:r>
            <a:r>
              <a:rPr lang="ru-RU" sz="2400" b="1" dirty="0"/>
              <a:t>. </a:t>
            </a:r>
            <a:r>
              <a:rPr lang="ru-RU" sz="2400" b="1" dirty="0" err="1"/>
              <a:t>Жиі</a:t>
            </a:r>
            <a:r>
              <a:rPr lang="ru-RU" sz="2400" b="1" dirty="0"/>
              <a:t> (</a:t>
            </a:r>
            <a:r>
              <a:rPr lang="ru-RU" sz="2400" b="1" dirty="0" err="1"/>
              <a:t>кеудемен</a:t>
            </a:r>
            <a:r>
              <a:rPr lang="ru-RU" sz="2400" b="1" dirty="0"/>
              <a:t>) </a:t>
            </a:r>
            <a:r>
              <a:rPr lang="ru-RU" sz="2400" b="1" dirty="0" err="1"/>
              <a:t>тыныстау</a:t>
            </a:r>
            <a:r>
              <a:rPr lang="ru-RU" sz="2400" b="1" dirty="0"/>
              <a:t> </a:t>
            </a:r>
            <a:r>
              <a:rPr lang="ru-RU" sz="2400" b="1" dirty="0" err="1"/>
              <a:t>керісінше</a:t>
            </a:r>
            <a:r>
              <a:rPr lang="ru-RU" sz="2400" b="1" dirty="0"/>
              <a:t> </a:t>
            </a:r>
            <a:r>
              <a:rPr lang="ru-RU" sz="2400" b="1" dirty="0" err="1"/>
              <a:t>ағзаны</a:t>
            </a:r>
            <a:r>
              <a:rPr lang="ru-RU" sz="2400" b="1" dirty="0"/>
              <a:t> </a:t>
            </a:r>
            <a:r>
              <a:rPr lang="ru-RU" sz="2400" b="1" dirty="0" err="1"/>
              <a:t>жоғары</a:t>
            </a:r>
            <a:r>
              <a:rPr lang="ru-RU" sz="2400" b="1" dirty="0"/>
              <a:t> </a:t>
            </a:r>
            <a:r>
              <a:rPr lang="ru-RU" sz="2400" b="1" dirty="0" err="1"/>
              <a:t>белсенділігін</a:t>
            </a:r>
            <a:r>
              <a:rPr lang="ru-RU" sz="2400" b="1" dirty="0"/>
              <a:t> </a:t>
            </a:r>
            <a:r>
              <a:rPr lang="ru-RU" sz="2400" b="1" dirty="0" err="1"/>
              <a:t>қамтамасыз</a:t>
            </a:r>
            <a:r>
              <a:rPr lang="ru-RU" sz="2400" b="1" dirty="0"/>
              <a:t> </a:t>
            </a:r>
            <a:r>
              <a:rPr lang="ru-RU" sz="2400" b="1" dirty="0" err="1"/>
              <a:t>етеді</a:t>
            </a:r>
            <a:r>
              <a:rPr lang="ru-RU" sz="2400" b="1" dirty="0"/>
              <a:t>, </a:t>
            </a:r>
            <a:r>
              <a:rPr lang="ru-RU" sz="2400" b="1" dirty="0" err="1"/>
              <a:t>жүйке</a:t>
            </a:r>
            <a:r>
              <a:rPr lang="en-GB" sz="2400" b="1" dirty="0"/>
              <a:t>-</a:t>
            </a:r>
            <a:r>
              <a:rPr lang="kk-KZ" sz="2400" b="1" dirty="0"/>
              <a:t>психикалық ширығуды демеп отырады.</a:t>
            </a:r>
            <a:endParaRPr lang="ru-RU" sz="1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6160" y="140677"/>
            <a:ext cx="9533440" cy="6600092"/>
          </a:xfrm>
        </p:spPr>
        <p:txBody>
          <a:bodyPr>
            <a:normAutofit fontScale="77500" lnSpcReduction="20000"/>
          </a:bodyPr>
          <a:lstStyle/>
          <a:p>
            <a:pPr marL="0" indent="0">
              <a:buNone/>
            </a:pPr>
            <a:r>
              <a:rPr lang="kk-KZ" dirty="0">
                <a:solidFill>
                  <a:schemeClr val="accent5">
                    <a:lumMod val="50000"/>
                  </a:schemeClr>
                </a:solidFill>
              </a:rPr>
              <a:t>1. </a:t>
            </a:r>
            <a:r>
              <a:rPr lang="kk-KZ" dirty="0">
                <a:solidFill>
                  <a:schemeClr val="accent5">
                    <a:lumMod val="50000"/>
                  </a:schemeClr>
                </a:solidFill>
                <a:latin typeface="Times New Roman" panose="02020603050405020304" pitchFamily="18" charset="0"/>
                <a:cs typeface="Times New Roman" panose="02020603050405020304" pitchFamily="18" charset="0"/>
              </a:rPr>
              <a:t>ЖАТТЫҒУ. Тыныс алуды реттеу. Стресстік жағдайда </a:t>
            </a:r>
            <a:r>
              <a:rPr lang="kk-KZ" dirty="0" smtClean="0">
                <a:solidFill>
                  <a:schemeClr val="accent5">
                    <a:lumMod val="50000"/>
                  </a:schemeClr>
                </a:solidFill>
                <a:latin typeface="Times New Roman" panose="02020603050405020304" pitchFamily="18" charset="0"/>
                <a:cs typeface="Times New Roman" panose="02020603050405020304" pitchFamily="18" charset="0"/>
              </a:rPr>
              <a:t> ДҰРЫС тыныс </a:t>
            </a:r>
            <a:r>
              <a:rPr lang="kk-KZ" dirty="0">
                <a:solidFill>
                  <a:schemeClr val="accent5">
                    <a:lumMod val="50000"/>
                  </a:schemeClr>
                </a:solidFill>
                <a:latin typeface="Times New Roman" panose="02020603050405020304" pitchFamily="18" charset="0"/>
                <a:cs typeface="Times New Roman" panose="02020603050405020304" pitchFamily="18" charset="0"/>
              </a:rPr>
              <a:t>алуымыз өте маңызды.</a:t>
            </a: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2. </a:t>
            </a:r>
            <a:r>
              <a:rPr lang="kk-KZ" dirty="0" err="1">
                <a:solidFill>
                  <a:schemeClr val="accent5">
                    <a:lumMod val="50000"/>
                  </a:schemeClr>
                </a:solidFill>
                <a:latin typeface="Times New Roman" panose="02020603050405020304" pitchFamily="18" charset="0"/>
                <a:cs typeface="Times New Roman" panose="02020603050405020304" pitchFamily="18" charset="0"/>
              </a:rPr>
              <a:t>МЕДИТАцияны</a:t>
            </a:r>
            <a:r>
              <a:rPr lang="kk-KZ" dirty="0">
                <a:solidFill>
                  <a:schemeClr val="accent5">
                    <a:lumMod val="50000"/>
                  </a:schemeClr>
                </a:solidFill>
                <a:latin typeface="Times New Roman" panose="02020603050405020304" pitchFamily="18" charset="0"/>
                <a:cs typeface="Times New Roman" panose="02020603050405020304" pitchFamily="18" charset="0"/>
              </a:rPr>
              <a:t> өткізу - босаңсу тәсілдерінің бірі. Ең алдымен, медитация кезінде сананы шоғырландыру қабілеті дамиды.</a:t>
            </a: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Тапсырма. 50 мақсатыңызды жазып алыңыз. Олар осы шақта тұжырымдалуы керек. Оның 5-і оңай қол жеткізуге болатын қысқа мерзімді мақсаттар.</a:t>
            </a: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Мысалы: Мен машина сатып алдым.</a:t>
            </a: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ЖАТТЫҒУ. Теріс қатынастармен жұмыс.</a:t>
            </a: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ТАПСЫРМА. </a:t>
            </a:r>
            <a:r>
              <a:rPr lang="kk-KZ" dirty="0" smtClean="0">
                <a:solidFill>
                  <a:schemeClr val="accent5">
                    <a:lumMod val="50000"/>
                  </a:schemeClr>
                </a:solidFill>
                <a:latin typeface="Times New Roman" panose="02020603050405020304" pitchFamily="18" charset="0"/>
                <a:cs typeface="Times New Roman" panose="02020603050405020304" pitchFamily="18" charset="0"/>
              </a:rPr>
              <a:t>БІР ПАРАҚҚА </a:t>
            </a:r>
            <a:r>
              <a:rPr lang="kk-KZ" dirty="0">
                <a:solidFill>
                  <a:schemeClr val="accent5">
                    <a:lumMod val="50000"/>
                  </a:schemeClr>
                </a:solidFill>
                <a:latin typeface="Times New Roman" panose="02020603050405020304" pitchFamily="18" charset="0"/>
                <a:cs typeface="Times New Roman" panose="02020603050405020304" pitchFamily="18" charset="0"/>
              </a:rPr>
              <a:t>БАРЛЫҚ </a:t>
            </a:r>
            <a:r>
              <a:rPr lang="kk-KZ" dirty="0" smtClean="0">
                <a:solidFill>
                  <a:schemeClr val="accent5">
                    <a:lumMod val="50000"/>
                  </a:schemeClr>
                </a:solidFill>
                <a:latin typeface="Times New Roman" panose="02020603050405020304" pitchFamily="18" charset="0"/>
                <a:cs typeface="Times New Roman" panose="02020603050405020304" pitchFamily="18" charset="0"/>
              </a:rPr>
              <a:t>УАЙЫМ, </a:t>
            </a:r>
            <a:r>
              <a:rPr lang="kk-KZ" dirty="0">
                <a:solidFill>
                  <a:schemeClr val="accent5">
                    <a:lumMod val="50000"/>
                  </a:schemeClr>
                </a:solidFill>
                <a:latin typeface="Times New Roman" panose="02020603050405020304" pitchFamily="18" charset="0"/>
                <a:cs typeface="Times New Roman" panose="02020603050405020304" pitchFamily="18" charset="0"/>
              </a:rPr>
              <a:t>ҚОРҚЫНЫШТАРЫМЫЗДЫ, ТЕРІС ОЙЛАРЫМЫЗДЫ </a:t>
            </a:r>
            <a:r>
              <a:rPr lang="kk-KZ" dirty="0" smtClean="0">
                <a:solidFill>
                  <a:schemeClr val="accent5">
                    <a:lumMod val="50000"/>
                  </a:schemeClr>
                </a:solidFill>
                <a:latin typeface="Times New Roman" panose="02020603050405020304" pitchFamily="18" charset="0"/>
                <a:cs typeface="Times New Roman" panose="02020603050405020304" pitchFamily="18" charset="0"/>
              </a:rPr>
              <a:t>ЖАЗАМЫЗ.</a:t>
            </a:r>
            <a:endParaRPr lang="kk-KZ"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Жазып болғаннан кейін қағазды қоқысқа тастаймыз.</a:t>
            </a: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Тапсырма: Қағаз бетіне өзіңізге ұнамайтын сапаны жазамыз. Біз осы қағазды алып, сіз осы ойлар мен сезімдерден арыласыз деп бөліп тастаймыз.</a:t>
            </a: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Тапсырма: А-4 ақ парағын алыңыз, өмірді растайтын қысқа мәлімдеме жазыңыз, сіз фломастер қолдануға болады. Содан кейін бұл мәлімдемені дауыстап немесе өзіңізге бірнеше рет оқыңыз. Біз бұл парақты көрнекті жерге іліп қоямыз. Біз бұл тұжырымды әр уақытта оқып, қайталаймыз.</a:t>
            </a:r>
          </a:p>
          <a:p>
            <a:pPr marL="0" indent="0">
              <a:buNone/>
            </a:pPr>
            <a:r>
              <a:rPr lang="kk-KZ" dirty="0">
                <a:solidFill>
                  <a:schemeClr val="accent5">
                    <a:lumMod val="50000"/>
                  </a:schemeClr>
                </a:solidFill>
                <a:latin typeface="Times New Roman" panose="02020603050405020304" pitchFamily="18" charset="0"/>
                <a:cs typeface="Times New Roman" panose="02020603050405020304" pitchFamily="18" charset="0"/>
              </a:rPr>
              <a:t>Тапсырма: Күн сайын таңертең және кешке айна алдында тұрып, бойыңыздағы барлық жағымды қасиеттерді дауыстап айтыңыз. Сізге бардың бәрін бергені үшін құдіреті шексіз алғыс білдіріңіз.</a:t>
            </a:r>
          </a:p>
        </p:txBody>
      </p:sp>
      <p:pic>
        <p:nvPicPr>
          <p:cNvPr id="4" name="Рисунок 3">
            <a:extLst>
              <a:ext uri="{FF2B5EF4-FFF2-40B4-BE49-F238E27FC236}">
                <a16:creationId xmlns="" xmlns:a16="http://schemas.microsoft.com/office/drawing/2014/main" id="{56AE81D3-714D-4CD9-B3E6-BE15DF21E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14" y="1775590"/>
            <a:ext cx="2282646" cy="1969933"/>
          </a:xfrm>
          <a:prstGeom prst="rect">
            <a:avLst/>
          </a:prstGeom>
        </p:spPr>
      </p:pic>
    </p:spTree>
    <p:extLst>
      <p:ext uri="{BB962C8B-B14F-4D97-AF65-F5344CB8AC3E}">
        <p14:creationId xmlns:p14="http://schemas.microsoft.com/office/powerpoint/2010/main" val="37269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9343" y="2467882"/>
            <a:ext cx="10515600" cy="1200604"/>
          </a:xfrm>
        </p:spPr>
        <p:txBody>
          <a:bodyPr>
            <a:normAutofit/>
          </a:bodyPr>
          <a:lstStyle/>
          <a:p>
            <a:pPr marL="0" indent="0" algn="ctr">
              <a:buNone/>
            </a:pPr>
            <a:r>
              <a:rPr lang="kk-KZ" sz="6600" dirty="0" smtClean="0">
                <a:solidFill>
                  <a:srgbClr val="002060"/>
                </a:solidFill>
                <a:latin typeface="Times New Roman" panose="02020603050405020304" pitchFamily="18" charset="0"/>
                <a:cs typeface="Times New Roman" panose="02020603050405020304" pitchFamily="18" charset="0"/>
              </a:rPr>
              <a:t>Назарларыңызға рақмет!</a:t>
            </a:r>
            <a:endParaRPr lang="kk-KZ" sz="6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20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3">
            <a:extLst>
              <a:ext uri="{FF2B5EF4-FFF2-40B4-BE49-F238E27FC236}">
                <a16:creationId xmlns="" xmlns:a16="http://schemas.microsoft.com/office/drawing/2014/main" id="{095252F5-3450-4F72-961F-A6CBEE086C1C}"/>
              </a:ext>
            </a:extLst>
          </p:cNvPr>
          <p:cNvSpPr>
            <a:spLocks noGrp="1" noChangeArrowheads="1"/>
          </p:cNvSpPr>
          <p:nvPr>
            <p:ph type="title"/>
          </p:nvPr>
        </p:nvSpPr>
        <p:spPr>
          <a:xfrm>
            <a:off x="202557" y="490352"/>
            <a:ext cx="9412496" cy="577081"/>
          </a:xfrm>
        </p:spPr>
        <p:txBody>
          <a:bodyPr wrap="square">
            <a:spAutoFit/>
          </a:bodyPr>
          <a:lstStyle/>
          <a:p>
            <a:pPr algn="ctr"/>
            <a:r>
              <a:rPr lang="ru-RU" altLang="en-US" sz="3500" b="1" dirty="0">
                <a:solidFill>
                  <a:srgbClr val="0070C0"/>
                </a:solidFill>
                <a:latin typeface="Calibri" pitchFamily="34" charset="0"/>
                <a:ea typeface="Verdana" panose="020B0604030504040204" pitchFamily="34" charset="0"/>
                <a:cs typeface="Verdana" panose="020B0604030504040204" pitchFamily="34" charset="0"/>
              </a:rPr>
              <a:t>ЭМОЦИЯЛЫҚ ЖАНУ СИНДРОМЫ ДЕГЕН НЕ?</a:t>
            </a:r>
          </a:p>
        </p:txBody>
      </p:sp>
      <p:sp>
        <p:nvSpPr>
          <p:cNvPr id="5" name="Прямоугольник 4">
            <a:extLst>
              <a:ext uri="{FF2B5EF4-FFF2-40B4-BE49-F238E27FC236}">
                <a16:creationId xmlns="" xmlns:a16="http://schemas.microsoft.com/office/drawing/2014/main" id="{712601D9-2984-4CE7-9E6E-F4FD6E93AA19}"/>
              </a:ext>
            </a:extLst>
          </p:cNvPr>
          <p:cNvSpPr/>
          <p:nvPr/>
        </p:nvSpPr>
        <p:spPr>
          <a:xfrm>
            <a:off x="508373" y="1507168"/>
            <a:ext cx="8547240" cy="4524315"/>
          </a:xfrm>
          <a:prstGeom prst="rect">
            <a:avLst/>
          </a:prstGeom>
        </p:spPr>
        <p:txBody>
          <a:bodyPr wrap="square">
            <a:spAutoFit/>
          </a:bodyPr>
          <a:lstStyle/>
          <a:p>
            <a:pPr algn="ctr">
              <a:defRPr/>
            </a:pPr>
            <a:r>
              <a:rPr lang="ru-RU" sz="3600" b="1" dirty="0" err="1">
                <a:solidFill>
                  <a:srgbClr val="C00000"/>
                </a:solidFill>
                <a:cs typeface="Times New Roman" panose="02020603050405020304" pitchFamily="18" charset="0"/>
              </a:rPr>
              <a:t>бұл</a:t>
            </a:r>
            <a:r>
              <a:rPr lang="ru-RU" sz="3600" b="1" dirty="0">
                <a:solidFill>
                  <a:srgbClr val="C00000"/>
                </a:solidFill>
                <a:cs typeface="Times New Roman" panose="02020603050405020304" pitchFamily="18" charset="0"/>
              </a:rPr>
              <a:t> </a:t>
            </a:r>
            <a:r>
              <a:rPr lang="ru-RU" sz="3600" b="1" dirty="0" err="1">
                <a:solidFill>
                  <a:srgbClr val="C00000"/>
                </a:solidFill>
                <a:cs typeface="Times New Roman" panose="02020603050405020304" pitchFamily="18" charset="0"/>
              </a:rPr>
              <a:t>кәсіби</a:t>
            </a:r>
            <a:r>
              <a:rPr lang="ru-RU" sz="3600" b="1" dirty="0">
                <a:solidFill>
                  <a:srgbClr val="C00000"/>
                </a:solidFill>
                <a:cs typeface="Times New Roman" panose="02020603050405020304" pitchFamily="18" charset="0"/>
              </a:rPr>
              <a:t> </a:t>
            </a:r>
            <a:r>
              <a:rPr lang="ru-RU" sz="3600" b="1" dirty="0" err="1">
                <a:solidFill>
                  <a:srgbClr val="C00000"/>
                </a:solidFill>
                <a:cs typeface="Times New Roman" panose="02020603050405020304" pitchFamily="18" charset="0"/>
              </a:rPr>
              <a:t>салада</a:t>
            </a:r>
            <a:r>
              <a:rPr lang="ru-RU" sz="3600" b="1" dirty="0">
                <a:solidFill>
                  <a:srgbClr val="C00000"/>
                </a:solidFill>
                <a:cs typeface="Times New Roman" panose="02020603050405020304" pitchFamily="18" charset="0"/>
              </a:rPr>
              <a:t> </a:t>
            </a:r>
            <a:r>
              <a:rPr lang="ru-RU" sz="3600" b="1" dirty="0" err="1">
                <a:solidFill>
                  <a:srgbClr val="C00000"/>
                </a:solidFill>
                <a:cs typeface="Times New Roman" panose="02020603050405020304" pitchFamily="18" charset="0"/>
              </a:rPr>
              <a:t>көрініс</a:t>
            </a:r>
            <a:r>
              <a:rPr lang="ru-RU" sz="3600" b="1" dirty="0">
                <a:solidFill>
                  <a:srgbClr val="C00000"/>
                </a:solidFill>
                <a:cs typeface="Times New Roman" panose="02020603050405020304" pitchFamily="18" charset="0"/>
              </a:rPr>
              <a:t> </a:t>
            </a:r>
            <a:r>
              <a:rPr lang="ru-RU" sz="3600" b="1" dirty="0" err="1">
                <a:solidFill>
                  <a:srgbClr val="C00000"/>
                </a:solidFill>
                <a:cs typeface="Times New Roman" panose="02020603050405020304" pitchFamily="18" charset="0"/>
              </a:rPr>
              <a:t>беретін</a:t>
            </a:r>
            <a:r>
              <a:rPr lang="ru-RU" sz="3600" b="1" dirty="0">
                <a:solidFill>
                  <a:srgbClr val="C00000"/>
                </a:solidFill>
                <a:cs typeface="Times New Roman" panose="02020603050405020304" pitchFamily="18" charset="0"/>
              </a:rPr>
              <a:t> </a:t>
            </a:r>
            <a:r>
              <a:rPr lang="ru-RU" sz="3600" b="1" dirty="0" err="1">
                <a:solidFill>
                  <a:srgbClr val="C00000"/>
                </a:solidFill>
                <a:cs typeface="Times New Roman" panose="02020603050405020304" pitchFamily="18" charset="0"/>
              </a:rPr>
              <a:t>физикалық</a:t>
            </a:r>
            <a:r>
              <a:rPr lang="ru-RU" sz="3600" b="1" dirty="0">
                <a:solidFill>
                  <a:srgbClr val="C00000"/>
                </a:solidFill>
                <a:cs typeface="Times New Roman" panose="02020603050405020304" pitchFamily="18" charset="0"/>
              </a:rPr>
              <a:t>, </a:t>
            </a:r>
            <a:r>
              <a:rPr lang="ru-RU" sz="3600" b="1" dirty="0" err="1">
                <a:solidFill>
                  <a:srgbClr val="C00000"/>
                </a:solidFill>
                <a:cs typeface="Times New Roman" panose="02020603050405020304" pitchFamily="18" charset="0"/>
              </a:rPr>
              <a:t>эмоциялық</a:t>
            </a:r>
            <a:r>
              <a:rPr lang="ru-RU" sz="3600" b="1" dirty="0">
                <a:solidFill>
                  <a:srgbClr val="C00000"/>
                </a:solidFill>
                <a:cs typeface="Times New Roman" panose="02020603050405020304" pitchFamily="18" charset="0"/>
              </a:rPr>
              <a:t> және </a:t>
            </a:r>
            <a:r>
              <a:rPr lang="ru-RU" sz="3600" b="1" dirty="0" err="1">
                <a:solidFill>
                  <a:srgbClr val="C00000"/>
                </a:solidFill>
                <a:cs typeface="Times New Roman" panose="02020603050405020304" pitchFamily="18" charset="0"/>
              </a:rPr>
              <a:t>ақыл</a:t>
            </a:r>
            <a:r>
              <a:rPr lang="en-GB" sz="3600" b="1" dirty="0">
                <a:solidFill>
                  <a:srgbClr val="C00000"/>
                </a:solidFill>
                <a:cs typeface="Times New Roman" panose="02020603050405020304" pitchFamily="18" charset="0"/>
              </a:rPr>
              <a:t>-</a:t>
            </a:r>
            <a:r>
              <a:rPr lang="kk-KZ" sz="3600" b="1" dirty="0">
                <a:solidFill>
                  <a:srgbClr val="C00000"/>
                </a:solidFill>
                <a:cs typeface="Times New Roman" panose="02020603050405020304" pitchFamily="18" charset="0"/>
              </a:rPr>
              <a:t>ой </a:t>
            </a:r>
            <a:r>
              <a:rPr lang="ru-RU" sz="3600" b="1" dirty="0" err="1">
                <a:solidFill>
                  <a:srgbClr val="C00000"/>
                </a:solidFill>
                <a:cs typeface="Times New Roman" panose="02020603050405020304" pitchFamily="18" charset="0"/>
              </a:rPr>
              <a:t>сарқылу</a:t>
            </a:r>
            <a:r>
              <a:rPr lang="ru-RU" sz="3600" b="1" dirty="0">
                <a:solidFill>
                  <a:srgbClr val="C00000"/>
                </a:solidFill>
                <a:cs typeface="Times New Roman" panose="02020603050405020304" pitchFamily="18" charset="0"/>
              </a:rPr>
              <a:t> </a:t>
            </a:r>
            <a:r>
              <a:rPr lang="ru-RU" sz="3600" b="1" dirty="0" err="1">
                <a:solidFill>
                  <a:srgbClr val="C00000"/>
                </a:solidFill>
                <a:cs typeface="Times New Roman" panose="02020603050405020304" pitchFamily="18" charset="0"/>
              </a:rPr>
              <a:t>күйі</a:t>
            </a:r>
            <a:r>
              <a:rPr lang="ru-RU" sz="3600" b="1" dirty="0">
                <a:solidFill>
                  <a:srgbClr val="C00000"/>
                </a:solidFill>
                <a:cs typeface="Times New Roman" panose="02020603050405020304" pitchFamily="18" charset="0"/>
              </a:rPr>
              <a:t>.</a:t>
            </a:r>
          </a:p>
          <a:p>
            <a:pPr algn="just">
              <a:defRPr/>
            </a:pPr>
            <a:endParaRPr lang="ru-RU" sz="3000" b="1" dirty="0">
              <a:solidFill>
                <a:prstClr val="black"/>
              </a:solidFill>
              <a:cs typeface="Times New Roman" panose="02020603050405020304" pitchFamily="18" charset="0"/>
            </a:endParaRPr>
          </a:p>
          <a:p>
            <a:pPr>
              <a:defRPr/>
            </a:pPr>
            <a:r>
              <a:rPr lang="ru-RU" sz="3000" dirty="0" err="1">
                <a:cs typeface="Times New Roman" panose="02020603050405020304" pitchFamily="18" charset="0"/>
              </a:rPr>
              <a:t>«Эмоциялық жану</a:t>
            </a:r>
            <a:r>
              <a:rPr lang="ru-RU" sz="3000" dirty="0">
                <a:cs typeface="Times New Roman" panose="02020603050405020304" pitchFamily="18" charset="0"/>
              </a:rPr>
              <a:t> синдромы» (ЭККС) </a:t>
            </a:r>
            <a:r>
              <a:rPr lang="ru-RU" sz="3000" dirty="0" err="1">
                <a:cs typeface="Times New Roman" panose="02020603050405020304" pitchFamily="18" charset="0"/>
              </a:rPr>
              <a:t>ұғымы </a:t>
            </a:r>
            <a:r>
              <a:rPr lang="ru-RU" sz="3000" dirty="0">
                <a:cs typeface="Times New Roman" panose="02020603050405020304" pitchFamily="18" charset="0"/>
              </a:rPr>
              <a:t>(</a:t>
            </a:r>
            <a:r>
              <a:rPr lang="ru-RU" sz="3000" i="1" dirty="0" err="1">
                <a:cs typeface="Times New Roman" panose="02020603050405020304" pitchFamily="18" charset="0"/>
              </a:rPr>
              <a:t>ағылшын тілінен</a:t>
            </a:r>
            <a:r>
              <a:rPr lang="ru-RU" sz="3000" i="1" dirty="0">
                <a:cs typeface="Times New Roman" panose="02020603050405020304" pitchFamily="18" charset="0"/>
              </a:rPr>
              <a:t> «</a:t>
            </a:r>
            <a:r>
              <a:rPr lang="ru-RU" sz="3000" i="1" dirty="0" err="1">
                <a:cs typeface="Times New Roman" panose="02020603050405020304" pitchFamily="18" charset="0"/>
              </a:rPr>
              <a:t>burnout</a:t>
            </a:r>
            <a:r>
              <a:rPr lang="ru-RU" sz="3000" i="1" dirty="0">
                <a:cs typeface="Times New Roman" panose="02020603050405020304" pitchFamily="18" charset="0"/>
              </a:rPr>
              <a:t>» – </a:t>
            </a:r>
            <a:r>
              <a:rPr lang="ru-RU" sz="3000" i="1" dirty="0" err="1">
                <a:cs typeface="Times New Roman" panose="02020603050405020304" pitchFamily="18" charset="0"/>
              </a:rPr>
              <a:t>жану</a:t>
            </a:r>
            <a:r>
              <a:rPr lang="ru-RU" sz="3000" i="1" dirty="0">
                <a:cs typeface="Times New Roman" panose="02020603050405020304" pitchFamily="18" charset="0"/>
              </a:rPr>
              <a:t>, </a:t>
            </a:r>
            <a:r>
              <a:rPr lang="ru-RU" sz="3000" i="1" dirty="0" err="1">
                <a:cs typeface="Times New Roman" panose="02020603050405020304" pitchFamily="18" charset="0"/>
              </a:rPr>
              <a:t>күю</a:t>
            </a:r>
            <a:r>
              <a:rPr lang="ru-RU" sz="3000" i="1" dirty="0">
                <a:cs typeface="Times New Roman" panose="02020603050405020304" pitchFamily="18" charset="0"/>
              </a:rPr>
              <a:t>) </a:t>
            </a:r>
            <a:r>
              <a:rPr lang="ru-RU" sz="3000" dirty="0" err="1">
                <a:cs typeface="Times New Roman" panose="02020603050405020304" pitchFamily="18" charset="0"/>
              </a:rPr>
              <a:t>алғаш рет</a:t>
            </a:r>
            <a:r>
              <a:rPr lang="ru-RU" sz="3000" dirty="0">
                <a:cs typeface="Times New Roman" panose="02020603050405020304" pitchFamily="18" charset="0"/>
              </a:rPr>
              <a:t> 1974 </a:t>
            </a:r>
            <a:r>
              <a:rPr lang="ru-RU" sz="3000" dirty="0" err="1">
                <a:cs typeface="Times New Roman" panose="02020603050405020304" pitchFamily="18" charset="0"/>
              </a:rPr>
              <a:t>жылы</a:t>
            </a:r>
            <a:r>
              <a:rPr lang="ru-RU" sz="3000" dirty="0">
                <a:cs typeface="Times New Roman" panose="02020603050405020304" pitchFamily="18" charset="0"/>
              </a:rPr>
              <a:t> </a:t>
            </a:r>
            <a:r>
              <a:rPr lang="ru-RU" sz="3000" dirty="0" err="1">
                <a:cs typeface="Times New Roman" panose="02020603050405020304" pitchFamily="18" charset="0"/>
              </a:rPr>
              <a:t>америкалық </a:t>
            </a:r>
            <a:r>
              <a:rPr lang="ru-RU" sz="3000" dirty="0">
                <a:cs typeface="Times New Roman" panose="02020603050405020304" pitchFamily="18" charset="0"/>
              </a:rPr>
              <a:t>психиатр  Х. Дж. </a:t>
            </a:r>
            <a:r>
              <a:rPr lang="ru-RU" sz="3000" dirty="0" err="1">
                <a:cs typeface="Times New Roman" panose="02020603050405020304" pitchFamily="18" charset="0"/>
              </a:rPr>
              <a:t>Фрейденбергермен</a:t>
            </a:r>
            <a:r>
              <a:rPr lang="ru-RU" sz="3000" dirty="0">
                <a:cs typeface="Times New Roman" panose="02020603050405020304" pitchFamily="18" charset="0"/>
              </a:rPr>
              <a:t> </a:t>
            </a:r>
            <a:r>
              <a:rPr lang="ru-RU" sz="3000" dirty="0" err="1">
                <a:cs typeface="Times New Roman" panose="02020603050405020304" pitchFamily="18" charset="0"/>
              </a:rPr>
              <a:t>енгізілген</a:t>
            </a:r>
            <a:r>
              <a:rPr lang="ru-RU" sz="3000" dirty="0">
                <a:cs typeface="Times New Roman" panose="02020603050405020304" pitchFamily="18" charset="0"/>
              </a:rPr>
              <a:t>. </a:t>
            </a:r>
          </a:p>
          <a:p>
            <a:pPr algn="just">
              <a:defRPr/>
            </a:pPr>
            <a:endParaRPr lang="ru-RU" sz="3000" dirty="0">
              <a:solidFill>
                <a:prstClr val="black"/>
              </a:solidFill>
              <a:cs typeface="Times New Roman" panose="02020603050405020304" pitchFamily="18" charset="0"/>
            </a:endParaRPr>
          </a:p>
        </p:txBody>
      </p:sp>
      <p:pic>
        <p:nvPicPr>
          <p:cNvPr id="6" name="Объект 3">
            <a:extLst>
              <a:ext uri="{FF2B5EF4-FFF2-40B4-BE49-F238E27FC236}">
                <a16:creationId xmlns="" xmlns:a16="http://schemas.microsoft.com/office/drawing/2014/main" id="{1B8D1802-7AB7-4239-B6F1-F8D5B2812D41}"/>
              </a:ext>
            </a:extLst>
          </p:cNvPr>
          <p:cNvPicPr>
            <a:picLocks noChangeAspect="1"/>
          </p:cNvPicPr>
          <p:nvPr/>
        </p:nvPicPr>
        <p:blipFill rotWithShape="1">
          <a:blip r:embed="rId3">
            <a:extLst>
              <a:ext uri="{28A0092B-C50C-407E-A947-70E740481C1C}">
                <a14:useLocalDpi xmlns:a14="http://schemas.microsoft.com/office/drawing/2010/main" val="0"/>
              </a:ext>
            </a:extLst>
          </a:blip>
          <a:srcRect l="71746" t="11176" r="2735" b="58318"/>
          <a:stretch/>
        </p:blipFill>
        <p:spPr>
          <a:xfrm>
            <a:off x="8954013" y="2041865"/>
            <a:ext cx="2916501" cy="2316453"/>
          </a:xfrm>
          <a:prstGeom prst="rect">
            <a:avLst/>
          </a:prstGeom>
          <a:ln>
            <a:solidFill>
              <a:schemeClr val="bg2">
                <a:lumMod val="10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3116" y="1415143"/>
            <a:ext cx="9220200" cy="4401205"/>
          </a:xfrm>
          <a:prstGeom prst="rect">
            <a:avLst/>
          </a:prstGeom>
          <a:noFill/>
        </p:spPr>
        <p:txBody>
          <a:bodyPr wrap="square" rtlCol="0">
            <a:spAutoFit/>
          </a:bodyPr>
          <a:lstStyle/>
          <a:p>
            <a:pPr algn="ctr"/>
            <a:r>
              <a:rPr lang="kk-KZ" sz="3200" dirty="0" smtClean="0">
                <a:latin typeface="Times New Roman" panose="02020603050405020304" pitchFamily="18" charset="0"/>
                <a:cs typeface="Times New Roman" panose="02020603050405020304" pitchFamily="18" charset="0"/>
              </a:rPr>
              <a:t>	</a:t>
            </a:r>
            <a:r>
              <a:rPr lang="kk-KZ" sz="3500" dirty="0" smtClean="0">
                <a:latin typeface="Cambria Math" panose="02040503050406030204" pitchFamily="18" charset="0"/>
                <a:ea typeface="Cambria Math" panose="02040503050406030204" pitchFamily="18" charset="0"/>
                <a:cs typeface="Times New Roman" panose="02020603050405020304" pitchFamily="18" charset="0"/>
              </a:rPr>
              <a:t>ЭМОЦИОНАЛДЫҚ ЖАНУ-БҰЛ УАҚЫТША ҚҰБЫЛЫС ЕМЕС, ОЛ ҚОРШАҒАН ОРТАҒА,ӘРТҮРЛІ ЖАҒДАЯТТАРҒА СУБЪЕКТИВТІ КӨЗҚАРАСТАРДЫҢ ӘСЕРІНЕН ЖҮЙКЕ ЖҮЙЕСІНІҢ ӘЛСІРЕУІ. Сондықтан,бұл көзқарас  өзгермейінше </a:t>
            </a:r>
            <a:r>
              <a:rPr lang="kk-KZ" sz="3500" dirty="0" err="1" smtClean="0">
                <a:latin typeface="Cambria Math" panose="02040503050406030204" pitchFamily="18" charset="0"/>
                <a:ea typeface="Cambria Math" panose="02040503050406030204" pitchFamily="18" charset="0"/>
                <a:cs typeface="Times New Roman" panose="02020603050405020304" pitchFamily="18" charset="0"/>
              </a:rPr>
              <a:t>эмоционалдық</a:t>
            </a:r>
            <a:r>
              <a:rPr lang="kk-KZ" sz="3500" dirty="0" smtClean="0">
                <a:latin typeface="Cambria Math" panose="02040503050406030204" pitchFamily="18" charset="0"/>
                <a:ea typeface="Cambria Math" panose="02040503050406030204" pitchFamily="18" charset="0"/>
                <a:cs typeface="Times New Roman" panose="02020603050405020304" pitchFamily="18" charset="0"/>
              </a:rPr>
              <a:t> жағдай әлсірей береді, ал жеке тұлғаның дамуы тежеле береді.</a:t>
            </a:r>
            <a:endParaRPr lang="kk-KZ" sz="3500" dirty="0">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34254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 xmlns:a16="http://schemas.microsoft.com/office/drawing/2014/main" id="{0E9591F3-11A0-432D-9914-BDC9B3CCEFA2}"/>
              </a:ext>
            </a:extLst>
          </p:cNvPr>
          <p:cNvSpPr>
            <a:spLocks noGrp="1" noChangeArrowheads="1"/>
          </p:cNvSpPr>
          <p:nvPr>
            <p:ph type="title"/>
          </p:nvPr>
        </p:nvSpPr>
        <p:spPr>
          <a:xfrm>
            <a:off x="196830" y="138545"/>
            <a:ext cx="11995170" cy="734291"/>
          </a:xfrm>
        </p:spPr>
        <p:txBody>
          <a:bodyPr anchor="t">
            <a:normAutofit/>
          </a:bodyPr>
          <a:lstStyle/>
          <a:p>
            <a:pPr algn="ctr"/>
            <a:r>
              <a:rPr lang="kk-KZ" altLang="en-US" sz="3200" b="1" dirty="0">
                <a:solidFill>
                  <a:srgbClr val="0070C0"/>
                </a:solidFill>
                <a:latin typeface="+mn-lt"/>
              </a:rPr>
              <a:t>КӘСІБИ ЖАНУ ДЕҢГЕЙЛЕРІ</a:t>
            </a:r>
            <a:r>
              <a:rPr lang="ru-RU" altLang="en-US" sz="3200" b="1" dirty="0">
                <a:solidFill>
                  <a:srgbClr val="0070C0"/>
                </a:solidFill>
                <a:latin typeface="+mn-lt"/>
              </a:rPr>
              <a:t>/ҚҰРАМДАС БӨЛІКТЕРІ</a:t>
            </a:r>
          </a:p>
        </p:txBody>
      </p:sp>
      <p:sp>
        <p:nvSpPr>
          <p:cNvPr id="3" name="Объект 2">
            <a:extLst>
              <a:ext uri="{FF2B5EF4-FFF2-40B4-BE49-F238E27FC236}">
                <a16:creationId xmlns="" xmlns:a16="http://schemas.microsoft.com/office/drawing/2014/main" id="{7B3EC502-FB6F-4F14-A584-C175F4956CA0}"/>
              </a:ext>
            </a:extLst>
          </p:cNvPr>
          <p:cNvSpPr>
            <a:spLocks noGrp="1"/>
          </p:cNvSpPr>
          <p:nvPr>
            <p:ph sz="quarter" idx="4294967295"/>
          </p:nvPr>
        </p:nvSpPr>
        <p:spPr>
          <a:xfrm>
            <a:off x="337457" y="872836"/>
            <a:ext cx="10548257" cy="2900590"/>
          </a:xfrm>
        </p:spPr>
        <p:txBody>
          <a:bodyPr>
            <a:noAutofit/>
          </a:bodyPr>
          <a:lstStyle/>
          <a:p>
            <a:pPr marL="0" indent="630238">
              <a:spcAft>
                <a:spcPts val="600"/>
              </a:spcAft>
              <a:buFont typeface="Wingdings" pitchFamily="2" charset="2"/>
              <a:buChar char="Ø"/>
              <a:defRPr/>
            </a:pPr>
            <a:r>
              <a:rPr lang="ru-RU" sz="2400" b="1" dirty="0" err="1"/>
              <a:t>Эмоциялық</a:t>
            </a:r>
            <a:r>
              <a:rPr lang="ru-RU" sz="2400" b="1" dirty="0"/>
              <a:t> </a:t>
            </a:r>
            <a:r>
              <a:rPr lang="ru-RU" sz="2400" b="1" dirty="0" err="1"/>
              <a:t>жүдеу</a:t>
            </a:r>
            <a:r>
              <a:rPr lang="ru-RU" sz="2400" b="1" dirty="0"/>
              <a:t> </a:t>
            </a:r>
            <a:r>
              <a:rPr lang="ru-RU" sz="2400" dirty="0"/>
              <a:t>– </a:t>
            </a:r>
            <a:r>
              <a:rPr lang="ru-RU" sz="2400" dirty="0" err="1"/>
              <a:t>бүкіл</a:t>
            </a:r>
            <a:r>
              <a:rPr lang="ru-RU" sz="2400" dirty="0"/>
              <a:t> </a:t>
            </a:r>
            <a:r>
              <a:rPr lang="ru-RU" sz="2400" dirty="0" err="1"/>
              <a:t>жұмыс</a:t>
            </a:r>
            <a:r>
              <a:rPr lang="ru-RU" sz="2400" dirty="0"/>
              <a:t> </a:t>
            </a:r>
            <a:r>
              <a:rPr lang="ru-RU" sz="2400" dirty="0" err="1"/>
              <a:t>барысына</a:t>
            </a:r>
            <a:r>
              <a:rPr lang="ru-RU" sz="2400" dirty="0"/>
              <a:t> </a:t>
            </a:r>
            <a:r>
              <a:rPr lang="ru-RU" sz="2400" dirty="0" err="1"/>
              <a:t>немқұрайлы</a:t>
            </a:r>
            <a:r>
              <a:rPr lang="ru-RU" sz="2400" dirty="0"/>
              <a:t> </a:t>
            </a:r>
            <a:r>
              <a:rPr lang="ru-RU" sz="2400" dirty="0" err="1"/>
              <a:t>қарау</a:t>
            </a:r>
            <a:r>
              <a:rPr lang="ru-RU" sz="2400" dirty="0"/>
              <a:t>. Адам </a:t>
            </a:r>
            <a:r>
              <a:rPr lang="ru-RU" sz="2400" dirty="0" err="1"/>
              <a:t>өзін</a:t>
            </a:r>
            <a:r>
              <a:rPr lang="ru-RU" sz="2400" dirty="0"/>
              <a:t> </a:t>
            </a:r>
            <a:r>
              <a:rPr lang="ru-RU" sz="2400" dirty="0" err="1"/>
              <a:t>құлазығандай</a:t>
            </a:r>
            <a:r>
              <a:rPr lang="ru-RU" sz="2400" dirty="0"/>
              <a:t> </a:t>
            </a:r>
            <a:r>
              <a:rPr lang="ru-RU" sz="2400" dirty="0" err="1"/>
              <a:t>сезінеді</a:t>
            </a:r>
            <a:r>
              <a:rPr lang="ru-RU" sz="2400" dirty="0"/>
              <a:t>, </a:t>
            </a:r>
            <a:r>
              <a:rPr lang="ru-RU" sz="2400" dirty="0" err="1"/>
              <a:t>өз</a:t>
            </a:r>
            <a:r>
              <a:rPr lang="ru-RU" sz="2400" dirty="0"/>
              <a:t> </a:t>
            </a:r>
            <a:r>
              <a:rPr lang="ru-RU" sz="2400" dirty="0" err="1"/>
              <a:t>эмоцияларының</a:t>
            </a:r>
            <a:r>
              <a:rPr lang="ru-RU" sz="2400" dirty="0"/>
              <a:t> </a:t>
            </a:r>
            <a:r>
              <a:rPr lang="ru-RU" sz="2400" dirty="0" err="1"/>
              <a:t>бәсеңдеуінен</a:t>
            </a:r>
            <a:r>
              <a:rPr lang="ru-RU" sz="2400" dirty="0"/>
              <a:t> </a:t>
            </a:r>
            <a:r>
              <a:rPr lang="ru-RU" sz="2400" dirty="0" err="1"/>
              <a:t>вакуумда</a:t>
            </a:r>
            <a:r>
              <a:rPr lang="ru-RU" sz="2400" dirty="0"/>
              <a:t> </a:t>
            </a:r>
            <a:r>
              <a:rPr lang="ru-RU" sz="2400" dirty="0" err="1"/>
              <a:t>қалғандай</a:t>
            </a:r>
            <a:r>
              <a:rPr lang="ru-RU" sz="2400" dirty="0"/>
              <a:t> </a:t>
            </a:r>
            <a:r>
              <a:rPr lang="ru-RU" sz="2400" dirty="0" err="1"/>
              <a:t>болады</a:t>
            </a:r>
            <a:r>
              <a:rPr lang="ru-RU" sz="2400" dirty="0"/>
              <a:t>. </a:t>
            </a:r>
            <a:r>
              <a:rPr lang="ru-RU" sz="2400" dirty="0" err="1"/>
              <a:t>Кәсіби</a:t>
            </a:r>
            <a:r>
              <a:rPr lang="ru-RU" sz="2400" dirty="0"/>
              <a:t> </a:t>
            </a:r>
            <a:r>
              <a:rPr lang="ru-RU" sz="2400" dirty="0" err="1"/>
              <a:t>міндеттер</a:t>
            </a:r>
            <a:r>
              <a:rPr lang="ru-RU" sz="2400" dirty="0"/>
              <a:t> </a:t>
            </a:r>
            <a:r>
              <a:rPr lang="ru-RU" sz="2400" dirty="0" err="1"/>
              <a:t>үстірт</a:t>
            </a:r>
            <a:r>
              <a:rPr lang="ru-RU" sz="2400" dirty="0"/>
              <a:t> </a:t>
            </a:r>
            <a:r>
              <a:rPr lang="ru-RU" sz="2400" dirty="0" err="1"/>
              <a:t>қана</a:t>
            </a:r>
            <a:r>
              <a:rPr lang="ru-RU" sz="2400" dirty="0"/>
              <a:t> </a:t>
            </a:r>
            <a:r>
              <a:rPr lang="ru-RU" sz="2400" dirty="0" err="1"/>
              <a:t>атқарылады</a:t>
            </a:r>
            <a:r>
              <a:rPr lang="ru-RU" sz="2400" dirty="0"/>
              <a:t>.</a:t>
            </a:r>
          </a:p>
          <a:p>
            <a:pPr marL="0" indent="630238">
              <a:spcAft>
                <a:spcPts val="600"/>
              </a:spcAft>
              <a:buFont typeface="Wingdings" pitchFamily="2" charset="2"/>
              <a:buChar char="Ø"/>
              <a:defRPr/>
            </a:pPr>
            <a:r>
              <a:rPr lang="ru-RU" sz="2400" b="1" dirty="0" err="1"/>
              <a:t>Тұлғасыздану</a:t>
            </a:r>
            <a:r>
              <a:rPr lang="ru-RU" sz="2400" dirty="0"/>
              <a:t> – </a:t>
            </a:r>
            <a:r>
              <a:rPr lang="ru-RU" sz="2400" dirty="0" err="1"/>
              <a:t>жұмыстағы</a:t>
            </a:r>
            <a:r>
              <a:rPr lang="ru-RU" sz="2400" dirty="0"/>
              <a:t> </a:t>
            </a:r>
            <a:r>
              <a:rPr lang="ru-RU" sz="2400" dirty="0" err="1"/>
              <a:t>әріптестермен</a:t>
            </a:r>
            <a:r>
              <a:rPr lang="ru-RU" sz="2400" dirty="0"/>
              <a:t> және </a:t>
            </a:r>
            <a:r>
              <a:rPr lang="ru-RU" sz="2400" dirty="0" err="1"/>
              <a:t>басқа</a:t>
            </a:r>
            <a:r>
              <a:rPr lang="ru-RU" sz="2400" dirty="0"/>
              <a:t> да </a:t>
            </a:r>
            <a:r>
              <a:rPr lang="ru-RU" sz="2400" dirty="0" err="1"/>
              <a:t>адамдармен</a:t>
            </a:r>
            <a:r>
              <a:rPr lang="ru-RU" sz="2400" dirty="0"/>
              <a:t> </a:t>
            </a:r>
            <a:r>
              <a:rPr lang="ru-RU" sz="2400" dirty="0" err="1"/>
              <a:t>аралас</a:t>
            </a:r>
            <a:r>
              <a:rPr lang="en-GB" sz="2400" dirty="0"/>
              <a:t>-</a:t>
            </a:r>
            <a:r>
              <a:rPr lang="kk-KZ" sz="2400" dirty="0"/>
              <a:t>құралас болудан ішінара немесе толығымен </a:t>
            </a:r>
            <a:r>
              <a:rPr lang="ru-RU" sz="2400" dirty="0" err="1"/>
              <a:t>алшақтау</a:t>
            </a:r>
            <a:r>
              <a:rPr lang="ru-RU" sz="2400" dirty="0"/>
              <a:t>. </a:t>
            </a:r>
            <a:r>
              <a:rPr lang="ru-RU" sz="2400" dirty="0" err="1"/>
              <a:t>Бұл</a:t>
            </a:r>
            <a:r>
              <a:rPr lang="ru-RU" sz="2400" dirty="0"/>
              <a:t> </a:t>
            </a:r>
            <a:r>
              <a:rPr lang="ru-RU" sz="2400" dirty="0" err="1"/>
              <a:t>құбылыс</a:t>
            </a:r>
            <a:r>
              <a:rPr lang="ru-RU" sz="2400" dirty="0"/>
              <a:t> </a:t>
            </a:r>
            <a:r>
              <a:rPr lang="ru-RU" sz="2400" dirty="0" err="1"/>
              <a:t>эмоциялық</a:t>
            </a:r>
            <a:r>
              <a:rPr lang="ru-RU" sz="2400" dirty="0"/>
              <a:t> </a:t>
            </a:r>
            <a:r>
              <a:rPr lang="ru-RU" sz="2400" dirty="0" err="1"/>
              <a:t>тұрғыдан</a:t>
            </a:r>
            <a:r>
              <a:rPr lang="ru-RU" sz="2400" dirty="0"/>
              <a:t> </a:t>
            </a:r>
            <a:r>
              <a:rPr lang="ru-RU" sz="2400" dirty="0" err="1"/>
              <a:t>тым</a:t>
            </a:r>
            <a:r>
              <a:rPr lang="ru-RU" sz="2400" dirty="0"/>
              <a:t> </a:t>
            </a:r>
            <a:r>
              <a:rPr lang="ru-RU" sz="2400" dirty="0" err="1"/>
              <a:t>көп</a:t>
            </a:r>
            <a:r>
              <a:rPr lang="ru-RU" sz="2400" dirty="0"/>
              <a:t> </a:t>
            </a:r>
            <a:r>
              <a:rPr lang="ru-RU" sz="2400" dirty="0" err="1"/>
              <a:t>жүк</a:t>
            </a:r>
            <a:r>
              <a:rPr lang="ru-RU" sz="2400" dirty="0"/>
              <a:t> </a:t>
            </a:r>
            <a:r>
              <a:rPr lang="ru-RU" sz="2400" dirty="0" err="1"/>
              <a:t>түсуден</a:t>
            </a:r>
            <a:r>
              <a:rPr lang="ru-RU" sz="2400" dirty="0"/>
              <a:t> </a:t>
            </a:r>
            <a:r>
              <a:rPr lang="ru-RU" sz="2400" dirty="0" err="1"/>
              <a:t>қорғану</a:t>
            </a:r>
            <a:r>
              <a:rPr lang="ru-RU" sz="2400" dirty="0"/>
              <a:t> </a:t>
            </a:r>
            <a:r>
              <a:rPr lang="ru-RU" sz="2400" dirty="0" err="1"/>
              <a:t>реакциясы</a:t>
            </a:r>
            <a:r>
              <a:rPr lang="ru-RU" sz="2400" dirty="0"/>
              <a:t> </a:t>
            </a:r>
            <a:r>
              <a:rPr lang="ru-RU" sz="2400" dirty="0" err="1"/>
              <a:t>ретінде</a:t>
            </a:r>
            <a:r>
              <a:rPr lang="ru-RU" sz="2400" dirty="0"/>
              <a:t> </a:t>
            </a:r>
            <a:r>
              <a:rPr lang="ru-RU" sz="2400" dirty="0" err="1"/>
              <a:t>туындайды</a:t>
            </a:r>
            <a:r>
              <a:rPr lang="ru-RU" sz="2400" dirty="0"/>
              <a:t> және </a:t>
            </a:r>
            <a:r>
              <a:rPr lang="ru-RU" sz="2400" dirty="0" err="1"/>
              <a:t>іштей</a:t>
            </a:r>
            <a:r>
              <a:rPr lang="ru-RU" sz="2400" dirty="0"/>
              <a:t> </a:t>
            </a:r>
            <a:r>
              <a:rPr lang="ru-RU" sz="2400" dirty="0" err="1"/>
              <a:t>ашуланумен</a:t>
            </a:r>
            <a:r>
              <a:rPr lang="ru-RU" sz="2400" dirty="0"/>
              <a:t> </a:t>
            </a:r>
            <a:r>
              <a:rPr lang="ru-RU" sz="2400" dirty="0" err="1"/>
              <a:t>ілесе</a:t>
            </a:r>
            <a:r>
              <a:rPr lang="ru-RU" sz="2400" dirty="0"/>
              <a:t> </a:t>
            </a:r>
            <a:r>
              <a:rPr lang="ru-RU" sz="2400" dirty="0" err="1"/>
              <a:t>жүреді</a:t>
            </a:r>
            <a:r>
              <a:rPr lang="ru-RU" sz="2400" dirty="0"/>
              <a:t>. Ара</a:t>
            </a:r>
            <a:r>
              <a:rPr lang="en-GB" sz="2400" dirty="0"/>
              <a:t>-</a:t>
            </a:r>
            <a:r>
              <a:rPr lang="kk-KZ" sz="2400" dirty="0"/>
              <a:t>тұра оқыстан қаһарға міну орын алуы мүмкін.</a:t>
            </a:r>
            <a:endParaRPr lang="ru-RU" sz="2400" dirty="0"/>
          </a:p>
          <a:p>
            <a:pPr marL="0" indent="630238">
              <a:spcAft>
                <a:spcPts val="600"/>
              </a:spcAft>
              <a:buFont typeface="Wingdings" pitchFamily="2" charset="2"/>
              <a:buChar char="Ø"/>
              <a:defRPr/>
            </a:pPr>
            <a:r>
              <a:rPr lang="ru-RU" sz="2400" b="1" dirty="0" err="1"/>
              <a:t>Кәсіби</a:t>
            </a:r>
            <a:r>
              <a:rPr lang="ru-RU" sz="2400" b="1" dirty="0"/>
              <a:t> </a:t>
            </a:r>
            <a:r>
              <a:rPr lang="ru-RU" sz="2400" b="1" dirty="0" err="1"/>
              <a:t>жетістіктерді</a:t>
            </a:r>
            <a:r>
              <a:rPr lang="ru-RU" sz="2400" b="1" dirty="0"/>
              <a:t> </a:t>
            </a:r>
            <a:r>
              <a:rPr lang="ru-RU" sz="2400" b="1" dirty="0" err="1"/>
              <a:t>құнсыздандыру</a:t>
            </a:r>
            <a:r>
              <a:rPr lang="ru-RU" sz="2400" b="1" dirty="0"/>
              <a:t> (редукция) </a:t>
            </a:r>
            <a:r>
              <a:rPr lang="ru-RU" sz="2400" dirty="0" err="1"/>
              <a:t>қызметкерге</a:t>
            </a:r>
            <a:r>
              <a:rPr lang="ru-RU" sz="2400" dirty="0"/>
              <a:t> </a:t>
            </a:r>
            <a:r>
              <a:rPr lang="ru-RU" sz="2400" dirty="0" err="1"/>
              <a:t>тым</a:t>
            </a:r>
            <a:r>
              <a:rPr lang="ru-RU" sz="2400" dirty="0"/>
              <a:t> </a:t>
            </a:r>
            <a:r>
              <a:rPr lang="ru-RU" sz="2400" dirty="0" err="1"/>
              <a:t>жоғары</a:t>
            </a:r>
            <a:r>
              <a:rPr lang="ru-RU" sz="2400" dirty="0"/>
              <a:t> </a:t>
            </a:r>
            <a:r>
              <a:rPr lang="ru-RU" sz="2400" dirty="0" err="1"/>
              <a:t>талап</a:t>
            </a:r>
            <a:r>
              <a:rPr lang="ru-RU" sz="2400" dirty="0"/>
              <a:t> </a:t>
            </a:r>
            <a:r>
              <a:rPr lang="ru-RU" sz="2400" dirty="0" err="1"/>
              <a:t>қойылғанда</a:t>
            </a:r>
            <a:r>
              <a:rPr lang="ru-RU" sz="2400" dirty="0"/>
              <a:t> </a:t>
            </a:r>
            <a:r>
              <a:rPr lang="ru-RU" sz="2400" dirty="0" err="1"/>
              <a:t>туындайды</a:t>
            </a:r>
            <a:r>
              <a:rPr lang="ru-RU" sz="2400" dirty="0"/>
              <a:t> және </a:t>
            </a:r>
            <a:r>
              <a:rPr lang="ru-RU" sz="2400" dirty="0" err="1"/>
              <a:t>өз</a:t>
            </a:r>
            <a:r>
              <a:rPr lang="ru-RU" sz="2400" dirty="0"/>
              <a:t> </a:t>
            </a:r>
            <a:r>
              <a:rPr lang="ru-RU" sz="2400" dirty="0" err="1"/>
              <a:t>біліктілігіне</a:t>
            </a:r>
            <a:r>
              <a:rPr lang="ru-RU" sz="2400" dirty="0"/>
              <a:t> </a:t>
            </a:r>
            <a:r>
              <a:rPr lang="ru-RU" sz="2400" dirty="0" err="1"/>
              <a:t>күмән</a:t>
            </a:r>
            <a:r>
              <a:rPr lang="ru-RU" sz="2400" dirty="0"/>
              <a:t> </a:t>
            </a:r>
            <a:r>
              <a:rPr lang="ru-RU" sz="2400" dirty="0" err="1"/>
              <a:t>келтіру</a:t>
            </a:r>
            <a:r>
              <a:rPr lang="ru-RU" sz="2400" dirty="0"/>
              <a:t> </a:t>
            </a:r>
            <a:r>
              <a:rPr lang="ru-RU" sz="2400" dirty="0" err="1"/>
              <a:t>сезімімен</a:t>
            </a:r>
            <a:r>
              <a:rPr lang="ru-RU" sz="2400" dirty="0"/>
              <a:t> </a:t>
            </a:r>
            <a:r>
              <a:rPr lang="ru-RU" sz="2400" dirty="0" err="1"/>
              <a:t>сипатталады</a:t>
            </a:r>
            <a:r>
              <a:rPr lang="ru-RU" sz="2400" dirty="0"/>
              <a:t>. </a:t>
            </a:r>
            <a:r>
              <a:rPr lang="ru-RU" sz="2400" dirty="0" err="1"/>
              <a:t>Көбінесе</a:t>
            </a:r>
            <a:r>
              <a:rPr lang="ru-RU" sz="2400" dirty="0"/>
              <a:t> </a:t>
            </a:r>
            <a:r>
              <a:rPr lang="ru-RU" sz="2400" dirty="0" err="1"/>
              <a:t>адам</a:t>
            </a:r>
            <a:r>
              <a:rPr lang="ru-RU" sz="2400" dirty="0"/>
              <a:t> </a:t>
            </a:r>
            <a:r>
              <a:rPr lang="ru-RU" sz="2400" dirty="0" err="1"/>
              <a:t>болмашы</a:t>
            </a:r>
            <a:r>
              <a:rPr lang="ru-RU" sz="2400" dirty="0"/>
              <a:t> </a:t>
            </a:r>
            <a:r>
              <a:rPr lang="ru-RU" sz="2400" dirty="0" err="1"/>
              <a:t>кемшіліктер</a:t>
            </a:r>
            <a:r>
              <a:rPr lang="ru-RU" sz="2400" dirty="0"/>
              <a:t> </a:t>
            </a:r>
            <a:r>
              <a:rPr lang="ru-RU" sz="2400" dirty="0" err="1"/>
              <a:t>үшін</a:t>
            </a:r>
            <a:r>
              <a:rPr lang="ru-RU" sz="2400" dirty="0"/>
              <a:t> </a:t>
            </a:r>
            <a:r>
              <a:rPr lang="ru-RU" sz="2400" dirty="0" err="1"/>
              <a:t>өзін</a:t>
            </a:r>
            <a:r>
              <a:rPr lang="ru-RU" sz="2400" dirty="0"/>
              <a:t> </a:t>
            </a:r>
            <a:r>
              <a:rPr lang="ru-RU" sz="2400" dirty="0" err="1"/>
              <a:t>шектен</a:t>
            </a:r>
            <a:r>
              <a:rPr lang="ru-RU" sz="2400" dirty="0"/>
              <a:t> </a:t>
            </a:r>
            <a:r>
              <a:rPr lang="ru-RU" sz="2400" dirty="0" err="1"/>
              <a:t>тыс</a:t>
            </a:r>
            <a:r>
              <a:rPr lang="ru-RU" sz="2400" dirty="0"/>
              <a:t> </a:t>
            </a:r>
            <a:r>
              <a:rPr lang="ru-RU" sz="2400" dirty="0" err="1"/>
              <a:t>кінәлі</a:t>
            </a:r>
            <a:r>
              <a:rPr lang="ru-RU" sz="2400" dirty="0"/>
              <a:t> </a:t>
            </a:r>
            <a:r>
              <a:rPr lang="ru-RU" sz="2400" dirty="0" err="1"/>
              <a:t>сезінеді</a:t>
            </a:r>
            <a:r>
              <a:rPr lang="ru-RU" sz="2400" dirty="0"/>
              <a:t>. </a:t>
            </a:r>
            <a:r>
              <a:rPr lang="ru-RU" sz="2400" dirty="0" err="1"/>
              <a:t>Яғни</a:t>
            </a:r>
            <a:r>
              <a:rPr lang="ru-RU" sz="2400" dirty="0"/>
              <a:t> </a:t>
            </a:r>
            <a:r>
              <a:rPr lang="ru-RU" sz="2400" dirty="0" err="1"/>
              <a:t>өзін</a:t>
            </a:r>
            <a:r>
              <a:rPr lang="ru-RU" sz="2400" dirty="0"/>
              <a:t> </a:t>
            </a:r>
            <a:r>
              <a:rPr lang="ru-RU" sz="2400" dirty="0" err="1"/>
              <a:t>тиісінше</a:t>
            </a:r>
            <a:r>
              <a:rPr lang="ru-RU" sz="2400" dirty="0"/>
              <a:t> </a:t>
            </a:r>
            <a:r>
              <a:rPr lang="ru-RU" sz="2400" dirty="0" err="1"/>
              <a:t>бағалау</a:t>
            </a:r>
            <a:r>
              <a:rPr lang="ru-RU" sz="2400" dirty="0"/>
              <a:t> </a:t>
            </a:r>
            <a:r>
              <a:rPr lang="ru-RU" sz="2400" dirty="0" err="1"/>
              <a:t>қабілеті</a:t>
            </a:r>
            <a:r>
              <a:rPr lang="ru-RU" sz="2400" dirty="0"/>
              <a:t> </a:t>
            </a:r>
            <a:r>
              <a:rPr lang="ru-RU" sz="2400" dirty="0" err="1"/>
              <a:t>төмендейді</a:t>
            </a:r>
            <a:r>
              <a:rPr lang="ru-RU" sz="2400" dirty="0"/>
              <a:t>.</a:t>
            </a:r>
          </a:p>
          <a:p>
            <a:pPr marL="0" indent="0" algn="r">
              <a:lnSpc>
                <a:spcPct val="100000"/>
              </a:lnSpc>
              <a:spcBef>
                <a:spcPts val="0"/>
              </a:spcBef>
              <a:buNone/>
              <a:defRPr/>
            </a:pPr>
            <a:r>
              <a:rPr lang="ru-RU" altLang="en-US" sz="2400" i="1" dirty="0" err="1"/>
              <a:t>Америкалық</a:t>
            </a:r>
            <a:r>
              <a:rPr lang="ru-RU" altLang="en-US" sz="2400" i="1" dirty="0"/>
              <a:t> </a:t>
            </a:r>
            <a:r>
              <a:rPr lang="ru-RU" altLang="en-US" sz="2400" i="1" dirty="0" err="1"/>
              <a:t>ғалымдар</a:t>
            </a:r>
            <a:r>
              <a:rPr lang="ru-RU" altLang="en-US" sz="2400" i="1" dirty="0"/>
              <a:t> К. </a:t>
            </a:r>
            <a:r>
              <a:rPr lang="ru-RU" altLang="en-US" sz="2400" i="1" dirty="0" err="1"/>
              <a:t>Маслак</a:t>
            </a:r>
            <a:r>
              <a:rPr lang="ru-RU" altLang="en-US" sz="2400" i="1" dirty="0"/>
              <a:t>  және С. Джексон </a:t>
            </a:r>
            <a:endParaRPr lang="ru-RU" sz="2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937549" y="154784"/>
            <a:ext cx="10539103" cy="477054"/>
          </a:xfrm>
          <a:prstGeom prst="rect">
            <a:avLst/>
          </a:prstGeom>
          <a:noFill/>
        </p:spPr>
        <p:txBody>
          <a:bodyPr wrap="square" rtlCol="0">
            <a:spAutoFit/>
          </a:bodyPr>
          <a:lstStyle/>
          <a:p>
            <a:pPr algn="ctr">
              <a:lnSpc>
                <a:spcPts val="3000"/>
              </a:lnSpc>
            </a:pPr>
            <a:r>
              <a:rPr lang="ru-RU" sz="3600" b="1" dirty="0">
                <a:solidFill>
                  <a:srgbClr val="C00000"/>
                </a:solidFill>
                <a:ea typeface="Tahoma" panose="020B0604030504040204" pitchFamily="34" charset="0"/>
                <a:cs typeface="Tahoma" panose="020B0604030504040204" pitchFamily="34" charset="0"/>
              </a:rPr>
              <a:t>ЖАНУҒА СЕБЕП БОЛАТЫН ФАКТОРЛАР</a:t>
            </a:r>
          </a:p>
        </p:txBody>
      </p:sp>
      <p:graphicFrame>
        <p:nvGraphicFramePr>
          <p:cNvPr id="35" name="Таблица 34"/>
          <p:cNvGraphicFramePr>
            <a:graphicFrameLocks noGrp="1"/>
          </p:cNvGraphicFramePr>
          <p:nvPr>
            <p:extLst>
              <p:ext uri="{D42A27DB-BD31-4B8C-83A1-F6EECF244321}">
                <p14:modId xmlns:p14="http://schemas.microsoft.com/office/powerpoint/2010/main" val="2073024905"/>
              </p:ext>
            </p:extLst>
          </p:nvPr>
        </p:nvGraphicFramePr>
        <p:xfrm>
          <a:off x="99237" y="695814"/>
          <a:ext cx="11993526" cy="4590119"/>
        </p:xfrm>
        <a:graphic>
          <a:graphicData uri="http://schemas.openxmlformats.org/drawingml/2006/table">
            <a:tbl>
              <a:tblPr firstRow="1" firstCol="1" bandRow="1">
                <a:tableStyleId>{5C22544A-7EE6-4342-B048-85BDC9FD1C3A}</a:tableStyleId>
              </a:tblPr>
              <a:tblGrid>
                <a:gridCol w="5996763">
                  <a:extLst>
                    <a:ext uri="{9D8B030D-6E8A-4147-A177-3AD203B41FA5}">
                      <a16:colId xmlns="" xmlns:a16="http://schemas.microsoft.com/office/drawing/2014/main" val="2107439063"/>
                    </a:ext>
                  </a:extLst>
                </a:gridCol>
                <a:gridCol w="5996763">
                  <a:extLst>
                    <a:ext uri="{9D8B030D-6E8A-4147-A177-3AD203B41FA5}">
                      <a16:colId xmlns="" xmlns:a16="http://schemas.microsoft.com/office/drawing/2014/main" val="3002292338"/>
                    </a:ext>
                  </a:extLst>
                </a:gridCol>
              </a:tblGrid>
              <a:tr h="534927">
                <a:tc>
                  <a:txBody>
                    <a:bodyPr/>
                    <a:lstStyle/>
                    <a:p>
                      <a:pPr marL="0" algn="ctr">
                        <a:lnSpc>
                          <a:spcPct val="100000"/>
                        </a:lnSpc>
                        <a:spcAft>
                          <a:spcPts val="0"/>
                        </a:spcAft>
                      </a:pPr>
                      <a:r>
                        <a:rPr lang="ru-RU" sz="3200" b="1" dirty="0">
                          <a:solidFill>
                            <a:schemeClr val="tx1"/>
                          </a:solidFill>
                          <a:effectLst/>
                          <a:latin typeface="Calibri" pitchFamily="34" charset="0"/>
                          <a:ea typeface="Tahoma" panose="020B0604030504040204" pitchFamily="34" charset="0"/>
                          <a:cs typeface="Tahoma" panose="020B0604030504040204" pitchFamily="34" charset="0"/>
                        </a:rPr>
                        <a:t>ТҰЛҒАЛЫҚ </a:t>
                      </a:r>
                    </a:p>
                  </a:txBody>
                  <a:tcPr marL="87687" marR="8768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a:lnSpc>
                          <a:spcPct val="100000"/>
                        </a:lnSpc>
                        <a:spcAft>
                          <a:spcPts val="0"/>
                        </a:spcAft>
                      </a:pPr>
                      <a:r>
                        <a:rPr lang="ru-RU" sz="3200" b="1" dirty="0">
                          <a:solidFill>
                            <a:schemeClr val="tx1"/>
                          </a:solidFill>
                          <a:effectLst/>
                          <a:latin typeface="Calibri" pitchFamily="34" charset="0"/>
                          <a:ea typeface="Tahoma" panose="020B0604030504040204" pitchFamily="34" charset="0"/>
                          <a:cs typeface="Tahoma" panose="020B0604030504040204" pitchFamily="34" charset="0"/>
                        </a:rPr>
                        <a:t>ЖАҒДАЯТТЫҚ </a:t>
                      </a:r>
                    </a:p>
                  </a:txBody>
                  <a:tcPr marL="87687" marR="8768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032500377"/>
                  </a:ext>
                </a:extLst>
              </a:tr>
              <a:tr h="598061">
                <a:tc>
                  <a:txBody>
                    <a:bodyPr/>
                    <a:lstStyle/>
                    <a:p>
                      <a:pPr marL="180340" algn="l">
                        <a:spcAft>
                          <a:spcPts val="0"/>
                        </a:spcAft>
                      </a:pP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Өзіне</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және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өзгелерге</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тым</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көп</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үміт</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арту</a:t>
                      </a:r>
                    </a:p>
                  </a:txBody>
                  <a:tcPr marL="87687" marR="8768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180340" algn="l">
                        <a:spcAft>
                          <a:spcPts val="0"/>
                        </a:spcAft>
                      </a:pP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Маман</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рөлінің</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және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оған</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артылатын</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үміттің</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айқын</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болмауы</a:t>
                      </a:r>
                      <a:endParaRPr lang="ru-RU" sz="2400" b="1" i="0" dirty="0">
                        <a:solidFill>
                          <a:srgbClr val="002060"/>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349033565"/>
                  </a:ext>
                </a:extLst>
              </a:tr>
              <a:tr h="598061">
                <a:tc>
                  <a:txBody>
                    <a:bodyPr/>
                    <a:lstStyle/>
                    <a:p>
                      <a:pPr marL="180340" algn="l">
                        <a:spcAft>
                          <a:spcPts val="0"/>
                        </a:spcAft>
                      </a:pP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Тым</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жоғары</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қызығушылық</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жанқиярлық</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пен идеализм</a:t>
                      </a:r>
                    </a:p>
                  </a:txBody>
                  <a:tcPr marL="87687" marR="8768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180340" marR="0" indent="0" algn="l" defTabSz="914400" rtl="0" eaLnBrk="1" fontAlgn="auto" latinLnBrk="0" hangingPunct="1">
                        <a:lnSpc>
                          <a:spcPct val="100000"/>
                        </a:lnSpc>
                        <a:spcBef>
                          <a:spcPts val="0"/>
                        </a:spcBef>
                        <a:spcAft>
                          <a:spcPts val="0"/>
                        </a:spcAft>
                        <a:buClrTx/>
                        <a:buSzTx/>
                        <a:buFontTx/>
                        <a:buNone/>
                        <a:tabLst/>
                        <a:defRPr/>
                      </a:pP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Түрлі</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деңгейлі</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талаптар</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арасындағы</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қайшылық</a:t>
                      </a:r>
                      <a:endParaRPr lang="ru-RU" sz="2400" b="1" i="0" dirty="0">
                        <a:solidFill>
                          <a:schemeClr val="tx1"/>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20007370"/>
                  </a:ext>
                </a:extLst>
              </a:tr>
              <a:tr h="465158">
                <a:tc>
                  <a:txBody>
                    <a:bodyPr/>
                    <a:lstStyle/>
                    <a:p>
                      <a:pPr marL="180340" algn="l">
                        <a:spcAft>
                          <a:spcPts val="0"/>
                        </a:spcAft>
                      </a:pP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Мақсаттарға</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жетуге</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бекем</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бағыт</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алу</a:t>
                      </a:r>
                      <a:endParaRPr lang="ru-RU" sz="2400" b="1" i="0" dirty="0">
                        <a:solidFill>
                          <a:srgbClr val="002060"/>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180340" algn="l">
                        <a:spcAft>
                          <a:spcPts val="0"/>
                        </a:spcAft>
                      </a:pP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Тұлғааралық</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қақтығыстар</a:t>
                      </a:r>
                      <a:endParaRPr lang="ru-RU" sz="2400" b="1" i="0" dirty="0">
                        <a:solidFill>
                          <a:srgbClr val="002060"/>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850387428"/>
                  </a:ext>
                </a:extLst>
              </a:tr>
              <a:tr h="465158">
                <a:tc>
                  <a:txBody>
                    <a:bodyPr/>
                    <a:lstStyle/>
                    <a:p>
                      <a:pPr marL="180340" algn="l">
                        <a:spcAft>
                          <a:spcPts val="0"/>
                        </a:spcAft>
                      </a:pP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Жоқ</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дей</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алмау</a:t>
                      </a:r>
                      <a:endParaRPr lang="ru-RU" sz="2400" b="1" i="0" dirty="0">
                        <a:solidFill>
                          <a:schemeClr val="tx1"/>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180340" algn="l">
                        <a:spcAft>
                          <a:spcPts val="0"/>
                        </a:spcAft>
                      </a:pP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Шамадан</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тыс</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күш</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түсу</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p>
                  </a:txBody>
                  <a:tcPr marL="87687" marR="876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888255084"/>
                  </a:ext>
                </a:extLst>
              </a:tr>
              <a:tr h="465158">
                <a:tc>
                  <a:txBody>
                    <a:bodyPr/>
                    <a:lstStyle/>
                    <a:p>
                      <a:pPr marL="180340" algn="l">
                        <a:spcAft>
                          <a:spcPts val="0"/>
                        </a:spcAft>
                      </a:pP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Өзін</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құрбандыққа</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шалуға</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бейімділік</a:t>
                      </a:r>
                      <a:endParaRPr lang="ru-RU" sz="2400" b="1" i="0" dirty="0">
                        <a:solidFill>
                          <a:srgbClr val="002060"/>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180340" algn="l">
                        <a:spcAft>
                          <a:spcPts val="0"/>
                        </a:spcAft>
                      </a:pP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Қажетті</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уақытта</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жеткілікті</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болмауы</a:t>
                      </a:r>
                      <a:endParaRPr lang="ru-RU" sz="2400" b="1" i="0" dirty="0">
                        <a:solidFill>
                          <a:srgbClr val="002060"/>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2994136430"/>
                  </a:ext>
                </a:extLst>
              </a:tr>
              <a:tr h="598061">
                <a:tc>
                  <a:txBody>
                    <a:bodyPr/>
                    <a:lstStyle/>
                    <a:p>
                      <a:pPr marL="180340" algn="l">
                        <a:spcAft>
                          <a:spcPts val="0"/>
                        </a:spcAft>
                      </a:pP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Алушы</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емес,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беруші</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болуға</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жақын</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тұру</a:t>
                      </a:r>
                      <a:endParaRPr lang="ru-RU" sz="2400" b="1" i="0" dirty="0">
                        <a:solidFill>
                          <a:schemeClr val="tx1"/>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180340" algn="l">
                        <a:spcAft>
                          <a:spcPts val="0"/>
                        </a:spcAft>
                      </a:pP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Жеткілікті</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дәрежеде</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әлеуметтік</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қолдау</a:t>
                      </a:r>
                      <a:r>
                        <a:rPr lang="ru-RU" sz="2400" b="1" i="0" dirty="0">
                          <a:solidFill>
                            <a:schemeClr val="tx1"/>
                          </a:solidFill>
                          <a:effectLst/>
                          <a:latin typeface="Calibri" pitchFamily="34" charset="0"/>
                          <a:ea typeface="Tahoma" panose="020B0604030504040204" pitchFamily="34" charset="0"/>
                          <a:cs typeface="Tahoma" panose="020B0604030504040204" pitchFamily="34" charset="0"/>
                        </a:rPr>
                        <a:t> </a:t>
                      </a:r>
                      <a:r>
                        <a:rPr lang="ru-RU" sz="2400" b="1" i="0" dirty="0" err="1">
                          <a:solidFill>
                            <a:schemeClr val="tx1"/>
                          </a:solidFill>
                          <a:effectLst/>
                          <a:latin typeface="Calibri" pitchFamily="34" charset="0"/>
                          <a:ea typeface="Tahoma" panose="020B0604030504040204" pitchFamily="34" charset="0"/>
                          <a:cs typeface="Tahoma" panose="020B0604030504040204" pitchFamily="34" charset="0"/>
                        </a:rPr>
                        <a:t>көрсетілмеуі</a:t>
                      </a:r>
                      <a:endParaRPr lang="ru-RU" sz="2400" b="1" i="0" dirty="0">
                        <a:solidFill>
                          <a:schemeClr val="tx1"/>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490923301"/>
                  </a:ext>
                </a:extLst>
              </a:tr>
              <a:tr h="465158">
                <a:tc>
                  <a:txBody>
                    <a:bodyPr/>
                    <a:lstStyle/>
                    <a:p>
                      <a:pPr marL="180340" algn="l">
                        <a:spcAft>
                          <a:spcPts val="0"/>
                        </a:spcAft>
                      </a:pP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Бұрыс</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мотивация</a:t>
                      </a:r>
                    </a:p>
                  </a:txBody>
                  <a:tcPr marL="87687" marR="87687"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180340" algn="l">
                        <a:spcAft>
                          <a:spcPts val="0"/>
                        </a:spcAft>
                      </a:pP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Ризашылық</a:t>
                      </a:r>
                      <a:r>
                        <a:rPr lang="ru-RU" sz="2400" b="1" i="0" dirty="0">
                          <a:solidFill>
                            <a:srgbClr val="002060"/>
                          </a:solidFill>
                          <a:effectLst/>
                          <a:latin typeface="Calibri" pitchFamily="34" charset="0"/>
                          <a:ea typeface="Tahoma" panose="020B0604030504040204" pitchFamily="34" charset="0"/>
                          <a:cs typeface="Tahoma" panose="020B0604030504040204" pitchFamily="34" charset="0"/>
                        </a:rPr>
                        <a:t> </a:t>
                      </a:r>
                      <a:r>
                        <a:rPr lang="ru-RU" sz="2400" b="1" i="0" dirty="0" err="1">
                          <a:solidFill>
                            <a:srgbClr val="002060"/>
                          </a:solidFill>
                          <a:effectLst/>
                          <a:latin typeface="Calibri" pitchFamily="34" charset="0"/>
                          <a:ea typeface="Tahoma" panose="020B0604030504040204" pitchFamily="34" charset="0"/>
                          <a:cs typeface="Tahoma" panose="020B0604030504040204" pitchFamily="34" charset="0"/>
                        </a:rPr>
                        <a:t>жеткіліксіздігі</a:t>
                      </a:r>
                      <a:endParaRPr lang="ru-RU" sz="2400" b="1" i="0" dirty="0">
                        <a:solidFill>
                          <a:srgbClr val="002060"/>
                        </a:solidFill>
                        <a:effectLst/>
                        <a:latin typeface="Calibri" pitchFamily="34" charset="0"/>
                        <a:ea typeface="Tahoma" panose="020B0604030504040204" pitchFamily="34" charset="0"/>
                        <a:cs typeface="Tahoma" panose="020B0604030504040204" pitchFamily="34" charset="0"/>
                      </a:endParaRPr>
                    </a:p>
                  </a:txBody>
                  <a:tcPr marL="87687" marR="876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3535259060"/>
                  </a:ext>
                </a:extLst>
              </a:tr>
            </a:tbl>
          </a:graphicData>
        </a:graphic>
      </p:graphicFrame>
      <p:sp>
        <p:nvSpPr>
          <p:cNvPr id="2" name="TextBox 1"/>
          <p:cNvSpPr txBox="1"/>
          <p:nvPr/>
        </p:nvSpPr>
        <p:spPr>
          <a:xfrm>
            <a:off x="0" y="5610320"/>
            <a:ext cx="12192000" cy="830997"/>
          </a:xfrm>
          <a:prstGeom prst="rect">
            <a:avLst/>
          </a:prstGeom>
          <a:noFill/>
        </p:spPr>
        <p:txBody>
          <a:bodyPr wrap="square" rtlCol="0">
            <a:spAutoFit/>
          </a:bodyPr>
          <a:lstStyle/>
          <a:p>
            <a:pPr algn="ctr"/>
            <a:r>
              <a:rPr lang="ru-RU" sz="2400" b="1" dirty="0">
                <a:solidFill>
                  <a:srgbClr val="C00000"/>
                </a:solidFill>
              </a:rPr>
              <a:t>КӘСІБИ СТРЕСС ДЕҢГЕЙІН ТӨМЕНДЕТУ ҮШІН ЖАНУҒА СЕБЕП БОЛАТЫН ФАКТОРЛАРДЫ ЖОЙЫҢЫЗ НЕМЕСЕ ОЛАРДЫҢ ЫҚПАЛЫН АЗАЙТЫҢЫЗ</a:t>
            </a:r>
          </a:p>
        </p:txBody>
      </p:sp>
    </p:spTree>
    <p:extLst>
      <p:ext uri="{BB962C8B-B14F-4D97-AF65-F5344CB8AC3E}">
        <p14:creationId xmlns:p14="http://schemas.microsoft.com/office/powerpoint/2010/main" val="51016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8816D0B-864C-4E01-B53A-C46AA899C8E1}"/>
              </a:ext>
            </a:extLst>
          </p:cNvPr>
          <p:cNvSpPr>
            <a:spLocks noGrp="1"/>
          </p:cNvSpPr>
          <p:nvPr>
            <p:ph type="title"/>
          </p:nvPr>
        </p:nvSpPr>
        <p:spPr>
          <a:xfrm>
            <a:off x="403147" y="129737"/>
            <a:ext cx="10982949" cy="468313"/>
          </a:xfrm>
        </p:spPr>
        <p:txBody>
          <a:bodyPr>
            <a:normAutofit fontScale="90000"/>
          </a:bodyPr>
          <a:lstStyle/>
          <a:p>
            <a:pPr algn="ctr">
              <a:defRPr/>
            </a:pPr>
            <a:r>
              <a:rPr lang="ru-RU" b="1" dirty="0">
                <a:solidFill>
                  <a:srgbClr val="C00000"/>
                </a:solidFill>
                <a:latin typeface="+mn-lt"/>
              </a:rPr>
              <a:t>ЭМОЦИЯЛЫҚ ЖАНУ БЕЛГІЛЕРІ</a:t>
            </a:r>
            <a:endParaRPr lang="ru-RU" dirty="0">
              <a:solidFill>
                <a:srgbClr val="C00000"/>
              </a:solidFill>
              <a:latin typeface="+mn-lt"/>
            </a:endParaRPr>
          </a:p>
        </p:txBody>
      </p:sp>
      <p:graphicFrame>
        <p:nvGraphicFramePr>
          <p:cNvPr id="4" name="Объект 3">
            <a:extLst>
              <a:ext uri="{FF2B5EF4-FFF2-40B4-BE49-F238E27FC236}">
                <a16:creationId xmlns="" xmlns:a16="http://schemas.microsoft.com/office/drawing/2014/main" id="{443E1BDF-8641-4704-ABF3-8B5456595626}"/>
              </a:ext>
            </a:extLst>
          </p:cNvPr>
          <p:cNvGraphicFramePr>
            <a:graphicFrameLocks noGrp="1"/>
          </p:cNvGraphicFramePr>
          <p:nvPr>
            <p:ph idx="1"/>
            <p:extLst>
              <p:ext uri="{D42A27DB-BD31-4B8C-83A1-F6EECF244321}">
                <p14:modId xmlns:p14="http://schemas.microsoft.com/office/powerpoint/2010/main" val="3455301775"/>
              </p:ext>
            </p:extLst>
          </p:nvPr>
        </p:nvGraphicFramePr>
        <p:xfrm>
          <a:off x="221672" y="619584"/>
          <a:ext cx="11828437" cy="5874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58B0E8-EC67-424C-90C9-7A18481A658F}"/>
              </a:ext>
            </a:extLst>
          </p:cNvPr>
          <p:cNvSpPr>
            <a:spLocks noGrp="1"/>
          </p:cNvSpPr>
          <p:nvPr>
            <p:ph type="ctrTitle"/>
          </p:nvPr>
        </p:nvSpPr>
        <p:spPr>
          <a:xfrm>
            <a:off x="550704" y="175799"/>
            <a:ext cx="11194741" cy="1926455"/>
          </a:xfrm>
        </p:spPr>
        <p:txBody>
          <a:bodyPr>
            <a:normAutofit fontScale="90000"/>
          </a:bodyPr>
          <a:lstStyle/>
          <a:p>
            <a:pPr algn="ctr"/>
            <a:r>
              <a:rPr lang="ru-RU" sz="5400" dirty="0" err="1" smtClean="0">
                <a:solidFill>
                  <a:srgbClr val="FF0000"/>
                </a:solidFill>
                <a:latin typeface="Arial" panose="020B0604020202020204" pitchFamily="34" charset="0"/>
                <a:cs typeface="Arial" panose="020B0604020202020204" pitchFamily="34" charset="0"/>
              </a:rPr>
              <a:t>Адамдардың</a:t>
            </a:r>
            <a:r>
              <a:rPr lang="ru-RU" sz="5400" dirty="0" smtClean="0">
                <a:solidFill>
                  <a:srgbClr val="FF0000"/>
                </a:solidFill>
                <a:latin typeface="Arial" panose="020B0604020202020204" pitchFamily="34" charset="0"/>
                <a:cs typeface="Arial" panose="020B0604020202020204" pitchFamily="34" charset="0"/>
              </a:rPr>
              <a:t> </a:t>
            </a:r>
            <a:r>
              <a:rPr lang="ru-RU" sz="5400" dirty="0" err="1" smtClean="0">
                <a:solidFill>
                  <a:srgbClr val="FF0000"/>
                </a:solidFill>
                <a:latin typeface="Arial" panose="020B0604020202020204" pitchFamily="34" charset="0"/>
                <a:cs typeface="Arial" panose="020B0604020202020204" pitchFamily="34" charset="0"/>
              </a:rPr>
              <a:t>қандай</a:t>
            </a:r>
            <a:r>
              <a:rPr lang="ru-RU" sz="5400" dirty="0" smtClean="0">
                <a:solidFill>
                  <a:srgbClr val="FF0000"/>
                </a:solidFill>
                <a:latin typeface="Arial" panose="020B0604020202020204" pitchFamily="34" charset="0"/>
                <a:cs typeface="Arial" panose="020B0604020202020204" pitchFamily="34" charset="0"/>
              </a:rPr>
              <a:t> </a:t>
            </a:r>
            <a:r>
              <a:rPr lang="ru-RU" sz="5400" dirty="0" err="1" smtClean="0">
                <a:solidFill>
                  <a:srgbClr val="FF0000"/>
                </a:solidFill>
                <a:latin typeface="Arial" panose="020B0604020202020204" pitchFamily="34" charset="0"/>
                <a:cs typeface="Arial" panose="020B0604020202020204" pitchFamily="34" charset="0"/>
              </a:rPr>
              <a:t>типтері</a:t>
            </a:r>
            <a:r>
              <a:rPr lang="ru-RU" sz="5400" dirty="0" smtClean="0">
                <a:solidFill>
                  <a:srgbClr val="FF0000"/>
                </a:solidFill>
                <a:latin typeface="Arial" panose="020B0604020202020204" pitchFamily="34" charset="0"/>
                <a:cs typeface="Arial" panose="020B0604020202020204" pitchFamily="34" charset="0"/>
              </a:rPr>
              <a:t> </a:t>
            </a:r>
            <a:r>
              <a:rPr lang="ru-RU" sz="5400" dirty="0" smtClean="0">
                <a:solidFill>
                  <a:srgbClr val="FF0000"/>
                </a:solidFill>
                <a:latin typeface="Arial" panose="020B0604020202020204" pitchFamily="34" charset="0"/>
                <a:cs typeface="Arial" panose="020B0604020202020204" pitchFamily="34" charset="0"/>
              </a:rPr>
              <a:t/>
            </a:r>
            <a:br>
              <a:rPr lang="ru-RU" sz="5400" dirty="0" smtClean="0">
                <a:solidFill>
                  <a:srgbClr val="FF0000"/>
                </a:solidFill>
                <a:latin typeface="Arial" panose="020B0604020202020204" pitchFamily="34" charset="0"/>
                <a:cs typeface="Arial" panose="020B0604020202020204" pitchFamily="34" charset="0"/>
              </a:rPr>
            </a:br>
            <a:r>
              <a:rPr lang="ru-RU" sz="5400" dirty="0" smtClean="0">
                <a:solidFill>
                  <a:srgbClr val="FF0000"/>
                </a:solidFill>
                <a:latin typeface="Arial" panose="020B0604020202020204" pitchFamily="34" charset="0"/>
                <a:cs typeface="Arial" panose="020B0604020202020204" pitchFamily="34" charset="0"/>
              </a:rPr>
              <a:t>ЭККС </a:t>
            </a:r>
            <a:r>
              <a:rPr lang="ru-RU" sz="5400" dirty="0" smtClean="0">
                <a:solidFill>
                  <a:srgbClr val="FF0000"/>
                </a:solidFill>
                <a:latin typeface="Arial" panose="020B0604020202020204" pitchFamily="34" charset="0"/>
                <a:cs typeface="Arial" panose="020B0604020202020204" pitchFamily="34" charset="0"/>
              </a:rPr>
              <a:t>ТЕЗ ЖӘНЕ ЖИІ ҰШЫРАЙДЫ?</a:t>
            </a:r>
            <a:endParaRPr lang="ru-RU" sz="5400" dirty="0">
              <a:latin typeface="Arial" panose="020B0604020202020204" pitchFamily="34" charset="0"/>
              <a:cs typeface="Arial" panose="020B0604020202020204" pitchFamily="34" charset="0"/>
            </a:endParaRPr>
          </a:p>
        </p:txBody>
      </p:sp>
      <p:sp>
        <p:nvSpPr>
          <p:cNvPr id="4" name="Объект 2">
            <a:extLst>
              <a:ext uri="{FF2B5EF4-FFF2-40B4-BE49-F238E27FC236}">
                <a16:creationId xmlns="" xmlns:a16="http://schemas.microsoft.com/office/drawing/2014/main" id="{66B9D0EC-5571-4C85-BF05-00AC65D8BF1D}"/>
              </a:ext>
            </a:extLst>
          </p:cNvPr>
          <p:cNvSpPr>
            <a:spLocks noGrp="1"/>
          </p:cNvSpPr>
          <p:nvPr>
            <p:ph type="subTitle" idx="1"/>
          </p:nvPr>
        </p:nvSpPr>
        <p:spPr>
          <a:xfrm>
            <a:off x="927580" y="2380933"/>
            <a:ext cx="10440987" cy="3763962"/>
          </a:xfrm>
          <a:ln>
            <a:solidFill>
              <a:schemeClr val="accent1">
                <a:lumMod val="75000"/>
              </a:schemeClr>
            </a:solidFill>
          </a:ln>
        </p:spPr>
        <p:txBody>
          <a:bodyPr/>
          <a:lstStyle/>
          <a:p>
            <a:r>
              <a:rPr lang="ru-RU" sz="2800" b="1" u="sng" dirty="0" smtClean="0">
                <a:solidFill>
                  <a:srgbClr val="002060"/>
                </a:solidFill>
              </a:rPr>
              <a:t>1.Педант</a:t>
            </a:r>
            <a:r>
              <a:rPr lang="ru-RU" sz="2800" u="sng" dirty="0" smtClean="0">
                <a:solidFill>
                  <a:srgbClr val="002060"/>
                </a:solidFill>
              </a:rPr>
              <a:t> </a:t>
            </a:r>
            <a:r>
              <a:rPr lang="ru-RU" sz="2800" dirty="0" smtClean="0">
                <a:solidFill>
                  <a:srgbClr val="002060"/>
                </a:solidFill>
              </a:rPr>
              <a:t>(</a:t>
            </a:r>
            <a:r>
              <a:rPr lang="ru-RU" sz="2800" dirty="0" err="1" smtClean="0">
                <a:solidFill>
                  <a:srgbClr val="002060"/>
                </a:solidFill>
              </a:rPr>
              <a:t>өте</a:t>
            </a:r>
            <a:r>
              <a:rPr lang="ru-RU" sz="2800" dirty="0" smtClean="0">
                <a:solidFill>
                  <a:srgbClr val="002060"/>
                </a:solidFill>
              </a:rPr>
              <a:t> </a:t>
            </a:r>
            <a:r>
              <a:rPr lang="ru-RU" sz="2800" dirty="0" err="1" smtClean="0">
                <a:solidFill>
                  <a:srgbClr val="002060"/>
                </a:solidFill>
              </a:rPr>
              <a:t>тиянақты,ұқыпты</a:t>
            </a:r>
            <a:r>
              <a:rPr lang="ru-RU" sz="2800" dirty="0" smtClean="0">
                <a:solidFill>
                  <a:srgbClr val="002060"/>
                </a:solidFill>
              </a:rPr>
              <a:t>, </a:t>
            </a:r>
            <a:r>
              <a:rPr lang="ru-RU" sz="2800" dirty="0" err="1" smtClean="0">
                <a:solidFill>
                  <a:srgbClr val="002060"/>
                </a:solidFill>
              </a:rPr>
              <a:t>кейде</a:t>
            </a:r>
            <a:r>
              <a:rPr lang="ru-RU" sz="2800" dirty="0" smtClean="0">
                <a:solidFill>
                  <a:srgbClr val="002060"/>
                </a:solidFill>
              </a:rPr>
              <a:t> </a:t>
            </a:r>
            <a:r>
              <a:rPr lang="ru-RU" sz="2800" dirty="0" err="1" smtClean="0">
                <a:solidFill>
                  <a:srgbClr val="002060"/>
                </a:solidFill>
              </a:rPr>
              <a:t>өзіне</a:t>
            </a:r>
            <a:r>
              <a:rPr lang="ru-RU" sz="2800" dirty="0" smtClean="0">
                <a:solidFill>
                  <a:srgbClr val="002060"/>
                </a:solidFill>
              </a:rPr>
              <a:t> </a:t>
            </a:r>
            <a:r>
              <a:rPr lang="ru-RU" sz="2800" dirty="0" err="1" smtClean="0">
                <a:solidFill>
                  <a:srgbClr val="002060"/>
                </a:solidFill>
              </a:rPr>
              <a:t>зиян</a:t>
            </a:r>
            <a:r>
              <a:rPr lang="ru-RU" sz="2800" dirty="0" smtClean="0">
                <a:solidFill>
                  <a:srgbClr val="002060"/>
                </a:solidFill>
              </a:rPr>
              <a:t> </a:t>
            </a:r>
            <a:r>
              <a:rPr lang="ru-RU" sz="2800" dirty="0" err="1" smtClean="0">
                <a:solidFill>
                  <a:srgbClr val="002060"/>
                </a:solidFill>
              </a:rPr>
              <a:t>келтіре</a:t>
            </a:r>
            <a:r>
              <a:rPr lang="ru-RU" sz="2800" dirty="0" smtClean="0">
                <a:solidFill>
                  <a:srgbClr val="002060"/>
                </a:solidFill>
              </a:rPr>
              <a:t> </a:t>
            </a:r>
            <a:r>
              <a:rPr lang="ru-RU" sz="2800" dirty="0" err="1" smtClean="0">
                <a:solidFill>
                  <a:srgbClr val="002060"/>
                </a:solidFill>
              </a:rPr>
              <a:t>отырып</a:t>
            </a:r>
            <a:r>
              <a:rPr lang="ru-RU" sz="2800" dirty="0" smtClean="0">
                <a:solidFill>
                  <a:srgbClr val="002060"/>
                </a:solidFill>
              </a:rPr>
              <a:t> </a:t>
            </a:r>
            <a:r>
              <a:rPr lang="ru-RU" sz="2800" dirty="0" err="1" smtClean="0">
                <a:solidFill>
                  <a:srgbClr val="002060"/>
                </a:solidFill>
              </a:rPr>
              <a:t>жұмыс</a:t>
            </a:r>
            <a:r>
              <a:rPr lang="ru-RU" sz="2800" dirty="0" smtClean="0">
                <a:solidFill>
                  <a:srgbClr val="002060"/>
                </a:solidFill>
              </a:rPr>
              <a:t> </a:t>
            </a:r>
            <a:r>
              <a:rPr lang="ru-RU" sz="2800" dirty="0" err="1" smtClean="0">
                <a:solidFill>
                  <a:srgbClr val="002060"/>
                </a:solidFill>
              </a:rPr>
              <a:t>істеуі</a:t>
            </a:r>
            <a:r>
              <a:rPr lang="ru-RU" sz="2800" dirty="0" smtClean="0">
                <a:solidFill>
                  <a:srgbClr val="002060"/>
                </a:solidFill>
              </a:rPr>
              <a:t> </a:t>
            </a:r>
            <a:r>
              <a:rPr lang="ru-RU" sz="2800" dirty="0" err="1" smtClean="0">
                <a:solidFill>
                  <a:srgbClr val="002060"/>
                </a:solidFill>
              </a:rPr>
              <a:t>мүмкін</a:t>
            </a:r>
            <a:r>
              <a:rPr lang="ru-RU" sz="2800" dirty="0" smtClean="0">
                <a:solidFill>
                  <a:srgbClr val="002060"/>
                </a:solidFill>
              </a:rPr>
              <a:t>)</a:t>
            </a:r>
            <a:endParaRPr lang="ru-RU" sz="2800" dirty="0">
              <a:solidFill>
                <a:srgbClr val="002060"/>
              </a:solidFill>
            </a:endParaRPr>
          </a:p>
          <a:p>
            <a:endParaRPr lang="ru-RU" sz="2800" dirty="0">
              <a:solidFill>
                <a:srgbClr val="002060"/>
              </a:solidFill>
            </a:endParaRPr>
          </a:p>
          <a:p>
            <a:r>
              <a:rPr lang="ru-RU" sz="2800" b="1" dirty="0" smtClean="0">
                <a:solidFill>
                  <a:srgbClr val="002060"/>
                </a:solidFill>
              </a:rPr>
              <a:t>2.Д</a:t>
            </a:r>
            <a:r>
              <a:rPr lang="ru-RU" sz="2800" b="1" u="sng" dirty="0" smtClean="0">
                <a:solidFill>
                  <a:srgbClr val="002060"/>
                </a:solidFill>
              </a:rPr>
              <a:t>емонстративті</a:t>
            </a:r>
            <a:r>
              <a:rPr lang="ru-RU" sz="2800" dirty="0" smtClean="0">
                <a:solidFill>
                  <a:srgbClr val="002060"/>
                </a:solidFill>
              </a:rPr>
              <a:t> (</a:t>
            </a:r>
            <a:r>
              <a:rPr lang="ru-RU" sz="2800" dirty="0" err="1" smtClean="0">
                <a:solidFill>
                  <a:srgbClr val="002060"/>
                </a:solidFill>
              </a:rPr>
              <a:t>әрдайым</a:t>
            </a:r>
            <a:r>
              <a:rPr lang="ru-RU" sz="2800" dirty="0" smtClean="0">
                <a:solidFill>
                  <a:srgbClr val="002060"/>
                </a:solidFill>
              </a:rPr>
              <a:t> </a:t>
            </a:r>
            <a:r>
              <a:rPr lang="ru-RU" sz="2800" dirty="0" err="1" smtClean="0">
                <a:solidFill>
                  <a:srgbClr val="002060"/>
                </a:solidFill>
              </a:rPr>
              <a:t>бірінші</a:t>
            </a:r>
            <a:r>
              <a:rPr lang="ru-RU" sz="2800" dirty="0" smtClean="0">
                <a:solidFill>
                  <a:srgbClr val="002060"/>
                </a:solidFill>
              </a:rPr>
              <a:t> </a:t>
            </a:r>
            <a:r>
              <a:rPr lang="ru-RU" sz="2800" dirty="0" err="1" smtClean="0">
                <a:solidFill>
                  <a:srgbClr val="002060"/>
                </a:solidFill>
              </a:rPr>
              <a:t>болуға</a:t>
            </a:r>
            <a:r>
              <a:rPr lang="ru-RU" sz="2800" dirty="0" smtClean="0">
                <a:solidFill>
                  <a:srgbClr val="002060"/>
                </a:solidFill>
              </a:rPr>
              <a:t> </a:t>
            </a:r>
            <a:r>
              <a:rPr lang="ru-RU" sz="2800" dirty="0" err="1" smtClean="0">
                <a:solidFill>
                  <a:srgbClr val="002060"/>
                </a:solidFill>
              </a:rPr>
              <a:t>ұмтылу</a:t>
            </a:r>
            <a:r>
              <a:rPr lang="ru-RU" sz="2800" dirty="0" smtClean="0">
                <a:solidFill>
                  <a:srgbClr val="002060"/>
                </a:solidFill>
              </a:rPr>
              <a:t>)</a:t>
            </a:r>
            <a:endParaRPr lang="ru-RU" sz="2800" dirty="0">
              <a:solidFill>
                <a:srgbClr val="002060"/>
              </a:solidFill>
            </a:endParaRPr>
          </a:p>
          <a:p>
            <a:pPr marL="514350" indent="-514350">
              <a:buFont typeface="+mj-lt"/>
              <a:buAutoNum type="arabicPeriod"/>
            </a:pPr>
            <a:endParaRPr lang="ru-RU" sz="2800" dirty="0">
              <a:solidFill>
                <a:srgbClr val="002060"/>
              </a:solidFill>
            </a:endParaRPr>
          </a:p>
          <a:p>
            <a:r>
              <a:rPr lang="ru-RU" sz="2800" b="1" u="sng" dirty="0">
                <a:solidFill>
                  <a:srgbClr val="002060"/>
                </a:solidFill>
              </a:rPr>
              <a:t>3. </a:t>
            </a:r>
            <a:r>
              <a:rPr lang="ru-RU" sz="2800" b="1" u="sng" dirty="0" err="1" smtClean="0">
                <a:solidFill>
                  <a:srgbClr val="002060"/>
                </a:solidFill>
              </a:rPr>
              <a:t>Эмоционалды</a:t>
            </a:r>
            <a:r>
              <a:rPr lang="ru-RU" sz="2800" dirty="0" smtClean="0">
                <a:solidFill>
                  <a:srgbClr val="002060"/>
                </a:solidFill>
              </a:rPr>
              <a:t> (</a:t>
            </a:r>
            <a:r>
              <a:rPr lang="ru-RU" sz="2800" dirty="0" err="1" smtClean="0">
                <a:solidFill>
                  <a:srgbClr val="002060"/>
                </a:solidFill>
              </a:rPr>
              <a:t>сезімтал,әсершіл</a:t>
            </a:r>
            <a:r>
              <a:rPr lang="ru-RU" sz="2800" dirty="0" smtClean="0">
                <a:solidFill>
                  <a:srgbClr val="002060"/>
                </a:solidFill>
              </a:rPr>
              <a:t>)</a:t>
            </a:r>
            <a:endParaRPr lang="ru-RU" sz="2800" dirty="0">
              <a:solidFill>
                <a:srgbClr val="002060"/>
              </a:solidFill>
            </a:endParaRPr>
          </a:p>
          <a:p>
            <a:endParaRPr lang="ru-RU" dirty="0">
              <a:solidFill>
                <a:srgbClr val="002060"/>
              </a:solidFill>
            </a:endParaRPr>
          </a:p>
        </p:txBody>
      </p:sp>
    </p:spTree>
    <p:extLst>
      <p:ext uri="{BB962C8B-B14F-4D97-AF65-F5344CB8AC3E}">
        <p14:creationId xmlns:p14="http://schemas.microsoft.com/office/powerpoint/2010/main" val="4272637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 xmlns:a16="http://schemas.microsoft.com/office/drawing/2014/main" id="{65AD04CB-0C6E-497C-975A-CE7F38BD6AFD}"/>
              </a:ext>
            </a:extLst>
          </p:cNvPr>
          <p:cNvSpPr>
            <a:spLocks noGrp="1"/>
          </p:cNvSpPr>
          <p:nvPr>
            <p:ph type="title"/>
          </p:nvPr>
        </p:nvSpPr>
        <p:spPr>
          <a:xfrm>
            <a:off x="989012" y="310718"/>
            <a:ext cx="5092700" cy="603682"/>
          </a:xfrm>
          <a:solidFill>
            <a:schemeClr val="accent4">
              <a:lumMod val="40000"/>
              <a:lumOff val="60000"/>
            </a:schemeClr>
          </a:solidFill>
        </p:spPr>
        <p:txBody>
          <a:bodyPr>
            <a:normAutofit/>
          </a:bodyPr>
          <a:lstStyle/>
          <a:p>
            <a:r>
              <a:rPr lang="ru-RU" sz="2400" dirty="0" err="1" smtClean="0">
                <a:solidFill>
                  <a:srgbClr val="002060"/>
                </a:solidFill>
                <a:latin typeface="Times New Roman" panose="02020603050405020304" pitchFamily="18" charset="0"/>
                <a:cs typeface="Times New Roman" panose="02020603050405020304" pitchFamily="18" charset="0"/>
              </a:rPr>
              <a:t>Денсаулық</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err="1" smtClean="0">
                <a:solidFill>
                  <a:srgbClr val="002060"/>
                </a:solidFill>
                <a:latin typeface="Times New Roman" panose="02020603050405020304" pitchFamily="18" charset="0"/>
                <a:cs typeface="Times New Roman" panose="02020603050405020304" pitchFamily="18" charset="0"/>
              </a:rPr>
              <a:t>және</a:t>
            </a:r>
            <a:r>
              <a:rPr lang="ru-RU" sz="2400" dirty="0" smtClean="0">
                <a:solidFill>
                  <a:srgbClr val="002060"/>
                </a:solidFill>
                <a:latin typeface="Times New Roman" panose="02020603050405020304" pitchFamily="18" charset="0"/>
                <a:cs typeface="Times New Roman" panose="02020603050405020304" pitchFamily="18" charset="0"/>
              </a:rPr>
              <a:t> эмоция </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 xmlns:a16="http://schemas.microsoft.com/office/drawing/2014/main" id="{71BB2818-32DF-40A0-9DC9-45554962D38E}"/>
              </a:ext>
            </a:extLst>
          </p:cNvPr>
          <p:cNvPicPr>
            <a:picLocks noGrp="1" noChangeAspect="1"/>
          </p:cNvPicPr>
          <p:nvPr>
            <p:ph type="pic" idx="1"/>
          </p:nvPr>
        </p:nvPicPr>
        <p:blipFill>
          <a:blip r:embed="rId2"/>
          <a:srcRect t="11849" b="11849"/>
          <a:stretch>
            <a:fillRect/>
          </a:stretch>
        </p:blipFill>
        <p:spPr>
          <a:xfrm>
            <a:off x="721360" y="1200785"/>
            <a:ext cx="4737487" cy="4356735"/>
          </a:xfrm>
          <a:prstGeom prst="rect">
            <a:avLst/>
          </a:prstGeom>
        </p:spPr>
      </p:pic>
      <p:sp>
        <p:nvSpPr>
          <p:cNvPr id="8" name="Объект 2">
            <a:extLst>
              <a:ext uri="{FF2B5EF4-FFF2-40B4-BE49-F238E27FC236}">
                <a16:creationId xmlns="" xmlns:a16="http://schemas.microsoft.com/office/drawing/2014/main" id="{BF7376B4-214C-45DE-8858-4E3F9296DB05}"/>
              </a:ext>
            </a:extLst>
          </p:cNvPr>
          <p:cNvSpPr>
            <a:spLocks noGrp="1"/>
          </p:cNvSpPr>
          <p:nvPr>
            <p:ph type="body" sz="half" idx="2"/>
          </p:nvPr>
        </p:nvSpPr>
        <p:spPr>
          <a:xfrm>
            <a:off x="5862320" y="1205865"/>
            <a:ext cx="5306476" cy="4572000"/>
          </a:xfrm>
          <a:ln>
            <a:solidFill>
              <a:schemeClr val="tx2">
                <a:lumMod val="75000"/>
              </a:schemeClr>
            </a:solidFill>
          </a:ln>
        </p:spPr>
        <p:txBody>
          <a:bodyPr>
            <a:normAutofit/>
          </a:bodyPr>
          <a:lstStyle/>
          <a:p>
            <a:r>
              <a:rPr lang="ru-RU" sz="3200" dirty="0" err="1" smtClean="0"/>
              <a:t>Б.э.д</a:t>
            </a:r>
            <a:r>
              <a:rPr lang="ru-RU" sz="3200" dirty="0" smtClean="0"/>
              <a:t> </a:t>
            </a:r>
            <a:r>
              <a:rPr lang="ru-RU" sz="3200" dirty="0" err="1" smtClean="0"/>
              <a:t>бірінші</a:t>
            </a:r>
            <a:r>
              <a:rPr lang="ru-RU" sz="3200" dirty="0" smtClean="0"/>
              <a:t> </a:t>
            </a:r>
            <a:r>
              <a:rPr lang="ru-RU" sz="3200" dirty="0" err="1" smtClean="0"/>
              <a:t>ғасырда</a:t>
            </a:r>
            <a:r>
              <a:rPr lang="ru-RU" sz="3200" dirty="0" smtClean="0"/>
              <a:t> </a:t>
            </a:r>
            <a:r>
              <a:rPr lang="ru-RU" sz="3200" b="1" dirty="0" err="1" smtClean="0">
                <a:solidFill>
                  <a:srgbClr val="C00000"/>
                </a:solidFill>
              </a:rPr>
              <a:t>Публиус</a:t>
            </a:r>
            <a:r>
              <a:rPr lang="ru-RU" sz="3200" b="1" dirty="0" smtClean="0">
                <a:solidFill>
                  <a:srgbClr val="C00000"/>
                </a:solidFill>
              </a:rPr>
              <a:t> </a:t>
            </a:r>
            <a:r>
              <a:rPr lang="ru-RU" sz="3200" b="1" dirty="0" err="1" smtClean="0">
                <a:solidFill>
                  <a:srgbClr val="C00000"/>
                </a:solidFill>
              </a:rPr>
              <a:t>Сирус</a:t>
            </a:r>
            <a:r>
              <a:rPr lang="ru-RU" sz="3200" b="1" dirty="0" smtClean="0">
                <a:solidFill>
                  <a:srgbClr val="C00000"/>
                </a:solidFill>
              </a:rPr>
              <a:t> </a:t>
            </a:r>
            <a:r>
              <a:rPr lang="ru-RU" sz="3200" dirty="0" err="1" smtClean="0">
                <a:solidFill>
                  <a:srgbClr val="002060"/>
                </a:solidFill>
              </a:rPr>
              <a:t>деген</a:t>
            </a:r>
            <a:r>
              <a:rPr lang="ru-RU" sz="3200" dirty="0" smtClean="0">
                <a:solidFill>
                  <a:srgbClr val="002060"/>
                </a:solidFill>
              </a:rPr>
              <a:t> </a:t>
            </a:r>
            <a:r>
              <a:rPr lang="ru-RU" sz="3200" dirty="0" err="1" smtClean="0">
                <a:solidFill>
                  <a:srgbClr val="002060"/>
                </a:solidFill>
              </a:rPr>
              <a:t>адам</a:t>
            </a:r>
            <a:r>
              <a:rPr lang="ru-RU" sz="3200" dirty="0" smtClean="0">
                <a:solidFill>
                  <a:srgbClr val="002060"/>
                </a:solidFill>
              </a:rPr>
              <a:t> </a:t>
            </a:r>
            <a:r>
              <a:rPr lang="ru-RU" sz="3200" dirty="0" err="1" smtClean="0">
                <a:solidFill>
                  <a:srgbClr val="002060"/>
                </a:solidFill>
              </a:rPr>
              <a:t>былай</a:t>
            </a:r>
            <a:r>
              <a:rPr lang="ru-RU" sz="3200" dirty="0" smtClean="0">
                <a:solidFill>
                  <a:srgbClr val="002060"/>
                </a:solidFill>
              </a:rPr>
              <a:t> </a:t>
            </a:r>
            <a:r>
              <a:rPr lang="ru-RU" sz="3200" dirty="0" err="1" smtClean="0">
                <a:solidFill>
                  <a:srgbClr val="002060"/>
                </a:solidFill>
              </a:rPr>
              <a:t>деген</a:t>
            </a:r>
            <a:r>
              <a:rPr lang="ru-RU" sz="3200" dirty="0" smtClean="0">
                <a:solidFill>
                  <a:srgbClr val="002060"/>
                </a:solidFill>
              </a:rPr>
              <a:t> </a:t>
            </a:r>
            <a:r>
              <a:rPr lang="ru-RU" sz="3200" dirty="0" err="1" smtClean="0">
                <a:solidFill>
                  <a:srgbClr val="002060"/>
                </a:solidFill>
              </a:rPr>
              <a:t>екен</a:t>
            </a:r>
            <a:r>
              <a:rPr lang="ru-RU" sz="3200" dirty="0" smtClean="0"/>
              <a:t>:</a:t>
            </a:r>
          </a:p>
          <a:p>
            <a:pPr marL="0" indent="0">
              <a:buNone/>
            </a:pPr>
            <a:endParaRPr lang="ru-RU" sz="3200" dirty="0" smtClean="0"/>
          </a:p>
          <a:p>
            <a:pPr marL="0" indent="0">
              <a:buNone/>
            </a:pPr>
            <a:r>
              <a:rPr lang="ru-RU" sz="3200" dirty="0" smtClean="0">
                <a:solidFill>
                  <a:srgbClr val="FF0000"/>
                </a:solidFill>
              </a:rPr>
              <a:t> «</a:t>
            </a:r>
            <a:r>
              <a:rPr lang="ru-RU" sz="3200" dirty="0" err="1" smtClean="0">
                <a:solidFill>
                  <a:srgbClr val="FF0000"/>
                </a:solidFill>
              </a:rPr>
              <a:t>Эмоциаларыңды</a:t>
            </a:r>
            <a:r>
              <a:rPr lang="ru-RU" sz="3200" dirty="0" smtClean="0">
                <a:solidFill>
                  <a:srgbClr val="FF0000"/>
                </a:solidFill>
              </a:rPr>
              <a:t> </a:t>
            </a:r>
            <a:r>
              <a:rPr lang="ru-RU" sz="3200" dirty="0" err="1" smtClean="0">
                <a:solidFill>
                  <a:srgbClr val="FF0000"/>
                </a:solidFill>
              </a:rPr>
              <a:t>басқара</a:t>
            </a:r>
            <a:r>
              <a:rPr lang="ru-RU" sz="3200" dirty="0" smtClean="0">
                <a:solidFill>
                  <a:srgbClr val="FF0000"/>
                </a:solidFill>
              </a:rPr>
              <a:t> </a:t>
            </a:r>
            <a:r>
              <a:rPr lang="ru-RU" sz="3200" dirty="0" err="1" smtClean="0">
                <a:solidFill>
                  <a:srgbClr val="FF0000"/>
                </a:solidFill>
              </a:rPr>
              <a:t>біл,әйтпегенде</a:t>
            </a:r>
            <a:r>
              <a:rPr lang="ru-RU" sz="3200" dirty="0" smtClean="0">
                <a:solidFill>
                  <a:srgbClr val="FF0000"/>
                </a:solidFill>
              </a:rPr>
              <a:t> </a:t>
            </a:r>
            <a:r>
              <a:rPr lang="ru-RU" sz="3200" dirty="0" err="1" smtClean="0">
                <a:solidFill>
                  <a:srgbClr val="FF0000"/>
                </a:solidFill>
              </a:rPr>
              <a:t>эмоциялар</a:t>
            </a:r>
            <a:r>
              <a:rPr lang="ru-RU" sz="3200" dirty="0" smtClean="0">
                <a:solidFill>
                  <a:srgbClr val="FF0000"/>
                </a:solidFill>
              </a:rPr>
              <a:t> </a:t>
            </a:r>
            <a:r>
              <a:rPr lang="ru-RU" sz="3200" dirty="0" err="1" smtClean="0">
                <a:solidFill>
                  <a:srgbClr val="FF0000"/>
                </a:solidFill>
              </a:rPr>
              <a:t>сені</a:t>
            </a:r>
            <a:r>
              <a:rPr lang="ru-RU" sz="3200" dirty="0" smtClean="0">
                <a:solidFill>
                  <a:srgbClr val="FF0000"/>
                </a:solidFill>
              </a:rPr>
              <a:t> </a:t>
            </a:r>
            <a:r>
              <a:rPr lang="ru-RU" sz="3200" dirty="0" err="1" smtClean="0">
                <a:solidFill>
                  <a:srgbClr val="FF0000"/>
                </a:solidFill>
              </a:rPr>
              <a:t>басқарады</a:t>
            </a:r>
            <a:r>
              <a:rPr lang="ru-RU" sz="3200" dirty="0" smtClean="0">
                <a:solidFill>
                  <a:srgbClr val="FF0000"/>
                </a:solidFill>
              </a:rPr>
              <a:t>».</a:t>
            </a:r>
          </a:p>
          <a:p>
            <a:pPr marL="0" indent="0">
              <a:buNone/>
            </a:pPr>
            <a:endParaRPr lang="ru-RU" dirty="0"/>
          </a:p>
        </p:txBody>
      </p:sp>
    </p:spTree>
    <p:extLst>
      <p:ext uri="{BB962C8B-B14F-4D97-AF65-F5344CB8AC3E}">
        <p14:creationId xmlns:p14="http://schemas.microsoft.com/office/powerpoint/2010/main" val="3331479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3754</TotalTime>
  <Words>3118</Words>
  <Application>Microsoft Office PowerPoint</Application>
  <PresentationFormat>Широкоэкранный</PresentationFormat>
  <Paragraphs>273</Paragraphs>
  <Slides>25</Slides>
  <Notes>15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25</vt:i4>
      </vt:variant>
    </vt:vector>
  </HeadingPairs>
  <TitlesOfParts>
    <vt:vector size="36" baseType="lpstr">
      <vt:lpstr>Arial</vt:lpstr>
      <vt:lpstr>Arial Narrow</vt:lpstr>
      <vt:lpstr>Calibri</vt:lpstr>
      <vt:lpstr>Cambria</vt:lpstr>
      <vt:lpstr>Cambria Math</vt:lpstr>
      <vt:lpstr>Tahoma</vt:lpstr>
      <vt:lpstr>Times New Roman</vt:lpstr>
      <vt:lpstr>Verdana</vt:lpstr>
      <vt:lpstr>Wingdings</vt:lpstr>
      <vt:lpstr>Wingdings 3</vt:lpstr>
      <vt:lpstr>La mente</vt:lpstr>
      <vt:lpstr>Педагогтар психикалық денсаулығы мен амандығын қалай сақтай және нығайта алады</vt:lpstr>
      <vt:lpstr>КОРОНАВИРУС ІНДЕТІ КЕЗІНДЕГІ ПСИХИКАЛЫҚ ДЕНСАУЛЫҚ</vt:lpstr>
      <vt:lpstr>ЭМОЦИЯЛЫҚ ЖАНУ СИНДРОМЫ ДЕГЕН НЕ?</vt:lpstr>
      <vt:lpstr>Презентация PowerPoint</vt:lpstr>
      <vt:lpstr>КӘСІБИ ЖАНУ ДЕҢГЕЙЛЕРІ/ҚҰРАМДАС БӨЛІКТЕРІ</vt:lpstr>
      <vt:lpstr>Презентация PowerPoint</vt:lpstr>
      <vt:lpstr>ЭМОЦИЯЛЫҚ ЖАНУ БЕЛГІЛЕРІ</vt:lpstr>
      <vt:lpstr>Адамдардың қандай типтері  ЭККС ТЕЗ ЖӘНЕ ЖИІ ҰШЫРАЙДЫ?</vt:lpstr>
      <vt:lpstr>Денсаулық және эмоция </vt:lpstr>
      <vt:lpstr>Презентация PowerPoint</vt:lpstr>
      <vt:lpstr>  ЭИ моделі 5 компоненттен тұрады   </vt:lpstr>
      <vt:lpstr> ЭИ моделі және оның мәні (Дэниел Гоулмен)</vt:lpstr>
      <vt:lpstr>З.Фрейд</vt:lpstr>
      <vt:lpstr>Эмоционалдық интеллектіні дамыту үшін не істеуіміз керек?</vt:lpstr>
      <vt:lpstr>ӨЗ СТРЕСС ДЕҢГЕЙІҢІЗДІ АНЫҚТАҢЫЗ</vt:lpstr>
      <vt:lpstr>Презентация PowerPoint</vt:lpstr>
      <vt:lpstr>Презентация PowerPoint</vt:lpstr>
      <vt:lpstr>«5 ҚОЛДАУ ШЕҢБЕРІ»» ЖАТТЫҒУЫ Көмек алу үшін қарым-қатынас саласына зер салыңыз</vt:lpstr>
      <vt:lpstr>ВИЗУАЛИЗАЦИЯ</vt:lpstr>
      <vt:lpstr>Презентация PowerPoint</vt:lpstr>
      <vt:lpstr>Презентация PowerPoint</vt:lpstr>
      <vt:lpstr>ВИЗУАЛИЗАЦИЯ ТӘСІЛДЕРІ</vt:lpstr>
      <vt:lpstr>Тыныстау күнделікті өмірдегі адам жағдайының көрсеткіші ретінде кеңінен қолданылады.   Тыныстау сипатына қарай адам сабырлы не қозулы және абыржулы екенін нақты анықтай аламыз.</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28</cp:lastModifiedBy>
  <cp:revision>215</cp:revision>
  <dcterms:created xsi:type="dcterms:W3CDTF">2020-04-21T15:15:39Z</dcterms:created>
  <dcterms:modified xsi:type="dcterms:W3CDTF">2020-12-28T08:23:49Z</dcterms:modified>
</cp:coreProperties>
</file>