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56" r:id="rId6"/>
    <p:sldId id="257" r:id="rId7"/>
    <p:sldId id="258" r:id="rId8"/>
    <p:sldId id="259" r:id="rId9"/>
    <p:sldId id="260"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60"/>
  </p:normalViewPr>
  <p:slideViewPr>
    <p:cSldViewPr snapToGrid="0">
      <p:cViewPr varScale="1">
        <p:scale>
          <a:sx n="76" d="100"/>
          <a:sy n="76" d="100"/>
        </p:scale>
        <p:origin x="86"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914400" y="2130426"/>
            <a:ext cx="103632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a:t>Образец заголовка</a:t>
            </a:r>
            <a:endParaRPr lang="ru-RU"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4" name="3 Marcador de fecha"/>
          <p:cNvSpPr>
            <a:spLocks noGrp="1"/>
          </p:cNvSpPr>
          <p:nvPr>
            <p:ph type="dt" sz="half" idx="10"/>
          </p:nvPr>
        </p:nvSpPr>
        <p:spPr/>
        <p:txBody>
          <a:bodyPr/>
          <a:lstStyle/>
          <a:p>
            <a:fld id="{C396F1FF-57C5-4288-A5A4-F408558D2C4A}" type="datetimeFigureOut">
              <a:rPr lang="ru-RU" smtClean="0"/>
              <a:t>08.04.2021</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867B4CD-CA5D-40F2-BF26-205FE2C8A8E3}" type="slidenum">
              <a:rPr lang="ru-RU" smtClean="0"/>
              <a:t>‹#›</a:t>
            </a:fld>
            <a:endParaRPr lang="ru-RU"/>
          </a:p>
        </p:txBody>
      </p:sp>
    </p:spTree>
    <p:extLst>
      <p:ext uri="{BB962C8B-B14F-4D97-AF65-F5344CB8AC3E}">
        <p14:creationId xmlns:p14="http://schemas.microsoft.com/office/powerpoint/2010/main" val="6020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p>
        </p:txBody>
      </p:sp>
      <p:sp>
        <p:nvSpPr>
          <p:cNvPr id="3" name="2 Marcador de texto vertical"/>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3 Marcador de fecha"/>
          <p:cNvSpPr>
            <a:spLocks noGrp="1"/>
          </p:cNvSpPr>
          <p:nvPr>
            <p:ph type="dt" sz="half" idx="10"/>
          </p:nvPr>
        </p:nvSpPr>
        <p:spPr/>
        <p:txBody>
          <a:bodyPr/>
          <a:lstStyle/>
          <a:p>
            <a:fld id="{C396F1FF-57C5-4288-A5A4-F408558D2C4A}" type="datetimeFigureOut">
              <a:rPr lang="ru-RU" smtClean="0"/>
              <a:t>08.04.2021</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867B4CD-CA5D-40F2-BF26-205FE2C8A8E3}" type="slidenum">
              <a:rPr lang="ru-RU" smtClean="0"/>
              <a:t>‹#›</a:t>
            </a:fld>
            <a:endParaRPr lang="ru-RU"/>
          </a:p>
        </p:txBody>
      </p:sp>
    </p:spTree>
    <p:extLst>
      <p:ext uri="{BB962C8B-B14F-4D97-AF65-F5344CB8AC3E}">
        <p14:creationId xmlns:p14="http://schemas.microsoft.com/office/powerpoint/2010/main" val="205380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3 Marcador de fecha"/>
          <p:cNvSpPr>
            <a:spLocks noGrp="1"/>
          </p:cNvSpPr>
          <p:nvPr>
            <p:ph type="dt" sz="half" idx="10"/>
          </p:nvPr>
        </p:nvSpPr>
        <p:spPr/>
        <p:txBody>
          <a:bodyPr/>
          <a:lstStyle/>
          <a:p>
            <a:fld id="{C396F1FF-57C5-4288-A5A4-F408558D2C4A}" type="datetimeFigureOut">
              <a:rPr lang="ru-RU" smtClean="0"/>
              <a:t>08.04.2021</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867B4CD-CA5D-40F2-BF26-205FE2C8A8E3}" type="slidenum">
              <a:rPr lang="ru-RU" smtClean="0"/>
              <a:t>‹#›</a:t>
            </a:fld>
            <a:endParaRPr lang="ru-RU"/>
          </a:p>
        </p:txBody>
      </p:sp>
    </p:spTree>
    <p:extLst>
      <p:ext uri="{BB962C8B-B14F-4D97-AF65-F5344CB8AC3E}">
        <p14:creationId xmlns:p14="http://schemas.microsoft.com/office/powerpoint/2010/main" val="370684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a:t>Образец заголовка</a:t>
            </a:r>
            <a:endParaRPr lang="ru-RU"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3 Marcador de fecha"/>
          <p:cNvSpPr>
            <a:spLocks noGrp="1"/>
          </p:cNvSpPr>
          <p:nvPr>
            <p:ph type="dt" sz="half" idx="10"/>
          </p:nvPr>
        </p:nvSpPr>
        <p:spPr/>
        <p:txBody>
          <a:bodyPr/>
          <a:lstStyle/>
          <a:p>
            <a:fld id="{C396F1FF-57C5-4288-A5A4-F408558D2C4A}" type="datetimeFigureOut">
              <a:rPr lang="ru-RU" smtClean="0"/>
              <a:t>08.04.2021</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867B4CD-CA5D-40F2-BF26-205FE2C8A8E3}" type="slidenum">
              <a:rPr lang="ru-RU" smtClean="0"/>
              <a:t>‹#›</a:t>
            </a:fld>
            <a:endParaRPr lang="ru-RU"/>
          </a:p>
        </p:txBody>
      </p:sp>
    </p:spTree>
    <p:extLst>
      <p:ext uri="{BB962C8B-B14F-4D97-AF65-F5344CB8AC3E}">
        <p14:creationId xmlns:p14="http://schemas.microsoft.com/office/powerpoint/2010/main" val="151370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3 Marcador de fecha"/>
          <p:cNvSpPr>
            <a:spLocks noGrp="1"/>
          </p:cNvSpPr>
          <p:nvPr>
            <p:ph type="dt" sz="half" idx="10"/>
          </p:nvPr>
        </p:nvSpPr>
        <p:spPr/>
        <p:txBody>
          <a:bodyPr/>
          <a:lstStyle/>
          <a:p>
            <a:fld id="{C396F1FF-57C5-4288-A5A4-F408558D2C4A}" type="datetimeFigureOut">
              <a:rPr lang="ru-RU" smtClean="0"/>
              <a:t>08.04.2021</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867B4CD-CA5D-40F2-BF26-205FE2C8A8E3}" type="slidenum">
              <a:rPr lang="ru-RU" smtClean="0"/>
              <a:t>‹#›</a:t>
            </a:fld>
            <a:endParaRPr lang="ru-RU"/>
          </a:p>
        </p:txBody>
      </p:sp>
    </p:spTree>
    <p:extLst>
      <p:ext uri="{BB962C8B-B14F-4D97-AF65-F5344CB8AC3E}">
        <p14:creationId xmlns:p14="http://schemas.microsoft.com/office/powerpoint/2010/main" val="346359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4 Marcador de fecha"/>
          <p:cNvSpPr>
            <a:spLocks noGrp="1"/>
          </p:cNvSpPr>
          <p:nvPr>
            <p:ph type="dt" sz="half" idx="10"/>
          </p:nvPr>
        </p:nvSpPr>
        <p:spPr/>
        <p:txBody>
          <a:bodyPr/>
          <a:lstStyle/>
          <a:p>
            <a:fld id="{C396F1FF-57C5-4288-A5A4-F408558D2C4A}" type="datetimeFigureOut">
              <a:rPr lang="ru-RU" smtClean="0"/>
              <a:t>08.04.2021</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A867B4CD-CA5D-40F2-BF26-205FE2C8A8E3}" type="slidenum">
              <a:rPr lang="ru-RU" smtClean="0"/>
              <a:t>‹#›</a:t>
            </a:fld>
            <a:endParaRPr lang="ru-RU"/>
          </a:p>
        </p:txBody>
      </p:sp>
    </p:spTree>
    <p:extLst>
      <p:ext uri="{BB962C8B-B14F-4D97-AF65-F5344CB8AC3E}">
        <p14:creationId xmlns:p14="http://schemas.microsoft.com/office/powerpoint/2010/main" val="168647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a:t>Образец заголовка</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6 Marcador de fecha"/>
          <p:cNvSpPr>
            <a:spLocks noGrp="1"/>
          </p:cNvSpPr>
          <p:nvPr>
            <p:ph type="dt" sz="half" idx="10"/>
          </p:nvPr>
        </p:nvSpPr>
        <p:spPr/>
        <p:txBody>
          <a:bodyPr/>
          <a:lstStyle/>
          <a:p>
            <a:fld id="{C396F1FF-57C5-4288-A5A4-F408558D2C4A}" type="datetimeFigureOut">
              <a:rPr lang="ru-RU" smtClean="0"/>
              <a:t>08.04.2021</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A867B4CD-CA5D-40F2-BF26-205FE2C8A8E3}" type="slidenum">
              <a:rPr lang="ru-RU" smtClean="0"/>
              <a:t>‹#›</a:t>
            </a:fld>
            <a:endParaRPr lang="ru-RU"/>
          </a:p>
        </p:txBody>
      </p:sp>
    </p:spTree>
    <p:extLst>
      <p:ext uri="{BB962C8B-B14F-4D97-AF65-F5344CB8AC3E}">
        <p14:creationId xmlns:p14="http://schemas.microsoft.com/office/powerpoint/2010/main" val="275839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p>
        </p:txBody>
      </p:sp>
      <p:sp>
        <p:nvSpPr>
          <p:cNvPr id="3" name="2 Marcador de fecha"/>
          <p:cNvSpPr>
            <a:spLocks noGrp="1"/>
          </p:cNvSpPr>
          <p:nvPr>
            <p:ph type="dt" sz="half" idx="10"/>
          </p:nvPr>
        </p:nvSpPr>
        <p:spPr/>
        <p:txBody>
          <a:bodyPr/>
          <a:lstStyle/>
          <a:p>
            <a:fld id="{C396F1FF-57C5-4288-A5A4-F408558D2C4A}" type="datetimeFigureOut">
              <a:rPr lang="ru-RU" smtClean="0"/>
              <a:t>08.04.2021</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A867B4CD-CA5D-40F2-BF26-205FE2C8A8E3}" type="slidenum">
              <a:rPr lang="ru-RU" smtClean="0"/>
              <a:t>‹#›</a:t>
            </a:fld>
            <a:endParaRPr lang="ru-RU"/>
          </a:p>
        </p:txBody>
      </p:sp>
    </p:spTree>
    <p:extLst>
      <p:ext uri="{BB962C8B-B14F-4D97-AF65-F5344CB8AC3E}">
        <p14:creationId xmlns:p14="http://schemas.microsoft.com/office/powerpoint/2010/main" val="34012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96F1FF-57C5-4288-A5A4-F408558D2C4A}" type="datetimeFigureOut">
              <a:rPr lang="ru-RU" smtClean="0"/>
              <a:t>08.04.2021</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A867B4CD-CA5D-40F2-BF26-205FE2C8A8E3}" type="slidenum">
              <a:rPr lang="ru-RU" smtClean="0"/>
              <a:t>‹#›</a:t>
            </a:fld>
            <a:endParaRPr lang="ru-RU"/>
          </a:p>
        </p:txBody>
      </p:sp>
    </p:spTree>
    <p:extLst>
      <p:ext uri="{BB962C8B-B14F-4D97-AF65-F5344CB8AC3E}">
        <p14:creationId xmlns:p14="http://schemas.microsoft.com/office/powerpoint/2010/main" val="99294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4 Marcador de fecha"/>
          <p:cNvSpPr>
            <a:spLocks noGrp="1"/>
          </p:cNvSpPr>
          <p:nvPr>
            <p:ph type="dt" sz="half" idx="10"/>
          </p:nvPr>
        </p:nvSpPr>
        <p:spPr/>
        <p:txBody>
          <a:bodyPr/>
          <a:lstStyle/>
          <a:p>
            <a:fld id="{C396F1FF-57C5-4288-A5A4-F408558D2C4A}" type="datetimeFigureOut">
              <a:rPr lang="ru-RU" smtClean="0"/>
              <a:t>08.04.2021</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A867B4CD-CA5D-40F2-BF26-205FE2C8A8E3}" type="slidenum">
              <a:rPr lang="ru-RU" smtClean="0"/>
              <a:t>‹#›</a:t>
            </a:fld>
            <a:endParaRPr lang="ru-RU"/>
          </a:p>
        </p:txBody>
      </p:sp>
    </p:spTree>
    <p:extLst>
      <p:ext uri="{BB962C8B-B14F-4D97-AF65-F5344CB8AC3E}">
        <p14:creationId xmlns:p14="http://schemas.microsoft.com/office/powerpoint/2010/main" val="212292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4 Marcador de fecha"/>
          <p:cNvSpPr>
            <a:spLocks noGrp="1"/>
          </p:cNvSpPr>
          <p:nvPr>
            <p:ph type="dt" sz="half" idx="10"/>
          </p:nvPr>
        </p:nvSpPr>
        <p:spPr/>
        <p:txBody>
          <a:bodyPr/>
          <a:lstStyle/>
          <a:p>
            <a:fld id="{C396F1FF-57C5-4288-A5A4-F408558D2C4A}" type="datetimeFigureOut">
              <a:rPr lang="ru-RU" smtClean="0"/>
              <a:t>08.04.2021</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A867B4CD-CA5D-40F2-BF26-205FE2C8A8E3}" type="slidenum">
              <a:rPr lang="ru-RU" smtClean="0"/>
              <a:t>‹#›</a:t>
            </a:fld>
            <a:endParaRPr lang="ru-RU"/>
          </a:p>
        </p:txBody>
      </p:sp>
    </p:spTree>
    <p:extLst>
      <p:ext uri="{BB962C8B-B14F-4D97-AF65-F5344CB8AC3E}">
        <p14:creationId xmlns:p14="http://schemas.microsoft.com/office/powerpoint/2010/main" val="134609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Haga clic para modificar el estilo de texto del patrón</a:t>
            </a:r>
          </a:p>
          <a:p>
            <a:pPr lvl="1"/>
            <a:r>
              <a:rPr lang="ru-RU"/>
              <a:t>Segundo nivel</a:t>
            </a:r>
          </a:p>
          <a:p>
            <a:pPr lvl="2"/>
            <a:r>
              <a:rPr lang="ru-RU"/>
              <a:t>Tercer nivel</a:t>
            </a:r>
          </a:p>
          <a:p>
            <a:pPr lvl="3"/>
            <a:r>
              <a:rPr lang="ru-RU"/>
              <a:t>Cuarto nivel</a:t>
            </a:r>
          </a:p>
          <a:p>
            <a:pPr lvl="4"/>
            <a:r>
              <a:rPr lang="ru-RU"/>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6F1FF-57C5-4288-A5A4-F408558D2C4A}" type="datetimeFigureOut">
              <a:rPr lang="ru-RU" smtClean="0"/>
              <a:t>08.04.2021</a:t>
            </a:fld>
            <a:endParaRPr lang="ru-RU"/>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7B4CD-CA5D-40F2-BF26-205FE2C8A8E3}" type="slidenum">
              <a:rPr lang="ru-RU" smtClean="0"/>
              <a:t>‹#›</a:t>
            </a:fld>
            <a:endParaRPr lang="ru-RU"/>
          </a:p>
        </p:txBody>
      </p:sp>
      <p:pic>
        <p:nvPicPr>
          <p:cNvPr id="7" name="6 Imagen" descr="Dibujo.bmp"/>
          <p:cNvPicPr>
            <a:picLocks noChangeAspect="1"/>
          </p:cNvPicPr>
          <p:nvPr/>
        </p:nvPicPr>
        <p:blipFill>
          <a:blip r:embed="rId13" cstate="print"/>
          <a:stretch>
            <a:fillRect/>
          </a:stretch>
        </p:blipFill>
        <p:spPr>
          <a:xfrm>
            <a:off x="0" y="0"/>
            <a:ext cx="12192000" cy="6858000"/>
          </a:xfrm>
          <a:prstGeom prst="rect">
            <a:avLst/>
          </a:prstGeom>
        </p:spPr>
      </p:pic>
      <p:sp>
        <p:nvSpPr>
          <p:cNvPr id="9" name="Rectangle 10"/>
          <p:cNvSpPr>
            <a:spLocks noChangeArrowheads="1"/>
          </p:cNvSpPr>
          <p:nvPr/>
        </p:nvSpPr>
        <p:spPr bwMode="auto">
          <a:xfrm>
            <a:off x="0" y="0"/>
            <a:ext cx="12192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800"/>
          </a:p>
        </p:txBody>
      </p:sp>
    </p:spTree>
    <p:extLst>
      <p:ext uri="{BB962C8B-B14F-4D97-AF65-F5344CB8AC3E}">
        <p14:creationId xmlns:p14="http://schemas.microsoft.com/office/powerpoint/2010/main" val="3545453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7774547" cy="4128148"/>
          </a:xfrm>
        </p:spPr>
        <p:txBody>
          <a:bodyPr>
            <a:noAutofit/>
          </a:bodyPr>
          <a:lstStyle/>
          <a:p>
            <a:r>
              <a:rPr lang="kk-KZ" dirty="0">
                <a:solidFill>
                  <a:srgbClr val="002060"/>
                </a:solidFill>
                <a:latin typeface="Times New Roman" panose="02020603050405020304" pitchFamily="18" charset="0"/>
                <a:cs typeface="Times New Roman" panose="02020603050405020304" pitchFamily="18" charset="0"/>
              </a:rPr>
              <a:t>Өз бойымыздағы қуатымызды(энергияны) визуализациялаудың қарапайым   5 тәсілі</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28601" y="3525253"/>
            <a:ext cx="9529010" cy="3019926"/>
          </a:xfrm>
        </p:spPr>
        <p:txBody>
          <a:bodyPr>
            <a:normAutofit/>
          </a:bodyPr>
          <a:lstStyle/>
          <a:p>
            <a:r>
              <a:rPr lang="kk-KZ" u="sng" dirty="0">
                <a:solidFill>
                  <a:schemeClr val="tx2"/>
                </a:solidFill>
                <a:latin typeface="Times New Roman" panose="02020603050405020304" pitchFamily="18" charset="0"/>
                <a:cs typeface="Times New Roman" panose="02020603050405020304" pitchFamily="18" charset="0"/>
              </a:rPr>
              <a:t>Күнделікті жасайтын әрекеттеріңізді жақсарту үшін.</a:t>
            </a:r>
          </a:p>
          <a:p>
            <a:r>
              <a:rPr lang="kk-KZ" dirty="0">
                <a:solidFill>
                  <a:schemeClr val="tx2"/>
                </a:solidFill>
                <a:latin typeface="Times New Roman" panose="02020603050405020304" pitchFamily="18" charset="0"/>
                <a:cs typeface="Times New Roman" panose="02020603050405020304" pitchFamily="18" charset="0"/>
              </a:rPr>
              <a:t>Сіз неғұрлым шығармашыл тұлға болғыңыз келсе және өз-өзіңізге деген сенімділігіңізді,сезімталдық пен сезгіштігіңізді арттырғыңыз келсе мына қарапайым 5 визуализация тәсілін орындаңыз</a:t>
            </a:r>
          </a:p>
        </p:txBody>
      </p:sp>
    </p:spTree>
    <p:extLst>
      <p:ext uri="{BB962C8B-B14F-4D97-AF65-F5344CB8AC3E}">
        <p14:creationId xmlns:p14="http://schemas.microsoft.com/office/powerpoint/2010/main" val="3345989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9918" y="-254643"/>
            <a:ext cx="7865706" cy="1540042"/>
          </a:xfrm>
        </p:spPr>
        <p:txBody>
          <a:bodyPr>
            <a:noAutofit/>
          </a:bodyPr>
          <a:lstStyle/>
          <a:p>
            <a:r>
              <a:rPr lang="kk-KZ" sz="4000" dirty="0">
                <a:solidFill>
                  <a:srgbClr val="002060"/>
                </a:solidFill>
                <a:latin typeface="Times New Roman" panose="02020603050405020304" pitchFamily="18" charset="0"/>
                <a:cs typeface="Times New Roman" panose="02020603050405020304" pitchFamily="18" charset="0"/>
              </a:rPr>
              <a:t>1-тәсіл:</a:t>
            </a:r>
            <a:r>
              <a:rPr lang="kk-KZ" sz="7200" dirty="0">
                <a:solidFill>
                  <a:srgbClr val="002060"/>
                </a:solidFill>
                <a:latin typeface="Times New Roman" panose="02020603050405020304" pitchFamily="18" charset="0"/>
                <a:cs typeface="Times New Roman" panose="02020603050405020304" pitchFamily="18" charset="0"/>
              </a:rPr>
              <a:t> </a:t>
            </a:r>
          </a:p>
          <a:p>
            <a:r>
              <a:rPr lang="kk-KZ" sz="6000" dirty="0">
                <a:solidFill>
                  <a:srgbClr val="002060"/>
                </a:solidFill>
                <a:latin typeface="Times New Roman" panose="02020603050405020304" pitchFamily="18" charset="0"/>
                <a:cs typeface="Times New Roman" panose="02020603050405020304" pitchFamily="18" charset="0"/>
              </a:rPr>
              <a:t>Зейінді шоғырландыру</a:t>
            </a:r>
            <a:endParaRPr lang="ru-RU" sz="60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descr="https://i03.fotocdn.net/s118/ce4c2190a7017e38/public_pin_l/2684211024.jpg"/>
          <p:cNvPicPr/>
          <p:nvPr/>
        </p:nvPicPr>
        <p:blipFill rotWithShape="1">
          <a:blip r:embed="rId2">
            <a:extLst>
              <a:ext uri="{28A0092B-C50C-407E-A947-70E740481C1C}">
                <a14:useLocalDpi xmlns:a14="http://schemas.microsoft.com/office/drawing/2010/main" val="0"/>
              </a:ext>
            </a:extLst>
          </a:blip>
          <a:srcRect l="66406" b="57323"/>
          <a:stretch/>
        </p:blipFill>
        <p:spPr bwMode="auto">
          <a:xfrm>
            <a:off x="8385738" y="515378"/>
            <a:ext cx="3618962" cy="5576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Объект 2"/>
          <p:cNvSpPr txBox="1">
            <a:spLocks/>
          </p:cNvSpPr>
          <p:nvPr/>
        </p:nvSpPr>
        <p:spPr>
          <a:xfrm>
            <a:off x="279918" y="2053593"/>
            <a:ext cx="7865706" cy="452082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kk-KZ" sz="2500" dirty="0">
                <a:solidFill>
                  <a:schemeClr val="tx2"/>
                </a:solidFill>
                <a:latin typeface="Times New Roman" panose="02020603050405020304" pitchFamily="18" charset="0"/>
                <a:cs typeface="Times New Roman" panose="02020603050405020304" pitchFamily="18" charset="0"/>
              </a:rPr>
              <a:t>Зейін және айқындық</a:t>
            </a:r>
          </a:p>
          <a:p>
            <a:pPr algn="just"/>
            <a:r>
              <a:rPr lang="kk-KZ" sz="2500" dirty="0">
                <a:solidFill>
                  <a:schemeClr val="tx2"/>
                </a:solidFill>
                <a:latin typeface="Times New Roman" panose="02020603050405020304" pitchFamily="18" charset="0"/>
                <a:cs typeface="Times New Roman" panose="02020603050405020304" pitchFamily="18" charset="0"/>
              </a:rPr>
              <a:t>	Ақылыңыз бен интуиция сізден зейініңіздің мүмкіндігінше шоғырлануын талап етеді.</a:t>
            </a:r>
          </a:p>
          <a:p>
            <a:pPr algn="just"/>
            <a:r>
              <a:rPr lang="kk-KZ" sz="2500" dirty="0">
                <a:solidFill>
                  <a:schemeClr val="tx2"/>
                </a:solidFill>
                <a:latin typeface="Times New Roman" panose="02020603050405020304" pitchFamily="18" charset="0"/>
                <a:cs typeface="Times New Roman" panose="02020603050405020304" pitchFamily="18" charset="0"/>
              </a:rPr>
              <a:t>	</a:t>
            </a:r>
            <a:r>
              <a:rPr lang="kk-KZ" sz="2500" i="1" u="sng" dirty="0">
                <a:solidFill>
                  <a:schemeClr val="tx2"/>
                </a:solidFill>
                <a:latin typeface="Times New Roman" panose="02020603050405020304" pitchFamily="18" charset="0"/>
                <a:cs typeface="Times New Roman" panose="02020603050405020304" pitchFamily="18" charset="0"/>
              </a:rPr>
              <a:t>Кеңес:</a:t>
            </a:r>
            <a:r>
              <a:rPr lang="kk-KZ" sz="2500" dirty="0">
                <a:solidFill>
                  <a:schemeClr val="tx2"/>
                </a:solidFill>
                <a:latin typeface="Times New Roman" panose="02020603050405020304" pitchFamily="18" charset="0"/>
                <a:cs typeface="Times New Roman" panose="02020603050405020304" pitchFamily="18" charset="0"/>
              </a:rPr>
              <a:t> </a:t>
            </a:r>
            <a:r>
              <a:rPr lang="kk-KZ" sz="2500" i="1" dirty="0">
                <a:solidFill>
                  <a:schemeClr val="tx2"/>
                </a:solidFill>
                <a:latin typeface="Times New Roman" panose="02020603050405020304" pitchFamily="18" charset="0"/>
                <a:cs typeface="Times New Roman" panose="02020603050405020304" pitchFamily="18" charset="0"/>
              </a:rPr>
              <a:t>Көзіңіздің артынды магнит бар деп елестетіңіз. Ол сіздің шашыраңқы энергияңыз бен зейініңізді шоғырландырып, өзіне тартады. Өз энергияңыздың көзіңіздің артындағы «магнит» жинақтайтынын елестетіңіз. 1 минут энергияңыздың жинақталуына мүмкіндік беріңіз, сонан соң көзіңізді ашып өз күніңізді бастай беріңіз. </a:t>
            </a:r>
          </a:p>
        </p:txBody>
      </p:sp>
    </p:spTree>
    <p:extLst>
      <p:ext uri="{BB962C8B-B14F-4D97-AF65-F5344CB8AC3E}">
        <p14:creationId xmlns:p14="http://schemas.microsoft.com/office/powerpoint/2010/main" val="629266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i03.fotocdn.net/s118/ce4c2190a7017e38/public_pin_l/2684211024.jpg"/>
          <p:cNvPicPr/>
          <p:nvPr/>
        </p:nvPicPr>
        <p:blipFill rotWithShape="1">
          <a:blip r:embed="rId2">
            <a:extLst>
              <a:ext uri="{28A0092B-C50C-407E-A947-70E740481C1C}">
                <a14:useLocalDpi xmlns:a14="http://schemas.microsoft.com/office/drawing/2010/main" val="0"/>
              </a:ext>
            </a:extLst>
          </a:blip>
          <a:srcRect t="55095" r="68864"/>
          <a:stretch/>
        </p:blipFill>
        <p:spPr bwMode="auto">
          <a:xfrm>
            <a:off x="8482262" y="668985"/>
            <a:ext cx="3578727" cy="5782613"/>
          </a:xfrm>
          <a:prstGeom prst="rect">
            <a:avLst/>
          </a:prstGeom>
          <a:noFill/>
          <a:ln>
            <a:noFill/>
          </a:ln>
        </p:spPr>
      </p:pic>
      <p:sp>
        <p:nvSpPr>
          <p:cNvPr id="5" name="Подзаголовок 2"/>
          <p:cNvSpPr txBox="1">
            <a:spLocks/>
          </p:cNvSpPr>
          <p:nvPr/>
        </p:nvSpPr>
        <p:spPr>
          <a:xfrm>
            <a:off x="277876" y="225923"/>
            <a:ext cx="8204386" cy="1431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k-KZ" sz="4000" dirty="0">
                <a:solidFill>
                  <a:srgbClr val="002060"/>
                </a:solidFill>
                <a:latin typeface="Times New Roman" panose="02020603050405020304" pitchFamily="18" charset="0"/>
                <a:cs typeface="Times New Roman" panose="02020603050405020304" pitchFamily="18" charset="0"/>
              </a:rPr>
              <a:t>2-тәсіл: </a:t>
            </a:r>
          </a:p>
          <a:p>
            <a:pPr marL="0" indent="0">
              <a:buNone/>
            </a:pPr>
            <a:r>
              <a:rPr lang="kk-KZ" sz="4000" dirty="0">
                <a:solidFill>
                  <a:srgbClr val="002060"/>
                </a:solidFill>
                <a:latin typeface="Times New Roman" panose="02020603050405020304" pitchFamily="18" charset="0"/>
                <a:cs typeface="Times New Roman" panose="02020603050405020304" pitchFamily="18" charset="0"/>
              </a:rPr>
              <a:t>Шабыттану және шығармашылық</a:t>
            </a:r>
            <a:endParaRPr lang="ru-RU" sz="4000" dirty="0">
              <a:solidFill>
                <a:srgbClr val="002060"/>
              </a:solidFill>
              <a:latin typeface="Times New Roman" panose="02020603050405020304" pitchFamily="18" charset="0"/>
              <a:cs typeface="Times New Roman" panose="02020603050405020304" pitchFamily="18" charset="0"/>
            </a:endParaRPr>
          </a:p>
        </p:txBody>
      </p:sp>
      <p:sp>
        <p:nvSpPr>
          <p:cNvPr id="6" name="Объект 2">
            <a:extLst>
              <a:ext uri="{FF2B5EF4-FFF2-40B4-BE49-F238E27FC236}">
                <a16:creationId xmlns:a16="http://schemas.microsoft.com/office/drawing/2014/main" xmlns="" id="{DACAC6F6-9589-4750-AD23-CF26FFA9A02D}"/>
              </a:ext>
            </a:extLst>
          </p:cNvPr>
          <p:cNvSpPr>
            <a:spLocks noGrp="1"/>
          </p:cNvSpPr>
          <p:nvPr>
            <p:ph idx="1"/>
          </p:nvPr>
        </p:nvSpPr>
        <p:spPr>
          <a:xfrm>
            <a:off x="180475" y="1503947"/>
            <a:ext cx="8465814" cy="5245769"/>
          </a:xfrm>
        </p:spPr>
        <p:txBody>
          <a:bodyPr>
            <a:normAutofit/>
          </a:bodyPr>
          <a:lstStyle/>
          <a:p>
            <a:pPr marL="0" indent="0" algn="just">
              <a:buNone/>
            </a:pPr>
            <a:r>
              <a:rPr lang="kk-KZ" dirty="0">
                <a:latin typeface="Times New Roman" panose="02020603050405020304" pitchFamily="18" charset="0"/>
                <a:cs typeface="Times New Roman" panose="02020603050405020304" pitchFamily="18" charset="0"/>
              </a:rPr>
              <a:t>Шығармашылық қабілеттеріңіз белгілі бір энергияны қажет етеді.</a:t>
            </a:r>
          </a:p>
          <a:p>
            <a:pPr marL="0" indent="0" algn="just">
              <a:buNone/>
            </a:pPr>
            <a:r>
              <a:rPr lang="kk-KZ" i="1" u="sng" dirty="0">
                <a:latin typeface="Times New Roman" panose="02020603050405020304" pitchFamily="18" charset="0"/>
                <a:cs typeface="Times New Roman" panose="02020603050405020304" pitchFamily="18" charset="0"/>
              </a:rPr>
              <a:t>Кеңес:</a:t>
            </a:r>
            <a:r>
              <a:rPr lang="kk-KZ" i="1" dirty="0">
                <a:latin typeface="Times New Roman" panose="02020603050405020304" pitchFamily="18" charset="0"/>
                <a:cs typeface="Times New Roman" panose="02020603050405020304" pitchFamily="18" charset="0"/>
              </a:rPr>
              <a:t> Өзіңіздің айналаңыздағы өткінші энергияларды елестетіңіз, сол энергия сіздің басыңыздан өтіп, қол, аяқтарыңызға таралып жатқанын елестетіп, сезініңіз. Бір минуттан соң алақандарыңызды ашып, жауып энергия толқынын күшейте аласыз.</a:t>
            </a:r>
          </a:p>
          <a:p>
            <a:pPr marL="0" indent="0" algn="just">
              <a:buNone/>
            </a:pPr>
            <a:r>
              <a:rPr lang="kk-KZ" i="1" dirty="0">
                <a:latin typeface="Times New Roman" panose="02020603050405020304" pitchFamily="18" charset="0"/>
                <a:cs typeface="Times New Roman" panose="02020603050405020304" pitchFamily="18" charset="0"/>
              </a:rPr>
              <a:t>Бұл жаттығуды қолмен жұмыс жасағанда немесе компьютермен жұмыс жасағанда орындаған пайдалы.  </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435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132347" y="108285"/>
            <a:ext cx="7255042" cy="14919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k-KZ" sz="4400" dirty="0">
                <a:solidFill>
                  <a:srgbClr val="002060"/>
                </a:solidFill>
                <a:latin typeface="Times New Roman" panose="02020603050405020304" pitchFamily="18" charset="0"/>
                <a:cs typeface="Times New Roman" panose="02020603050405020304" pitchFamily="18" charset="0"/>
              </a:rPr>
              <a:t>3-тәсіл: </a:t>
            </a:r>
          </a:p>
          <a:p>
            <a:pPr marL="0" indent="0" algn="ctr">
              <a:buNone/>
            </a:pPr>
            <a:r>
              <a:rPr lang="kk-KZ" sz="4400" dirty="0">
                <a:solidFill>
                  <a:srgbClr val="002060"/>
                </a:solidFill>
                <a:latin typeface="Times New Roman" panose="02020603050405020304" pitchFamily="18" charset="0"/>
                <a:cs typeface="Times New Roman" panose="02020603050405020304" pitchFamily="18" charset="0"/>
              </a:rPr>
              <a:t>Ш е к а р а л а р</a:t>
            </a:r>
            <a:endParaRPr lang="ru-RU" sz="44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descr="https://i03.fotocdn.net/s118/61e66a02b3eac760/public_pin_l/2684211025.jpg"/>
          <p:cNvPicPr/>
          <p:nvPr/>
        </p:nvPicPr>
        <p:blipFill rotWithShape="1">
          <a:blip r:embed="rId2">
            <a:extLst>
              <a:ext uri="{28A0092B-C50C-407E-A947-70E740481C1C}">
                <a14:useLocalDpi xmlns:a14="http://schemas.microsoft.com/office/drawing/2010/main" val="0"/>
              </a:ext>
            </a:extLst>
          </a:blip>
          <a:srcRect l="65539" t="-19" b="59220"/>
          <a:stretch/>
        </p:blipFill>
        <p:spPr bwMode="auto">
          <a:xfrm>
            <a:off x="7658638" y="244698"/>
            <a:ext cx="4533362" cy="6323526"/>
          </a:xfrm>
          <a:prstGeom prst="rect">
            <a:avLst/>
          </a:prstGeom>
          <a:noFill/>
          <a:ln>
            <a:noFill/>
          </a:ln>
        </p:spPr>
      </p:pic>
      <p:sp>
        <p:nvSpPr>
          <p:cNvPr id="4" name="Объект 2">
            <a:extLst>
              <a:ext uri="{FF2B5EF4-FFF2-40B4-BE49-F238E27FC236}">
                <a16:creationId xmlns:a16="http://schemas.microsoft.com/office/drawing/2014/main" xmlns="" id="{03F022D8-61E4-4E93-A368-C2B001B66E82}"/>
              </a:ext>
            </a:extLst>
          </p:cNvPr>
          <p:cNvSpPr>
            <a:spLocks noGrp="1"/>
          </p:cNvSpPr>
          <p:nvPr>
            <p:ph idx="1"/>
          </p:nvPr>
        </p:nvSpPr>
        <p:spPr>
          <a:xfrm>
            <a:off x="192888" y="1759592"/>
            <a:ext cx="7330126" cy="4347593"/>
          </a:xfrm>
        </p:spPr>
        <p:txBody>
          <a:bodyPr>
            <a:normAutofit/>
          </a:bodyPr>
          <a:lstStyle/>
          <a:p>
            <a:pPr marL="0" indent="0" algn="just">
              <a:buNone/>
            </a:pPr>
            <a:r>
              <a:rPr lang="kk-KZ" sz="2400" dirty="0">
                <a:latin typeface="Times New Roman" panose="02020603050405020304" pitchFamily="18" charset="0"/>
                <a:cs typeface="Times New Roman" panose="02020603050405020304" pitchFamily="18" charset="0"/>
              </a:rPr>
              <a:t>     Өзіңіздің дем алатын кеңістігіңізді белгілеп алыңыз</a:t>
            </a:r>
          </a:p>
          <a:p>
            <a:pPr marL="0" indent="0" algn="just">
              <a:buNone/>
            </a:pPr>
            <a:r>
              <a:rPr lang="ru-RU" sz="2400" dirty="0" err="1">
                <a:latin typeface="Times New Roman" panose="02020603050405020304" pitchFamily="18" charset="0"/>
                <a:cs typeface="Times New Roman" panose="02020603050405020304" pitchFamily="18" charset="0"/>
              </a:rPr>
              <a:t>Күні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көптеген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шаруалар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шаршаған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сәтте</a:t>
            </a:r>
            <a:r>
              <a:rPr lang="ru-RU" sz="2400" dirty="0">
                <a:latin typeface="Times New Roman" panose="02020603050405020304" pitchFamily="18" charset="0"/>
                <a:cs typeface="Times New Roman" panose="02020603050405020304" pitchFamily="18" charset="0"/>
              </a:rPr>
              <a:t> осы </a:t>
            </a:r>
            <a:r>
              <a:rPr lang="ru-RU" sz="2400" dirty="0" err="1">
                <a:latin typeface="Times New Roman" panose="02020603050405020304" pitchFamily="18" charset="0"/>
                <a:cs typeface="Times New Roman" panose="02020603050405020304" pitchFamily="18" charset="0"/>
              </a:rPr>
              <a:t>визуализацияны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қолданып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өзіңізді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энергетикалық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жағыңыздан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күшейтіп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алуыңызға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a:t>
            </a:r>
          </a:p>
          <a:p>
            <a:pPr marL="0" indent="0" algn="just">
              <a:buNone/>
            </a:pPr>
            <a:r>
              <a:rPr lang="ru-RU" sz="2400" i="1" u="sng" dirty="0" err="1">
                <a:latin typeface="Times New Roman" panose="02020603050405020304" pitchFamily="18" charset="0"/>
                <a:cs typeface="Times New Roman" panose="02020603050405020304" pitchFamily="18" charset="0"/>
              </a:rPr>
              <a:t>Кеңес</a:t>
            </a:r>
            <a:r>
              <a:rPr lang="ru-RU" sz="2400" i="1" u="sng" dirty="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Айналаңызда</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жылы</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жарқырап</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тұрған</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нұрлы</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шарды</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елестетіңіз.Ол</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сізден</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қол</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созым</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жерге</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дейін</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жан-жағыңызды</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қоршап</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тұрғандай</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сезініңіз.Сол</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шардың</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іші</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өте</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жақсы</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энергиямен</a:t>
            </a:r>
            <a:r>
              <a:rPr lang="ru-RU" sz="2400" i="1" dirty="0">
                <a:latin typeface="Times New Roman" panose="02020603050405020304" pitchFamily="18" charset="0"/>
                <a:cs typeface="Times New Roman" panose="02020603050405020304" pitchFamily="18" charset="0"/>
              </a:rPr>
              <a:t>, таза </a:t>
            </a:r>
            <a:r>
              <a:rPr lang="ru-RU" sz="2400" i="1" dirty="0" err="1">
                <a:latin typeface="Times New Roman" panose="02020603050405020304" pitchFamily="18" charset="0"/>
                <a:cs typeface="Times New Roman" panose="02020603050405020304" pitchFamily="18" charset="0"/>
              </a:rPr>
              <a:t>ауаға</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толы.Сіз</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сол</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шардың</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ішіндесіз</a:t>
            </a:r>
            <a:r>
              <a:rPr lang="ru-RU" sz="2400" i="1" dirty="0">
                <a:latin typeface="Times New Roman" panose="02020603050405020304" pitchFamily="18" charset="0"/>
                <a:cs typeface="Times New Roman" panose="02020603050405020304" pitchFamily="18" charset="0"/>
              </a:rPr>
              <a:t>, таза </a:t>
            </a:r>
            <a:r>
              <a:rPr lang="ru-RU" sz="2400" i="1" dirty="0" err="1">
                <a:latin typeface="Times New Roman" panose="02020603050405020304" pitchFamily="18" charset="0"/>
                <a:cs typeface="Times New Roman" panose="02020603050405020304" pitchFamily="18" charset="0"/>
              </a:rPr>
              <a:t>ауамен</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тыныс</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алып</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қуаттанып</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алыңыз</a:t>
            </a:r>
            <a:r>
              <a:rPr lang="ru-RU"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11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i03.fotocdn.net/s118/61e66a02b3eac760/public_pin_l/2684211025.jpg"/>
          <p:cNvPicPr/>
          <p:nvPr/>
        </p:nvPicPr>
        <p:blipFill rotWithShape="1">
          <a:blip r:embed="rId2">
            <a:extLst>
              <a:ext uri="{28A0092B-C50C-407E-A947-70E740481C1C}">
                <a14:useLocalDpi xmlns:a14="http://schemas.microsoft.com/office/drawing/2010/main" val="0"/>
              </a:ext>
            </a:extLst>
          </a:blip>
          <a:srcRect l="-375" t="58343" r="68502" b="858"/>
          <a:stretch/>
        </p:blipFill>
        <p:spPr bwMode="auto">
          <a:xfrm>
            <a:off x="7429693" y="128788"/>
            <a:ext cx="4649272" cy="6600423"/>
          </a:xfrm>
          <a:prstGeom prst="rect">
            <a:avLst/>
          </a:prstGeom>
          <a:noFill/>
          <a:ln>
            <a:noFill/>
          </a:ln>
        </p:spPr>
      </p:pic>
      <p:sp>
        <p:nvSpPr>
          <p:cNvPr id="5" name="Подзаголовок 2"/>
          <p:cNvSpPr txBox="1">
            <a:spLocks/>
          </p:cNvSpPr>
          <p:nvPr/>
        </p:nvSpPr>
        <p:spPr>
          <a:xfrm>
            <a:off x="204536" y="13814"/>
            <a:ext cx="7099089" cy="19314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k-KZ" sz="3600" dirty="0">
                <a:solidFill>
                  <a:srgbClr val="002060"/>
                </a:solidFill>
                <a:latin typeface="Times New Roman" panose="02020603050405020304" pitchFamily="18" charset="0"/>
                <a:cs typeface="Times New Roman" panose="02020603050405020304" pitchFamily="18" charset="0"/>
              </a:rPr>
              <a:t>4-тәсіл: </a:t>
            </a:r>
          </a:p>
          <a:p>
            <a:pPr marL="0" indent="0" algn="ctr">
              <a:buNone/>
            </a:pPr>
            <a:r>
              <a:rPr lang="kk-KZ" sz="3600" dirty="0">
                <a:solidFill>
                  <a:srgbClr val="002060"/>
                </a:solidFill>
                <a:latin typeface="Times New Roman" panose="02020603050405020304" pitchFamily="18" charset="0"/>
                <a:cs typeface="Times New Roman" panose="02020603050405020304" pitchFamily="18" charset="0"/>
              </a:rPr>
              <a:t>Өзіңнің жерде нық тұрғаныңды сезіну</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6" name="Объект 2">
            <a:extLst>
              <a:ext uri="{FF2B5EF4-FFF2-40B4-BE49-F238E27FC236}">
                <a16:creationId xmlns:a16="http://schemas.microsoft.com/office/drawing/2014/main" xmlns="" id="{BDEDD17C-6548-4FE9-9D20-2DC0495388DD}"/>
              </a:ext>
            </a:extLst>
          </p:cNvPr>
          <p:cNvSpPr>
            <a:spLocks noGrp="1"/>
          </p:cNvSpPr>
          <p:nvPr>
            <p:ph idx="1"/>
          </p:nvPr>
        </p:nvSpPr>
        <p:spPr>
          <a:xfrm>
            <a:off x="141502" y="1763387"/>
            <a:ext cx="7225156" cy="4789347"/>
          </a:xfrm>
        </p:spPr>
        <p:txBody>
          <a:bodyPr>
            <a:normAutofit fontScale="92500"/>
          </a:bodyPr>
          <a:lstStyle/>
          <a:p>
            <a:pPr marL="0" indent="0" algn="just">
              <a:buNone/>
            </a:pPr>
            <a:r>
              <a:rPr lang="kk-KZ" sz="2400" u="sng" dirty="0">
                <a:latin typeface="Times New Roman" panose="02020603050405020304" pitchFamily="18" charset="0"/>
                <a:cs typeface="Times New Roman" panose="02020603050405020304" pitchFamily="18" charset="0"/>
              </a:rPr>
              <a:t>Өз денеңізді толық сезініңіз</a:t>
            </a:r>
          </a:p>
          <a:p>
            <a:pPr marL="0" indent="0" algn="just">
              <a:buNone/>
            </a:pPr>
            <a:r>
              <a:rPr lang="kk-KZ" sz="2400" dirty="0">
                <a:latin typeface="Times New Roman" panose="02020603050405020304" pitchFamily="18" charset="0"/>
                <a:cs typeface="Times New Roman" panose="02020603050405020304" pitchFamily="18" charset="0"/>
              </a:rPr>
              <a:t>	Кейде бір күннің ішінде бірнеше маңызды істерді атқаруға тура келеді. Ол біздің  зейінімізді жан-жаққа шашыратып, өзіміздің қайда екенімізді де сезбей қалатын кездер болады. Өз денеңізбен және Жермен байланысыңызды қалпына келтіру-бойыңызға күш жинап тыныштануыңыздың ең жылдам жолы.</a:t>
            </a:r>
          </a:p>
          <a:p>
            <a:pPr marL="0" indent="0" algn="just">
              <a:buNone/>
            </a:pPr>
            <a:r>
              <a:rPr lang="ru-RU" sz="2400" i="1" u="sng" dirty="0" err="1">
                <a:latin typeface="Times New Roman" panose="02020603050405020304" pitchFamily="18" charset="0"/>
                <a:cs typeface="Times New Roman" panose="02020603050405020304" pitchFamily="18" charset="0"/>
              </a:rPr>
              <a:t>Кеңес</a:t>
            </a:r>
            <a:r>
              <a:rPr lang="ru-RU" sz="2400" i="1" u="sng" dirty="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Өзіңізді</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елестетіңіз</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Сіздің</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беліңізден</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төмен</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қарай</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ағаштың</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діңі</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екендігін</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және</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ол</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Жерге</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тамыр</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жайып</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орналасқан</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Осылайша</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жерге</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тамыр</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жаю</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арқылы</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өзіңіздің</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жерде</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нық</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тұрғаныңызды</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елестетесіз</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бойыңызға</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күш</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жинайсыз</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Яғни</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өз</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ісіңізге</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бағыттарыңызға</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сенімді</a:t>
            </a:r>
            <a:r>
              <a:rPr lang="ru-RU" sz="2400" i="1" dirty="0">
                <a:latin typeface="Times New Roman" panose="02020603050405020304" pitchFamily="18" charset="0"/>
                <a:cs typeface="Times New Roman" panose="02020603050405020304" pitchFamily="18" charset="0"/>
              </a:rPr>
              <a:t> бола </a:t>
            </a:r>
            <a:r>
              <a:rPr lang="ru-RU" sz="2400" i="1" dirty="0" err="1">
                <a:latin typeface="Times New Roman" panose="02020603050405020304" pitchFamily="18" charset="0"/>
                <a:cs typeface="Times New Roman" panose="02020603050405020304" pitchFamily="18" charset="0"/>
              </a:rPr>
              <a:t>түсесіз</a:t>
            </a:r>
            <a:r>
              <a:rPr lang="ru-RU" sz="24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78383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120316" y="0"/>
            <a:ext cx="7579895" cy="809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k-KZ" sz="3600" dirty="0">
                <a:solidFill>
                  <a:srgbClr val="002060"/>
                </a:solidFill>
                <a:latin typeface="Times New Roman" panose="02020603050405020304" pitchFamily="18" charset="0"/>
                <a:cs typeface="Times New Roman" panose="02020603050405020304" pitchFamily="18" charset="0"/>
              </a:rPr>
              <a:t>5-тәсіл: </a:t>
            </a:r>
          </a:p>
          <a:p>
            <a:pPr marL="0" indent="0" algn="ctr">
              <a:buNone/>
            </a:pPr>
            <a:r>
              <a:rPr lang="kk-KZ" sz="3600" dirty="0">
                <a:solidFill>
                  <a:srgbClr val="002060"/>
                </a:solidFill>
                <a:latin typeface="Times New Roman" panose="02020603050405020304" pitchFamily="18" charset="0"/>
                <a:cs typeface="Times New Roman" panose="02020603050405020304" pitchFamily="18" charset="0"/>
              </a:rPr>
              <a:t>Ш е ш і м д е р</a:t>
            </a:r>
            <a:endParaRPr lang="ru-RU" sz="36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descr="https://i.pinimg.com/736x/98/e2/c7/98e2c7f8d8ecb8eb980be47dd74cf6ed.jpg"/>
          <p:cNvPicPr/>
          <p:nvPr/>
        </p:nvPicPr>
        <p:blipFill rotWithShape="1">
          <a:blip r:embed="rId2">
            <a:extLst>
              <a:ext uri="{28A0092B-C50C-407E-A947-70E740481C1C}">
                <a14:useLocalDpi xmlns:a14="http://schemas.microsoft.com/office/drawing/2010/main" val="0"/>
              </a:ext>
            </a:extLst>
          </a:blip>
          <a:srcRect l="67721" t="67790" r="-1358" b="19909"/>
          <a:stretch/>
        </p:blipFill>
        <p:spPr bwMode="auto">
          <a:xfrm>
            <a:off x="8051952" y="260120"/>
            <a:ext cx="4224269" cy="6310647"/>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120316" y="1201635"/>
            <a:ext cx="7843066" cy="4955203"/>
          </a:xfrm>
          <a:prstGeom prst="rect">
            <a:avLst/>
          </a:prstGeom>
          <a:noFill/>
        </p:spPr>
        <p:txBody>
          <a:bodyPr wrap="square" rtlCol="0">
            <a:spAutoFit/>
          </a:bodyPr>
          <a:lstStyle/>
          <a:p>
            <a:pPr algn="just"/>
            <a:r>
              <a:rPr lang="kk-KZ" sz="2800" dirty="0">
                <a:solidFill>
                  <a:schemeClr val="tx2"/>
                </a:solidFill>
                <a:latin typeface="Times New Roman" panose="02020603050405020304" pitchFamily="18" charset="0"/>
                <a:cs typeface="Times New Roman" panose="02020603050405020304" pitchFamily="18" charset="0"/>
              </a:rPr>
              <a:t>     </a:t>
            </a:r>
            <a:r>
              <a:rPr lang="kk-KZ" sz="2400" u="sng" dirty="0">
                <a:solidFill>
                  <a:schemeClr val="tx2"/>
                </a:solidFill>
                <a:latin typeface="Times New Roman" panose="02020603050405020304" pitchFamily="18" charset="0"/>
                <a:cs typeface="Times New Roman" panose="02020603050405020304" pitchFamily="18" charset="0"/>
              </a:rPr>
              <a:t>Болашақ мүмкіндіктерді </a:t>
            </a:r>
            <a:r>
              <a:rPr lang="kk-KZ" sz="2400" u="sng" dirty="0" err="1">
                <a:solidFill>
                  <a:schemeClr val="tx2"/>
                </a:solidFill>
                <a:latin typeface="Times New Roman" panose="02020603050405020304" pitchFamily="18" charset="0"/>
                <a:cs typeface="Times New Roman" panose="02020603050405020304" pitchFamily="18" charset="0"/>
              </a:rPr>
              <a:t>визуализациялаңыз</a:t>
            </a:r>
            <a:r>
              <a:rPr lang="kk-KZ" sz="2400" u="sng" dirty="0">
                <a:solidFill>
                  <a:schemeClr val="tx2"/>
                </a:solidFill>
                <a:latin typeface="Times New Roman" panose="02020603050405020304" pitchFamily="18" charset="0"/>
                <a:cs typeface="Times New Roman" panose="02020603050405020304" pitchFamily="18" charset="0"/>
              </a:rPr>
              <a:t>.</a:t>
            </a:r>
          </a:p>
          <a:p>
            <a:pPr algn="just"/>
            <a:r>
              <a:rPr lang="kk-KZ" sz="2400" dirty="0">
                <a:solidFill>
                  <a:schemeClr val="tx2"/>
                </a:solidFill>
                <a:latin typeface="Times New Roman" panose="02020603050405020304" pitchFamily="18" charset="0"/>
                <a:cs typeface="Times New Roman" panose="02020603050405020304" pitchFamily="18" charset="0"/>
              </a:rPr>
              <a:t>Визуализация - таңдау жасау мен интуиция үшін таптырмайтын құрал.</a:t>
            </a:r>
          </a:p>
          <a:p>
            <a:pPr algn="just"/>
            <a:r>
              <a:rPr lang="kk-KZ" sz="2400" i="1" u="sng" dirty="0">
                <a:solidFill>
                  <a:schemeClr val="tx2"/>
                </a:solidFill>
                <a:latin typeface="Times New Roman" panose="02020603050405020304" pitchFamily="18" charset="0"/>
                <a:cs typeface="Times New Roman" panose="02020603050405020304" pitchFamily="18" charset="0"/>
              </a:rPr>
              <a:t>Кеңес: </a:t>
            </a:r>
            <a:r>
              <a:rPr lang="kk-KZ" sz="2400" i="1" dirty="0">
                <a:solidFill>
                  <a:schemeClr val="tx2"/>
                </a:solidFill>
                <a:latin typeface="Times New Roman" panose="02020603050405020304" pitchFamily="18" charset="0"/>
                <a:cs typeface="Times New Roman" panose="02020603050405020304" pitchFamily="18" charset="0"/>
              </a:rPr>
              <a:t>Көз алдыңызда үлкен кино экранды елестетіңіз. Белгілі бір мәселені шешу барысында қабылдайтын үш түрлі шешім туралы ойланып көріңіз.Әрбір шешіміңізге апаратын соқпақ жолды елестетіңіз,сонан соң өзіңізді осы жолдармен жүріп бара жатқаныңызды елестетіңіз.Осы жолдармен жүріп бара жатқан кезде естіген дыбыстарыңызға,көрген нәрселеріңізге аса мән беріңіз. Қай соқпақ жолмен жүрген сізге жағымды болды,қай жолмен жүрген сізге ұнады? Осы жасалатын шешім сіз үшін тиімді,әрі дұрыс шешім бола алады.</a:t>
            </a:r>
          </a:p>
        </p:txBody>
      </p:sp>
    </p:spTree>
    <p:extLst>
      <p:ext uri="{BB962C8B-B14F-4D97-AF65-F5344CB8AC3E}">
        <p14:creationId xmlns:p14="http://schemas.microsoft.com/office/powerpoint/2010/main" val="1846631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CB86B91021E0404FA0A6D9C5B108D807" ma:contentTypeVersion="3" ma:contentTypeDescription="Создание документа." ma:contentTypeScope="" ma:versionID="bbd919ca6f9d537ef36b343a00e41f86">
  <xsd:schema xmlns:xsd="http://www.w3.org/2001/XMLSchema" xmlns:xs="http://www.w3.org/2001/XMLSchema" xmlns:p="http://schemas.microsoft.com/office/2006/metadata/properties" xmlns:ns2="6f83491f-34ff-4e99-a828-d16be82f83ce" targetNamespace="http://schemas.microsoft.com/office/2006/metadata/properties" ma:root="true" ma:fieldsID="f94b058a21a483fcc0dd5fcf4d54a8a8" ns2:_="">
    <xsd:import namespace="6f83491f-34ff-4e99-a828-d16be82f83ce"/>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3491f-34ff-4e99-a828-d16be82f83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2AAD69-9617-4D90-B5D4-E572E908D7C8}">
  <ds:schemaRefs>
    <ds:schemaRef ds:uri="http://schemas.microsoft.com/sharepoint/v3/contenttype/forms"/>
  </ds:schemaRefs>
</ds:datastoreItem>
</file>

<file path=customXml/itemProps2.xml><?xml version="1.0" encoding="utf-8"?>
<ds:datastoreItem xmlns:ds="http://schemas.openxmlformats.org/officeDocument/2006/customXml" ds:itemID="{CD1AA3C5-8578-4C78-A17F-3AD1D6008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3491f-34ff-4e99-a828-d16be82f83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0BACCA-5D2D-4064-87CD-E76999A738EF}">
  <ds:schemaRefs>
    <ds:schemaRef ds:uri="http://purl.org/dc/terms/"/>
    <ds:schemaRef ds:uri="http://purl.org/dc/elements/1.1/"/>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6f83491f-34ff-4e99-a828-d16be82f83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155</TotalTime>
  <Words>283</Words>
  <Application>Microsoft Office PowerPoint</Application>
  <PresentationFormat>Широкоэкранный</PresentationFormat>
  <Paragraphs>28</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Times New Roman</vt:lpstr>
      <vt:lpstr>La mente</vt:lpstr>
      <vt:lpstr>Өз бойымыздағы қуатымызды(энергияны) визуализациялаудың қарапайым   5 тәсілі</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Гимназия</dc:creator>
  <cp:lastModifiedBy>28</cp:lastModifiedBy>
  <cp:revision>15</cp:revision>
  <dcterms:created xsi:type="dcterms:W3CDTF">2021-02-10T08:29:08Z</dcterms:created>
  <dcterms:modified xsi:type="dcterms:W3CDTF">2021-04-08T05:42:37Z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0x010100CB86B91021E0404FA0A6D9C5B108D807</vt:lpwstr>
  </property>
</Properties>
</file>