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4"/>
  </p:notesMasterIdLst>
  <p:sldIdLst>
    <p:sldId id="269" r:id="rId2"/>
    <p:sldId id="270" r:id="rId3"/>
  </p:sldIdLst>
  <p:sldSz cx="9144000" cy="5143500" type="screen16x9"/>
  <p:notesSz cx="9144000" cy="6858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9" d="100"/>
          <a:sy n="139" d="100"/>
        </p:scale>
        <p:origin x="726" y="102"/>
      </p:cViewPr>
      <p:guideLst>
        <p:guide orient="horz" pos="2160"/>
        <p:guide pos="2880"/>
        <p:guide orient="horz" pos="16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D09FB87-FDA2-446D-A0E2-1B9755DA193A}" type="datetimeFigureOut">
              <a:rPr lang="ru-RU" smtClean="0"/>
              <a:pPr/>
              <a:t>01.04.2020</a:t>
            </a:fld>
            <a:endParaRPr lang="ru-RU"/>
          </a:p>
        </p:txBody>
      </p:sp>
      <p:sp>
        <p:nvSpPr>
          <p:cNvPr id="4" name="Образ слайда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0E052D1B-CB58-49D3-8F5A-E074E544C248}"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Образ слайда 1"/>
          <p:cNvSpPr>
            <a:spLocks noGrp="1" noRot="1" noChangeAspect="1" noTextEdit="1"/>
          </p:cNvSpPr>
          <p:nvPr>
            <p:ph type="sldImg"/>
          </p:nvPr>
        </p:nvSpPr>
        <p:spPr bwMode="auto">
          <a:noFill/>
          <a:ln>
            <a:solidFill>
              <a:srgbClr val="000000"/>
            </a:solidFill>
            <a:miter lim="800000"/>
            <a:headEnd/>
            <a:tailEnd/>
          </a:ln>
        </p:spPr>
      </p:sp>
      <p:sp>
        <p:nvSpPr>
          <p:cNvPr id="35843"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Образ слайда 1"/>
          <p:cNvSpPr>
            <a:spLocks noGrp="1" noRot="1" noChangeAspect="1" noTextEdit="1"/>
          </p:cNvSpPr>
          <p:nvPr>
            <p:ph type="sldImg"/>
          </p:nvPr>
        </p:nvSpPr>
        <p:spPr bwMode="auto">
          <a:noFill/>
          <a:ln>
            <a:solidFill>
              <a:srgbClr val="000000"/>
            </a:solidFill>
            <a:miter lim="800000"/>
            <a:headEnd/>
            <a:tailEnd/>
          </a:ln>
        </p:spPr>
      </p:sp>
      <p:sp>
        <p:nvSpPr>
          <p:cNvPr id="35843"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Tree>
    <p:extLst>
      <p:ext uri="{BB962C8B-B14F-4D97-AF65-F5344CB8AC3E}">
        <p14:creationId xmlns:p14="http://schemas.microsoft.com/office/powerpoint/2010/main" val="3770790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AA9419A-42AA-4EA5-BE8C-DF8523D547DB}" type="datetimeFigureOut">
              <a:rPr lang="ru-RU" smtClean="0"/>
              <a:pPr/>
              <a:t>01.04.2020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29522CC-2943-4AA9-9F4F-6B709DF8F2C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AA9419A-42AA-4EA5-BE8C-DF8523D547DB}" type="datetimeFigureOut">
              <a:rPr lang="ru-RU" smtClean="0"/>
              <a:pPr/>
              <a:t>01.04.2020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29522CC-2943-4AA9-9F4F-6B709DF8F2C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AA9419A-42AA-4EA5-BE8C-DF8523D547DB}" type="datetimeFigureOut">
              <a:rPr lang="ru-RU" smtClean="0"/>
              <a:pPr/>
              <a:t>01.04.2020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29522CC-2943-4AA9-9F4F-6B709DF8F2C6}"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Заголовок и объект">
    <p:spTree>
      <p:nvGrpSpPr>
        <p:cNvPr id="1" name=""/>
        <p:cNvGrpSpPr/>
        <p:nvPr/>
      </p:nvGrpSpPr>
      <p:grpSpPr>
        <a:xfrm>
          <a:off x="0" y="0"/>
          <a:ext cx="0" cy="0"/>
          <a:chOff x="0" y="0"/>
          <a:chExt cx="0" cy="0"/>
        </a:xfrm>
      </p:grpSpPr>
      <p:sp>
        <p:nvSpPr>
          <p:cNvPr id="2" name="Прямоугольник 1"/>
          <p:cNvSpPr/>
          <p:nvPr userDrawn="1"/>
        </p:nvSpPr>
        <p:spPr>
          <a:xfrm>
            <a:off x="628650" y="223838"/>
            <a:ext cx="8515350" cy="72271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spcBef>
                <a:spcPts val="0"/>
              </a:spcBef>
              <a:spcAft>
                <a:spcPts val="0"/>
              </a:spcAft>
              <a:defRPr/>
            </a:pPr>
            <a:endParaRPr lang="ru-RU" dirty="0">
              <a:latin typeface="Segoe UI" panose="020B0502040204020203" pitchFamily="34" charset="0"/>
            </a:endParaRPr>
          </a:p>
        </p:txBody>
      </p:sp>
      <p:sp>
        <p:nvSpPr>
          <p:cNvPr id="3" name="Овал 2"/>
          <p:cNvSpPr/>
          <p:nvPr userDrawn="1"/>
        </p:nvSpPr>
        <p:spPr>
          <a:xfrm>
            <a:off x="158354" y="77391"/>
            <a:ext cx="1072753" cy="1015603"/>
          </a:xfrm>
          <a:prstGeom prst="ellipse">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spcBef>
                <a:spcPts val="0"/>
              </a:spcBef>
              <a:spcAft>
                <a:spcPts val="0"/>
              </a:spcAft>
              <a:defRPr/>
            </a:pPr>
            <a:endParaRPr lang="ru-RU" dirty="0">
              <a:latin typeface="Segoe UI" panose="020B0502040204020203" pitchFamily="34" charset="0"/>
            </a:endParaRPr>
          </a:p>
        </p:txBody>
      </p:sp>
      <p:pic>
        <p:nvPicPr>
          <p:cNvPr id="4" name="Рисунок 8"/>
          <p:cNvPicPr>
            <a:picLocks noChangeAspect="1"/>
          </p:cNvPicPr>
          <p:nvPr userDrawn="1"/>
        </p:nvPicPr>
        <p:blipFill>
          <a:blip r:embed="rId2" cstate="print"/>
          <a:srcRect l="12492" t="13104" r="12048" b="11436"/>
          <a:stretch>
            <a:fillRect/>
          </a:stretch>
        </p:blipFill>
        <p:spPr bwMode="auto">
          <a:xfrm>
            <a:off x="289322" y="163117"/>
            <a:ext cx="784622" cy="783431"/>
          </a:xfrm>
          <a:prstGeom prst="rect">
            <a:avLst/>
          </a:prstGeom>
          <a:noFill/>
          <a:ln w="9525">
            <a:noFill/>
            <a:miter lim="800000"/>
            <a:headEnd/>
            <a:tailEnd/>
          </a:ln>
        </p:spPr>
      </p:pic>
      <p:sp>
        <p:nvSpPr>
          <p:cNvPr id="5" name="Дата 3">
            <a:extLst/>
          </p:cNvPr>
          <p:cNvSpPr>
            <a:spLocks noGrp="1"/>
          </p:cNvSpPr>
          <p:nvPr>
            <p:ph type="dt" sz="half" idx="10"/>
          </p:nvPr>
        </p:nvSpPr>
        <p:spPr/>
        <p:txBody>
          <a:bodyPr/>
          <a:lstStyle>
            <a:lvl1pPr>
              <a:defRPr/>
            </a:lvl1pPr>
          </a:lstStyle>
          <a:p>
            <a:pPr>
              <a:defRPr/>
            </a:pPr>
            <a:fld id="{EB925539-CE19-4329-8E4A-8F83E84909D4}" type="datetime1">
              <a:rPr lang="ru-RU"/>
              <a:pPr>
                <a:defRPr/>
              </a:pPr>
              <a:t>01.04.2020</a:t>
            </a:fld>
            <a:endParaRPr lang="ru-RU" dirty="0"/>
          </a:p>
        </p:txBody>
      </p:sp>
      <p:sp>
        <p:nvSpPr>
          <p:cNvPr id="6" name="Нижний колонтитул 4">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p:cNvPr>
          <p:cNvSpPr>
            <a:spLocks noGrp="1"/>
          </p:cNvSpPr>
          <p:nvPr>
            <p:ph type="sldNum" sz="quarter" idx="12"/>
          </p:nvPr>
        </p:nvSpPr>
        <p:spPr/>
        <p:txBody>
          <a:bodyPr/>
          <a:lstStyle>
            <a:lvl1pPr>
              <a:defRPr/>
            </a:lvl1pPr>
          </a:lstStyle>
          <a:p>
            <a:pPr>
              <a:defRPr/>
            </a:pPr>
            <a:fld id="{81CFBFC3-7312-4B71-A2E3-9C7D1A0BECFF}" type="slidenum">
              <a:rPr lang="ru-RU"/>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AA9419A-42AA-4EA5-BE8C-DF8523D547DB}" type="datetimeFigureOut">
              <a:rPr lang="ru-RU" smtClean="0"/>
              <a:pPr/>
              <a:t>01.04.2020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29522CC-2943-4AA9-9F4F-6B709DF8F2C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AA9419A-42AA-4EA5-BE8C-DF8523D547DB}" type="datetimeFigureOut">
              <a:rPr lang="ru-RU" smtClean="0"/>
              <a:pPr/>
              <a:t>01.04.2020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29522CC-2943-4AA9-9F4F-6B709DF8F2C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AA9419A-42AA-4EA5-BE8C-DF8523D547DB}" type="datetimeFigureOut">
              <a:rPr lang="ru-RU" smtClean="0"/>
              <a:pPr/>
              <a:t>01.04.2020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29522CC-2943-4AA9-9F4F-6B709DF8F2C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AA9419A-42AA-4EA5-BE8C-DF8523D547DB}" type="datetimeFigureOut">
              <a:rPr lang="ru-RU" smtClean="0"/>
              <a:pPr/>
              <a:t>01.04.2020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29522CC-2943-4AA9-9F4F-6B709DF8F2C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AA9419A-42AA-4EA5-BE8C-DF8523D547DB}" type="datetimeFigureOut">
              <a:rPr lang="ru-RU" smtClean="0"/>
              <a:pPr/>
              <a:t>01.04.2020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29522CC-2943-4AA9-9F4F-6B709DF8F2C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AA9419A-42AA-4EA5-BE8C-DF8523D547DB}" type="datetimeFigureOut">
              <a:rPr lang="ru-RU" smtClean="0"/>
              <a:pPr/>
              <a:t>01.04.2020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29522CC-2943-4AA9-9F4F-6B709DF8F2C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AA9419A-42AA-4EA5-BE8C-DF8523D547DB}" type="datetimeFigureOut">
              <a:rPr lang="ru-RU" smtClean="0"/>
              <a:pPr/>
              <a:t>01.04.2020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29522CC-2943-4AA9-9F4F-6B709DF8F2C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AA9419A-42AA-4EA5-BE8C-DF8523D547DB}" type="datetimeFigureOut">
              <a:rPr lang="ru-RU" smtClean="0"/>
              <a:pPr/>
              <a:t>01.04.2020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29522CC-2943-4AA9-9F4F-6B709DF8F2C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AA9419A-42AA-4EA5-BE8C-DF8523D547DB}" type="datetimeFigureOut">
              <a:rPr lang="ru-RU" smtClean="0"/>
              <a:pPr/>
              <a:t>01.04.2020</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429522CC-2943-4AA9-9F4F-6B709DF8F2C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bwMode="auto">
          <a:xfrm>
            <a:off x="214282" y="571486"/>
            <a:ext cx="2024063" cy="1506140"/>
          </a:xfrm>
          <a:prstGeom prst="rect">
            <a:avLst/>
          </a:prstGeom>
          <a:noFill/>
          <a:ln w="9525">
            <a:noFill/>
            <a:miter lim="800000"/>
            <a:headEnd/>
            <a:tailEnd/>
          </a:ln>
        </p:spPr>
        <p:txBody>
          <a:bodyPr lIns="68580" tIns="34290" rIns="68580" bIns="34290" anchor="ctr"/>
          <a:lstStyle/>
          <a:p>
            <a:pPr algn="ctr">
              <a:defRPr/>
            </a:pPr>
            <a:r>
              <a:rPr lang="ru-RU" sz="1500" dirty="0">
                <a:solidFill>
                  <a:schemeClr val="bg1">
                    <a:lumMod val="65000"/>
                  </a:schemeClr>
                </a:solidFill>
                <a:latin typeface="Times New Roman" panose="02020603050405020304" pitchFamily="18" charset="0"/>
                <a:ea typeface="+mj-ea"/>
                <a:cs typeface="Times New Roman" panose="02020603050405020304" pitchFamily="18" charset="0"/>
              </a:rPr>
              <a:t>БАТЫС ҚАЗАҚСТАН ОБЛЫСЫНЫҢ БІЛІМ БАСҚАРМАСЫ</a:t>
            </a:r>
            <a:endParaRPr lang="ru-RU" sz="2400" dirty="0">
              <a:solidFill>
                <a:schemeClr val="bg1">
                  <a:lumMod val="65000"/>
                </a:schemeClr>
              </a:solidFill>
              <a:latin typeface="Times New Roman" panose="02020603050405020304" pitchFamily="18" charset="0"/>
              <a:ea typeface="+mj-ea"/>
              <a:cs typeface="Times New Roman" panose="02020603050405020304" pitchFamily="18" charset="0"/>
            </a:endParaRPr>
          </a:p>
        </p:txBody>
      </p:sp>
      <p:pic>
        <p:nvPicPr>
          <p:cNvPr id="6150" name="Рисунок 6" descr="логотип УО.png"/>
          <p:cNvPicPr>
            <a:picLocks noChangeAspect="1"/>
          </p:cNvPicPr>
          <p:nvPr/>
        </p:nvPicPr>
        <p:blipFill>
          <a:blip r:embed="rId3" cstate="print"/>
          <a:srcRect l="14449" t="3540" r="16992" b="5310"/>
          <a:stretch>
            <a:fillRect/>
          </a:stretch>
        </p:blipFill>
        <p:spPr bwMode="auto">
          <a:xfrm>
            <a:off x="428596" y="2143122"/>
            <a:ext cx="1576388" cy="1476375"/>
          </a:xfrm>
          <a:prstGeom prst="rect">
            <a:avLst/>
          </a:prstGeom>
          <a:noFill/>
          <a:ln w="9525">
            <a:noFill/>
            <a:miter lim="800000"/>
            <a:headEnd/>
            <a:tailEnd/>
          </a:ln>
        </p:spPr>
      </p:pic>
      <p:sp>
        <p:nvSpPr>
          <p:cNvPr id="7" name="Заголовок 1"/>
          <p:cNvSpPr txBox="1">
            <a:spLocks/>
          </p:cNvSpPr>
          <p:nvPr/>
        </p:nvSpPr>
        <p:spPr bwMode="auto">
          <a:xfrm>
            <a:off x="2571736" y="4689751"/>
            <a:ext cx="6321029" cy="433765"/>
          </a:xfrm>
          <a:prstGeom prst="rect">
            <a:avLst/>
          </a:prstGeom>
          <a:noFill/>
          <a:ln w="9525">
            <a:noFill/>
            <a:miter lim="800000"/>
            <a:headEnd/>
            <a:tailEnd/>
          </a:ln>
        </p:spPr>
        <p:txBody>
          <a:bodyPr lIns="68580" tIns="34290" rIns="68580" bIns="34290" anchor="ctr"/>
          <a:lstStyle/>
          <a:p>
            <a:pPr algn="ctr"/>
            <a:r>
              <a:rPr lang="kk-KZ" sz="1400" dirty="0" smtClean="0">
                <a:solidFill>
                  <a:schemeClr val="bg1"/>
                </a:solidFill>
                <a:latin typeface="Times New Roman" panose="02020603050405020304" pitchFamily="18" charset="0"/>
                <a:ea typeface="+mj-ea"/>
                <a:cs typeface="Times New Roman" panose="02020603050405020304" pitchFamily="18" charset="0"/>
              </a:rPr>
              <a:t>Орал, 2020 жыл</a:t>
            </a:r>
            <a:endParaRPr lang="ru-RU" sz="1400" dirty="0" smtClean="0">
              <a:solidFill>
                <a:schemeClr val="bg1"/>
              </a:solidFill>
              <a:latin typeface="Times New Roman" panose="02020603050405020304" pitchFamily="18" charset="0"/>
              <a:ea typeface="+mj-ea"/>
              <a:cs typeface="Times New Roman" panose="02020603050405020304" pitchFamily="18" charset="0"/>
            </a:endParaRPr>
          </a:p>
        </p:txBody>
      </p:sp>
      <p:pic>
        <p:nvPicPr>
          <p:cNvPr id="8" name="Рисунок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75" y="0"/>
            <a:ext cx="9144000" cy="5150375"/>
          </a:xfrm>
          <a:prstGeom prst="rect">
            <a:avLst/>
          </a:prstGeom>
        </p:spPr>
      </p:pic>
      <p:sp>
        <p:nvSpPr>
          <p:cNvPr id="11" name="Заголовок 1"/>
          <p:cNvSpPr txBox="1">
            <a:spLocks/>
          </p:cNvSpPr>
          <p:nvPr/>
        </p:nvSpPr>
        <p:spPr bwMode="auto">
          <a:xfrm>
            <a:off x="496239" y="2316379"/>
            <a:ext cx="3888432" cy="665466"/>
          </a:xfrm>
          <a:prstGeom prst="rect">
            <a:avLst/>
          </a:prstGeom>
          <a:noFill/>
          <a:ln w="9525">
            <a:noFill/>
            <a:miter lim="800000"/>
            <a:headEnd/>
            <a:tailEnd/>
          </a:ln>
        </p:spPr>
        <p:txBody>
          <a:bodyPr lIns="68580" tIns="34290" rIns="68580" bIns="34290" anchor="ctr"/>
          <a:lstStyle/>
          <a:p>
            <a:r>
              <a:rPr lang="kk-KZ" sz="2400" b="1" dirty="0">
                <a:solidFill>
                  <a:schemeClr val="bg1"/>
                </a:solidFill>
                <a:latin typeface="+mj-lt"/>
                <a:ea typeface="+mj-ea"/>
                <a:cs typeface="Times New Roman" panose="02020603050405020304" pitchFamily="18" charset="0"/>
              </a:rPr>
              <a:t>ТӨТЕНШЕ </a:t>
            </a:r>
            <a:r>
              <a:rPr lang="kk-KZ" sz="2400" b="1">
                <a:solidFill>
                  <a:schemeClr val="bg1"/>
                </a:solidFill>
                <a:latin typeface="+mj-lt"/>
                <a:ea typeface="+mj-ea"/>
                <a:cs typeface="Times New Roman" panose="02020603050405020304" pitchFamily="18" charset="0"/>
              </a:rPr>
              <a:t>ЖАҒДАЙДА </a:t>
            </a:r>
            <a:r>
              <a:rPr lang="kk-KZ" sz="2400" b="1" smtClean="0">
                <a:solidFill>
                  <a:schemeClr val="bg1"/>
                </a:solidFill>
                <a:latin typeface="+mj-lt"/>
                <a:ea typeface="+mj-ea"/>
                <a:cs typeface="Times New Roman" panose="02020603050405020304" pitchFamily="18" charset="0"/>
              </a:rPr>
              <a:t>ПСИХОЛОГТІҢ </a:t>
            </a:r>
            <a:r>
              <a:rPr lang="kk-KZ" sz="2400" b="1" dirty="0" smtClean="0">
                <a:solidFill>
                  <a:schemeClr val="bg1"/>
                </a:solidFill>
                <a:latin typeface="+mj-lt"/>
                <a:ea typeface="+mj-ea"/>
                <a:cs typeface="Times New Roman" panose="02020603050405020304" pitchFamily="18" charset="0"/>
              </a:rPr>
              <a:t>ҰСЫНЫСЫ</a:t>
            </a:r>
            <a:endParaRPr lang="ru-RU" sz="2400" b="1" dirty="0">
              <a:solidFill>
                <a:schemeClr val="bg1"/>
              </a:solidFill>
              <a:latin typeface="+mj-lt"/>
              <a:ea typeface="+mj-ea"/>
              <a:cs typeface="Times New Roman" panose="02020603050405020304" pitchFamily="18" charset="0"/>
            </a:endParaRPr>
          </a:p>
        </p:txBody>
      </p:sp>
      <p:sp>
        <p:nvSpPr>
          <p:cNvPr id="13" name="Прямоугольник 12"/>
          <p:cNvSpPr/>
          <p:nvPr/>
        </p:nvSpPr>
        <p:spPr>
          <a:xfrm>
            <a:off x="-6875" y="222706"/>
            <a:ext cx="1331640" cy="1152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p>
        </p:txBody>
      </p:sp>
      <p:pic>
        <p:nvPicPr>
          <p:cNvPr id="14" name="Рисунок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9870" y="340262"/>
            <a:ext cx="978150" cy="91701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p:cNvSpPr txBox="1"/>
          <p:nvPr/>
        </p:nvSpPr>
        <p:spPr>
          <a:xfrm>
            <a:off x="4885757" y="2671048"/>
            <a:ext cx="4088501" cy="2492990"/>
          </a:xfrm>
          <a:prstGeom prst="rect">
            <a:avLst/>
          </a:prstGeom>
          <a:noFill/>
        </p:spPr>
        <p:txBody>
          <a:bodyPr wrap="square" rtlCol="0">
            <a:spAutoFit/>
          </a:bodyPr>
          <a:lstStyle/>
          <a:p>
            <a:pPr algn="just"/>
            <a:r>
              <a:rPr lang="kk-KZ" sz="1300" dirty="0"/>
              <a:t>Төтенше жағдайда адамның өз қорқынышын жеңе білуі, сабырлықпен ойын жеткізе білуі, өзін –өзі оқшаулау мақсатын қоюы және бес алдын-алу шараларын ұстануы өте маңызды: қолы мен бетін жиі және мұқият сабынмен жуу, көшеде қолғап кию, телефон және басқа да гаджеттерді дымқыл майлықтармен сүрту, қолға арналған антисептиктерді қолдану, адам көп жиналатын жерлерден аулақ болу, ауру адамдармен байланыста болмау, суық тию белгілері пайда болған жағдайда (дене қызуының көтерілуі, мұрынның бітелуі, жөтел, тамақтың ауруы) үйге жедел жәрдемді шақыру. </a:t>
            </a:r>
            <a:endParaRPr lang="ru-RU" sz="1300" dirty="0"/>
          </a:p>
        </p:txBody>
      </p:sp>
      <p:sp>
        <p:nvSpPr>
          <p:cNvPr id="4" name="Прямоугольник 3"/>
          <p:cNvSpPr/>
          <p:nvPr/>
        </p:nvSpPr>
        <p:spPr>
          <a:xfrm>
            <a:off x="4716016" y="123478"/>
            <a:ext cx="4427984" cy="1152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Прямоугольник 2"/>
          <p:cNvSpPr/>
          <p:nvPr/>
        </p:nvSpPr>
        <p:spPr>
          <a:xfrm>
            <a:off x="107504" y="123478"/>
            <a:ext cx="5102941" cy="14401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5" y="1"/>
            <a:ext cx="3287464" cy="1851670"/>
          </a:xfrm>
          <a:prstGeom prst="rect">
            <a:avLst/>
          </a:prstGeom>
        </p:spPr>
      </p:pic>
      <p:sp>
        <p:nvSpPr>
          <p:cNvPr id="5" name="Овал 4"/>
          <p:cNvSpPr/>
          <p:nvPr/>
        </p:nvSpPr>
        <p:spPr>
          <a:xfrm>
            <a:off x="3174227" y="411074"/>
            <a:ext cx="576064"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smtClean="0"/>
              <a:t>1</a:t>
            </a:r>
            <a:endParaRPr lang="ru-RU" sz="3200" b="1" dirty="0"/>
          </a:p>
        </p:txBody>
      </p:sp>
      <p:sp>
        <p:nvSpPr>
          <p:cNvPr id="14" name="TextBox 13"/>
          <p:cNvSpPr txBox="1"/>
          <p:nvPr/>
        </p:nvSpPr>
        <p:spPr>
          <a:xfrm>
            <a:off x="3851920" y="152803"/>
            <a:ext cx="5209125" cy="1092607"/>
          </a:xfrm>
          <a:prstGeom prst="rect">
            <a:avLst/>
          </a:prstGeom>
          <a:noFill/>
        </p:spPr>
        <p:txBody>
          <a:bodyPr wrap="square" rtlCol="0">
            <a:spAutoFit/>
          </a:bodyPr>
          <a:lstStyle/>
          <a:p>
            <a:pPr indent="179388" algn="just"/>
            <a:r>
              <a:rPr lang="kk-KZ" sz="1300" dirty="0"/>
              <a:t>Әдеттегі күн тәртібіңізді өзіңіз және балаңыз үшін сақтап,  ұстануыңыз қажет ( ұйқы мен ояну уақыты, сабақтың басталу уақыты, оның ұзақтығы, «үзіліс» т.б). Күн тәртібіндегі кенеттен өзгерістер баланың бейімделу қабілетіне айтарлықтай септігін тигізуі  және шамадан тыс күйзеліс пен стресске әкелуі мүмкін.</a:t>
            </a:r>
            <a:endParaRPr lang="ru-RU" sz="1300" dirty="0"/>
          </a:p>
        </p:txBody>
      </p:sp>
      <p:sp>
        <p:nvSpPr>
          <p:cNvPr id="29" name="Овал 28"/>
          <p:cNvSpPr/>
          <p:nvPr/>
        </p:nvSpPr>
        <p:spPr>
          <a:xfrm>
            <a:off x="101013" y="2089196"/>
            <a:ext cx="576064"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smtClean="0"/>
              <a:t>2</a:t>
            </a:r>
            <a:endParaRPr lang="ru-RU" sz="3200" b="1" dirty="0"/>
          </a:p>
        </p:txBody>
      </p:sp>
      <p:sp>
        <p:nvSpPr>
          <p:cNvPr id="30" name="TextBox 29"/>
          <p:cNvSpPr txBox="1"/>
          <p:nvPr/>
        </p:nvSpPr>
        <p:spPr>
          <a:xfrm>
            <a:off x="672666" y="1783144"/>
            <a:ext cx="3456575" cy="1292662"/>
          </a:xfrm>
          <a:prstGeom prst="rect">
            <a:avLst/>
          </a:prstGeom>
          <a:noFill/>
        </p:spPr>
        <p:txBody>
          <a:bodyPr wrap="square" rtlCol="0">
            <a:spAutoFit/>
          </a:bodyPr>
          <a:lstStyle/>
          <a:p>
            <a:pPr algn="just"/>
            <a:r>
              <a:rPr lang="kk-KZ" sz="1300" dirty="0"/>
              <a:t>Баланың ата-анасы мен туыстары болып жатқан жағдайға сабырлықпен, сыни тұрғыда қарауға тырысуы қажет. Баланың эмоционалды жағдайы тікелей ересек адамдардың жағдайымен байланысты (ата-анасы, жақын туыстары).</a:t>
            </a:r>
            <a:endParaRPr lang="ru-RU" sz="1300" dirty="0"/>
          </a:p>
        </p:txBody>
      </p:sp>
      <p:sp>
        <p:nvSpPr>
          <p:cNvPr id="31" name="Овал 30"/>
          <p:cNvSpPr/>
          <p:nvPr/>
        </p:nvSpPr>
        <p:spPr>
          <a:xfrm>
            <a:off x="78761" y="3380954"/>
            <a:ext cx="576064"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smtClean="0"/>
              <a:t>3</a:t>
            </a:r>
            <a:endParaRPr lang="ru-RU" sz="3200" b="1" dirty="0"/>
          </a:p>
        </p:txBody>
      </p:sp>
      <p:sp>
        <p:nvSpPr>
          <p:cNvPr id="32" name="TextBox 31"/>
          <p:cNvSpPr txBox="1"/>
          <p:nvPr/>
        </p:nvSpPr>
        <p:spPr>
          <a:xfrm>
            <a:off x="692155" y="3193585"/>
            <a:ext cx="3506462" cy="1092607"/>
          </a:xfrm>
          <a:prstGeom prst="rect">
            <a:avLst/>
          </a:prstGeom>
          <a:noFill/>
        </p:spPr>
        <p:txBody>
          <a:bodyPr wrap="square" rtlCol="0">
            <a:spAutoFit/>
          </a:bodyPr>
          <a:lstStyle/>
          <a:p>
            <a:pPr algn="just"/>
            <a:r>
              <a:rPr lang="kk-KZ" sz="1300" dirty="0"/>
              <a:t>Сабырлы болыңыз, өзіңізді ұстаңыз, баланың вирус туралы сұрағына жауап беруден қашпаңыз т.б., бірақ, пандемия жағдайы және оның қауіп-қатері туралы ұзақ пікірталасқа бармаңыз.</a:t>
            </a:r>
            <a:endParaRPr lang="ru-RU" sz="1300" dirty="0"/>
          </a:p>
        </p:txBody>
      </p:sp>
      <p:sp>
        <p:nvSpPr>
          <p:cNvPr id="34" name="TextBox 33"/>
          <p:cNvSpPr txBox="1"/>
          <p:nvPr/>
        </p:nvSpPr>
        <p:spPr>
          <a:xfrm>
            <a:off x="677077" y="4280337"/>
            <a:ext cx="3456229" cy="492443"/>
          </a:xfrm>
          <a:prstGeom prst="rect">
            <a:avLst/>
          </a:prstGeom>
          <a:noFill/>
        </p:spPr>
        <p:txBody>
          <a:bodyPr wrap="square" rtlCol="0">
            <a:spAutoFit/>
          </a:bodyPr>
          <a:lstStyle/>
          <a:p>
            <a:pPr lvl="0" algn="just"/>
            <a:r>
              <a:rPr lang="kk-KZ" sz="1300" dirty="0"/>
              <a:t>Баланың жасын ескеріп, оған түсінікті тілмен сөйлесіңіз. </a:t>
            </a:r>
            <a:endParaRPr lang="ru-RU" sz="1300" dirty="0"/>
          </a:p>
        </p:txBody>
      </p:sp>
      <p:sp>
        <p:nvSpPr>
          <p:cNvPr id="36" name="TextBox 35"/>
          <p:cNvSpPr txBox="1"/>
          <p:nvPr/>
        </p:nvSpPr>
        <p:spPr>
          <a:xfrm>
            <a:off x="4932223" y="1411726"/>
            <a:ext cx="4042035" cy="492443"/>
          </a:xfrm>
          <a:prstGeom prst="rect">
            <a:avLst/>
          </a:prstGeom>
          <a:noFill/>
        </p:spPr>
        <p:txBody>
          <a:bodyPr wrap="square" rtlCol="0">
            <a:spAutoFit/>
          </a:bodyPr>
          <a:lstStyle/>
          <a:p>
            <a:pPr algn="just"/>
            <a:r>
              <a:rPr lang="kk-KZ" sz="1300" dirty="0"/>
              <a:t>Теледидар мен әлеуметтік желідегі қаралымын бақылаңыз.</a:t>
            </a:r>
            <a:endParaRPr lang="ru-RU" sz="1300" dirty="0"/>
          </a:p>
        </p:txBody>
      </p:sp>
      <p:sp>
        <p:nvSpPr>
          <p:cNvPr id="37" name="Овал 36"/>
          <p:cNvSpPr/>
          <p:nvPr/>
        </p:nvSpPr>
        <p:spPr>
          <a:xfrm>
            <a:off x="4294101" y="2039826"/>
            <a:ext cx="576064"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smtClean="0"/>
              <a:t>6</a:t>
            </a:r>
            <a:endParaRPr lang="ru-RU" sz="3200" b="1" dirty="0"/>
          </a:p>
        </p:txBody>
      </p:sp>
      <p:sp>
        <p:nvSpPr>
          <p:cNvPr id="38" name="TextBox 37"/>
          <p:cNvSpPr txBox="1"/>
          <p:nvPr/>
        </p:nvSpPr>
        <p:spPr>
          <a:xfrm>
            <a:off x="4932223" y="1978761"/>
            <a:ext cx="4074678" cy="692497"/>
          </a:xfrm>
          <a:prstGeom prst="rect">
            <a:avLst/>
          </a:prstGeom>
          <a:noFill/>
        </p:spPr>
        <p:txBody>
          <a:bodyPr wrap="square" rtlCol="0">
            <a:spAutoFit/>
          </a:bodyPr>
          <a:lstStyle/>
          <a:p>
            <a:pPr algn="just"/>
            <a:r>
              <a:rPr lang="kk-KZ" sz="1300" dirty="0"/>
              <a:t>Қашықтықтағы сабақтан бос уақытта баламен белгілі бір мазмұнды іспен айналысыңыз (кітап оқу, үстел ойындары, кіші моториканы дамыту сабақтары).</a:t>
            </a:r>
            <a:endParaRPr lang="ru-RU" sz="1300" dirty="0"/>
          </a:p>
        </p:txBody>
      </p:sp>
      <p:sp>
        <p:nvSpPr>
          <p:cNvPr id="39" name="Овал 38"/>
          <p:cNvSpPr/>
          <p:nvPr/>
        </p:nvSpPr>
        <p:spPr>
          <a:xfrm>
            <a:off x="4334810" y="3573576"/>
            <a:ext cx="576064"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smtClean="0"/>
              <a:t>7</a:t>
            </a:r>
            <a:endParaRPr lang="ru-RU" sz="3200" b="1" dirty="0"/>
          </a:p>
        </p:txBody>
      </p:sp>
      <p:sp>
        <p:nvSpPr>
          <p:cNvPr id="20" name="Овал 19"/>
          <p:cNvSpPr/>
          <p:nvPr/>
        </p:nvSpPr>
        <p:spPr>
          <a:xfrm>
            <a:off x="92808" y="4299942"/>
            <a:ext cx="576064"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smtClean="0"/>
              <a:t>4</a:t>
            </a:r>
            <a:endParaRPr lang="ru-RU" sz="3200" b="1" dirty="0"/>
          </a:p>
        </p:txBody>
      </p:sp>
      <p:sp>
        <p:nvSpPr>
          <p:cNvPr id="21" name="Овал 20"/>
          <p:cNvSpPr/>
          <p:nvPr/>
        </p:nvSpPr>
        <p:spPr>
          <a:xfrm>
            <a:off x="4278033" y="1369916"/>
            <a:ext cx="576064"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smtClean="0"/>
              <a:t>5</a:t>
            </a:r>
            <a:endParaRPr lang="ru-RU" sz="3200" b="1" dirty="0"/>
          </a:p>
        </p:txBody>
      </p:sp>
    </p:spTree>
    <p:extLst>
      <p:ext uri="{BB962C8B-B14F-4D97-AF65-F5344CB8AC3E}">
        <p14:creationId xmlns:p14="http://schemas.microsoft.com/office/powerpoint/2010/main" val="1423613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417</TotalTime>
  <Words>252</Words>
  <Application>Microsoft Office PowerPoint</Application>
  <PresentationFormat>Экран (16:9)</PresentationFormat>
  <Paragraphs>17</Paragraphs>
  <Slides>2</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vt:i4>
      </vt:variant>
    </vt:vector>
  </HeadingPairs>
  <TitlesOfParts>
    <vt:vector size="7" baseType="lpstr">
      <vt:lpstr>Arial</vt:lpstr>
      <vt:lpstr>Calibri</vt:lpstr>
      <vt:lpstr>Segoe UI</vt:lpstr>
      <vt:lpstr>Times New Roman</vt:lpstr>
      <vt:lpstr>Тема Office</vt:lpstr>
      <vt:lpstr>Презентация PowerPoint</vt:lpstr>
      <vt:lpstr>Презентация PowerPoint</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Mira</dc:creator>
  <cp:lastModifiedBy>Пользователь Windows</cp:lastModifiedBy>
  <cp:revision>80</cp:revision>
  <dcterms:created xsi:type="dcterms:W3CDTF">2017-05-23T06:46:15Z</dcterms:created>
  <dcterms:modified xsi:type="dcterms:W3CDTF">2020-04-01T09:09:08Z</dcterms:modified>
</cp:coreProperties>
</file>