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04BDF-6F93-48E7-AAFB-08BDECF65CD7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A34E6-6070-4FC8-808C-1012BC4A9C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охождение теста: &quot;Какие мы родители?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3952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Comic Sans MS" pitchFamily="66" charset="0"/>
              </a:rPr>
              <a:t>Ата-аналарға арналған</a:t>
            </a:r>
            <a:br>
              <a:rPr lang="kk-KZ" sz="2800" b="1" dirty="0">
                <a:latin typeface="Comic Sans MS" pitchFamily="66" charset="0"/>
              </a:rPr>
            </a:br>
            <a:r>
              <a:rPr lang="kk-KZ" sz="2800" b="1" dirty="0">
                <a:latin typeface="Comic Sans MS" pitchFamily="66" charset="0"/>
              </a:rPr>
              <a:t> </a:t>
            </a:r>
            <a:r>
              <a:rPr lang="kk-KZ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психологтың кеңесі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рисуй свою семью и выиграй призы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70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424936" cy="2862322"/>
          </a:xfrm>
          <a:prstGeom prst="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Bahnschrift SemiLight SemiConde" pitchFamily="34" charset="0"/>
              </a:rPr>
              <a:t>	</a:t>
            </a:r>
            <a:r>
              <a:rPr lang="ru-RU" dirty="0"/>
              <a:t>"</a:t>
            </a:r>
            <a:r>
              <a:rPr lang="ru-RU" dirty="0" err="1">
                <a:latin typeface="Century Schoolbook" pitchFamily="18" charset="0"/>
              </a:rPr>
              <a:t>Ата-ана</a:t>
            </a:r>
            <a:r>
              <a:rPr lang="ru-RU" dirty="0">
                <a:latin typeface="Century Schoolbook" pitchFamily="18" charset="0"/>
              </a:rPr>
              <a:t> болу </a:t>
            </a:r>
            <a:r>
              <a:rPr lang="ru-RU" dirty="0" err="1">
                <a:latin typeface="Century Schoolbook" pitchFamily="18" charset="0"/>
              </a:rPr>
              <a:t>жауапты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іс</a:t>
            </a:r>
            <a:r>
              <a:rPr lang="ru-RU" dirty="0">
                <a:latin typeface="Century Schoolbook" pitchFamily="18" charset="0"/>
              </a:rPr>
              <a:t>, </a:t>
            </a:r>
            <a:r>
              <a:rPr lang="ru-RU" dirty="0" err="1">
                <a:latin typeface="Century Schoolbook" pitchFamily="18" charset="0"/>
              </a:rPr>
              <a:t>бірақ ол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өте қуанышты және құрметті істердің бірі</a:t>
            </a:r>
            <a:r>
              <a:rPr lang="ru-RU" dirty="0">
                <a:latin typeface="Century Schoolbook" pitchFamily="18" charset="0"/>
              </a:rPr>
              <a:t>. </a:t>
            </a:r>
            <a:r>
              <a:rPr lang="ru-RU" dirty="0" err="1">
                <a:latin typeface="Century Schoolbook" pitchFamily="18" charset="0"/>
              </a:rPr>
              <a:t>Балаларда-біздің бастамамыз</a:t>
            </a:r>
            <a:r>
              <a:rPr lang="ru-RU" dirty="0">
                <a:latin typeface="Century Schoolbook" pitchFamily="18" charset="0"/>
              </a:rPr>
              <a:t>, </a:t>
            </a:r>
            <a:r>
              <a:rPr lang="ru-RU" dirty="0" err="1">
                <a:latin typeface="Century Schoolbook" pitchFamily="18" charset="0"/>
              </a:rPr>
              <a:t>оларда-біздің бақытымыз, қуанышымыз.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Біздің үмітіміз, болашағымыз…»</a:t>
            </a:r>
            <a:endParaRPr lang="ru-RU" dirty="0">
              <a:latin typeface="Century Schoolbook" pitchFamily="18" charset="0"/>
            </a:endParaRPr>
          </a:p>
          <a:p>
            <a:r>
              <a:rPr lang="kk-KZ" dirty="0">
                <a:latin typeface="Century Schoolbook" pitchFamily="18" charset="0"/>
              </a:rPr>
              <a:t>	Қашықтықтан оқуға үйренген оқушыларда мектепке қайта бейімделу жүйесі психологиялық тұрғыдан жүзеге асады</a:t>
            </a:r>
            <a:r>
              <a:rPr lang="ru-RU" dirty="0">
                <a:latin typeface="Century Schoolbook" pitchFamily="18" charset="0"/>
              </a:rPr>
              <a:t>. </a:t>
            </a:r>
            <a:r>
              <a:rPr lang="ru-RU" dirty="0" err="1">
                <a:latin typeface="Century Schoolbook" pitchFamily="18" charset="0"/>
              </a:rPr>
              <a:t>Балалар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мектепке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бейімделгенше</a:t>
            </a:r>
            <a:r>
              <a:rPr lang="ru-RU" dirty="0">
                <a:latin typeface="Century Schoolbook" pitchFamily="18" charset="0"/>
              </a:rPr>
              <a:t>, </a:t>
            </a:r>
            <a:r>
              <a:rPr lang="ru-RU" dirty="0" err="1">
                <a:latin typeface="Century Schoolbook" pitchFamily="18" charset="0"/>
              </a:rPr>
              <a:t>ата-аналардан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қолдау, шыдамдылық, ата-ана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кеңесіне мұқтаж.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Сонымен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қатар, бейімделу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уақытында балаларда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қорқыныш, уайымшылдық, өз-өзіне сенімсіздік</a:t>
            </a:r>
            <a:r>
              <a:rPr lang="ru-RU" dirty="0">
                <a:latin typeface="Century Schoolbook" pitchFamily="18" charset="0"/>
              </a:rPr>
              <a:t>, </a:t>
            </a:r>
            <a:r>
              <a:rPr lang="ru-RU" dirty="0" err="1">
                <a:latin typeface="Century Schoolbook" pitchFamily="18" charset="0"/>
              </a:rPr>
              <a:t>алаңдаушылық пайда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болуы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мүмкін.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Бала-ең алдымен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отбасына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қолдау күтеді.</a:t>
            </a:r>
            <a:endParaRPr lang="ru-RU" dirty="0"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Я боюсь!» 10 причин для детских страхов - Телеканал «О!»"/>
          <p:cNvPicPr>
            <a:picLocks noChangeAspect="1" noChangeArrowheads="1"/>
          </p:cNvPicPr>
          <p:nvPr/>
        </p:nvPicPr>
        <p:blipFill>
          <a:blip r:embed="rId2" cstate="print"/>
          <a:srcRect r="115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73097"/>
            <a:ext cx="6084168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Балалар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қорқынышы» деген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не? </a:t>
            </a:r>
          </a:p>
          <a:p>
            <a:r>
              <a:rPr lang="ru-RU" sz="2000" dirty="0">
                <a:latin typeface="Century Schoolbook" pitchFamily="18" charset="0"/>
              </a:rPr>
              <a:t>	</a:t>
            </a:r>
            <a:r>
              <a:rPr lang="ru-RU" sz="2000" dirty="0" err="1">
                <a:latin typeface="Century Schoolbook" pitchFamily="18" charset="0"/>
              </a:rPr>
              <a:t>Қорқыныш </a:t>
            </a:r>
            <a:r>
              <a:rPr lang="ru-RU" sz="2000" dirty="0">
                <a:latin typeface="Century Schoolbook" pitchFamily="18" charset="0"/>
              </a:rPr>
              <a:t>– </a:t>
            </a:r>
            <a:r>
              <a:rPr lang="ru-RU" sz="2000" dirty="0" err="1">
                <a:latin typeface="Century Schoolbook" pitchFamily="18" charset="0"/>
              </a:rPr>
              <a:t>бұл әрбір адамға тән шынайы</a:t>
            </a:r>
            <a:r>
              <a:rPr lang="ru-RU" sz="2000" dirty="0">
                <a:latin typeface="Century Schoolbook" pitchFamily="18" charset="0"/>
              </a:rPr>
              <a:t> </a:t>
            </a:r>
            <a:r>
              <a:rPr lang="ru-RU" sz="2000" dirty="0" err="1">
                <a:latin typeface="Century Schoolbook" pitchFamily="18" charset="0"/>
              </a:rPr>
              <a:t>сезім</a:t>
            </a:r>
            <a:r>
              <a:rPr lang="ru-RU" sz="2000" dirty="0">
                <a:latin typeface="Century Schoolbook" pitchFamily="18" charset="0"/>
              </a:rPr>
              <a:t>. </a:t>
            </a:r>
            <a:r>
              <a:rPr lang="ru-RU" sz="2000" dirty="0" err="1">
                <a:latin typeface="Century Schoolbook" pitchFamily="18" charset="0"/>
              </a:rPr>
              <a:t>Алайда</a:t>
            </a:r>
            <a:r>
              <a:rPr lang="ru-RU" sz="2000" dirty="0">
                <a:latin typeface="Century Schoolbook" pitchFamily="18" charset="0"/>
              </a:rPr>
              <a:t> </a:t>
            </a:r>
            <a:r>
              <a:rPr lang="ru-RU" sz="2000" dirty="0" err="1">
                <a:latin typeface="Century Schoolbook" pitchFamily="18" charset="0"/>
              </a:rPr>
              <a:t>қорқыныш балаға өз мақсаттарыңа қол жеткізуге</a:t>
            </a:r>
            <a:r>
              <a:rPr lang="ru-RU" sz="2000" dirty="0">
                <a:latin typeface="Century Schoolbook" pitchFamily="18" charset="0"/>
              </a:rPr>
              <a:t> </a:t>
            </a:r>
            <a:r>
              <a:rPr lang="ru-RU" sz="2000" dirty="0" err="1">
                <a:latin typeface="Century Schoolbook" pitchFamily="18" charset="0"/>
              </a:rPr>
              <a:t>кедергі</a:t>
            </a:r>
            <a:r>
              <a:rPr lang="ru-RU" sz="2000" dirty="0">
                <a:latin typeface="Century Schoolbook" pitchFamily="18" charset="0"/>
              </a:rPr>
              <a:t> </a:t>
            </a:r>
            <a:r>
              <a:rPr lang="ru-RU" sz="2000" dirty="0" err="1">
                <a:latin typeface="Century Schoolbook" pitchFamily="18" charset="0"/>
              </a:rPr>
              <a:t>келтіруі</a:t>
            </a:r>
            <a:r>
              <a:rPr lang="ru-RU" sz="2000" dirty="0">
                <a:latin typeface="Century Schoolbook" pitchFamily="18" charset="0"/>
              </a:rPr>
              <a:t> </a:t>
            </a:r>
            <a:r>
              <a:rPr lang="ru-RU" sz="2000" dirty="0" err="1">
                <a:latin typeface="Century Schoolbook" pitchFamily="18" charset="0"/>
              </a:rPr>
              <a:t>немесе</a:t>
            </a:r>
            <a:r>
              <a:rPr lang="ru-RU" sz="2000" dirty="0">
                <a:latin typeface="Century Schoolbook" pitchFamily="18" charset="0"/>
              </a:rPr>
              <a:t> </a:t>
            </a:r>
            <a:r>
              <a:rPr lang="ru-RU" sz="2000" dirty="0" err="1">
                <a:latin typeface="Century Schoolbook" pitchFamily="18" charset="0"/>
              </a:rPr>
              <a:t>күйзеліске түсуге мәжбүр етуі</a:t>
            </a:r>
            <a:r>
              <a:rPr lang="ru-RU" sz="2000" dirty="0">
                <a:latin typeface="Century Schoolbook" pitchFamily="18" charset="0"/>
              </a:rPr>
              <a:t> </a:t>
            </a:r>
            <a:r>
              <a:rPr lang="ru-RU" sz="2000" dirty="0" err="1">
                <a:latin typeface="Century Schoolbook" pitchFamily="18" charset="0"/>
              </a:rPr>
              <a:t>мүмкін.</a:t>
            </a:r>
            <a:r>
              <a:rPr lang="ru-RU" sz="2000" dirty="0">
                <a:latin typeface="Century Schoolbook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76872"/>
            <a:ext cx="457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	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hnschrift Light" pitchFamily="34" charset="0"/>
              </a:rPr>
              <a:t>Балалардың қорқыныштарының негізін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hnschrift Light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hnschrift Light" pitchFamily="34" charset="0"/>
              </a:rPr>
              <a:t>қалайтын айқын себептер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hnschrift Light" pitchFamily="34" charset="0"/>
              </a:rPr>
              <a:t>:</a:t>
            </a:r>
            <a:endParaRPr lang="ru-RU" sz="2000" dirty="0">
              <a:latin typeface="Bahnschrift Light" pitchFamily="34" charset="0"/>
            </a:endParaRPr>
          </a:p>
          <a:p>
            <a:endParaRPr lang="ru-RU" sz="2000" dirty="0">
              <a:latin typeface="Bahnschrift SemiLight SemiConde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Шамадан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тыс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қорғаштау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гиперопека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err="1">
                <a:solidFill>
                  <a:srgbClr val="00B050"/>
                </a:solidFill>
                <a:latin typeface="Comic Sans MS" pitchFamily="66" charset="0"/>
              </a:rPr>
              <a:t>Ата-аналардың назарының болмауы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>
                <a:solidFill>
                  <a:srgbClr val="FFC000"/>
                </a:solidFill>
                <a:latin typeface="Comic Sans MS" pitchFamily="66" charset="0"/>
              </a:rPr>
              <a:t>Физикалық белсенділіктің болмауы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Ананың балаға деген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агрессиясы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Отбасындағы тұрақсыз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атмосфера</a:t>
            </a:r>
          </a:p>
          <a:p>
            <a:pPr>
              <a:buFont typeface="Arial" pitchFamily="34" charset="0"/>
              <a:buChar char="•"/>
            </a:pPr>
            <a:r>
              <a:rPr lang="ru-RU" dirty="0" err="1">
                <a:solidFill>
                  <a:schemeClr val="accent2"/>
                </a:solidFill>
                <a:latin typeface="Comic Sans MS" pitchFamily="66" charset="0"/>
              </a:rPr>
              <a:t>Балада</a:t>
            </a:r>
            <a:r>
              <a:rPr lang="ru-RU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Comic Sans MS" pitchFamily="66" charset="0"/>
              </a:rPr>
              <a:t>психологиялық және психикалық бұзылулардың болуы</a:t>
            </a:r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Тревожные дети — Персональный сайт учителя начальных классов Чепець  Виктории Викторовны"/>
          <p:cNvPicPr>
            <a:picLocks noChangeAspect="1" noChangeArrowheads="1"/>
          </p:cNvPicPr>
          <p:nvPr/>
        </p:nvPicPr>
        <p:blipFill>
          <a:blip r:embed="rId2" cstate="print"/>
          <a:srcRect l="44752" r="10496"/>
          <a:stretch>
            <a:fillRect/>
          </a:stretch>
        </p:blipFill>
        <p:spPr bwMode="auto">
          <a:xfrm>
            <a:off x="5615608" y="0"/>
            <a:ext cx="352839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7693"/>
            <a:ext cx="57241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Мазасыздық немесе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Book Antiqua" pitchFamily="18" charset="0"/>
              </a:rPr>
              <a:t>мазасыздану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 (тревога или тревожность)</a:t>
            </a:r>
          </a:p>
          <a:p>
            <a:r>
              <a:rPr lang="ru-RU" dirty="0">
                <a:latin typeface="Bahnschrift SemiCondensed" pitchFamily="34" charset="0"/>
              </a:rPr>
              <a:t>	</a:t>
            </a:r>
            <a:r>
              <a:rPr lang="ru-RU" dirty="0" err="1">
                <a:latin typeface="Bahnschrift SemiCondensed" pitchFamily="34" charset="0"/>
              </a:rPr>
              <a:t>Қорқуды мазасыздықтан айыра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білген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жөн.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Мазасыздық-бұл уайымның көрінісі, баланың толқуы болса</a:t>
            </a:r>
            <a:r>
              <a:rPr lang="ru-RU" dirty="0">
                <a:latin typeface="Bahnschrift SemiCondensed" pitchFamily="34" charset="0"/>
              </a:rPr>
              <a:t>, </a:t>
            </a:r>
            <a:r>
              <a:rPr lang="ru-RU" dirty="0" err="1">
                <a:latin typeface="Bahnschrift SemiCondensed" pitchFamily="34" charset="0"/>
              </a:rPr>
              <a:t>онда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мазасыздану-бұл тұрақты жағдай.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Мазасыздану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қандай </a:t>
            </a:r>
            <a:r>
              <a:rPr lang="ru-RU" dirty="0">
                <a:latin typeface="Bahnschrift SemiCondensed" pitchFamily="34" charset="0"/>
              </a:rPr>
              <a:t>да </a:t>
            </a:r>
            <a:r>
              <a:rPr lang="ru-RU" dirty="0" err="1">
                <a:latin typeface="Bahnschrift SemiCondensed" pitchFamily="34" charset="0"/>
              </a:rPr>
              <a:t>бір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жағдайға байланысты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емес</a:t>
            </a:r>
            <a:r>
              <a:rPr lang="ru-RU" dirty="0">
                <a:latin typeface="Bahnschrift SemiCondensed" pitchFamily="34" charset="0"/>
              </a:rPr>
              <a:t>, </a:t>
            </a:r>
            <a:r>
              <a:rPr lang="ru-RU" dirty="0" err="1">
                <a:latin typeface="Bahnschrift SemiCondensed" pitchFamily="34" charset="0"/>
              </a:rPr>
              <a:t>өз өздігінен пайда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болады</a:t>
            </a:r>
            <a:r>
              <a:rPr lang="ru-RU" dirty="0">
                <a:latin typeface="Bahnschrift SemiCondensed" pitchFamily="34" charset="0"/>
              </a:rPr>
              <a:t>.</a:t>
            </a:r>
          </a:p>
          <a:p>
            <a:r>
              <a:rPr lang="ru-RU" dirty="0" err="1">
                <a:solidFill>
                  <a:srgbClr val="FF0000"/>
                </a:solidFill>
                <a:latin typeface="Book Antiqua" pitchFamily="18" charset="0"/>
              </a:rPr>
              <a:t>Мазасыз</a:t>
            </a:r>
            <a:r>
              <a:rPr lang="ru-RU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 Antiqua" pitchFamily="18" charset="0"/>
              </a:rPr>
              <a:t>баланың ата-анасы</a:t>
            </a:r>
            <a:r>
              <a:rPr lang="ru-RU" dirty="0">
                <a:solidFill>
                  <a:srgbClr val="FF0000"/>
                </a:solidFill>
                <a:latin typeface="Book Antiqua" pitchFamily="18" charset="0"/>
              </a:rPr>
              <a:t> не </a:t>
            </a:r>
            <a:r>
              <a:rPr lang="ru-RU" dirty="0" err="1">
                <a:solidFill>
                  <a:srgbClr val="FF0000"/>
                </a:solidFill>
                <a:latin typeface="Book Antiqua" pitchFamily="18" charset="0"/>
              </a:rPr>
              <a:t>істей</a:t>
            </a:r>
            <a:r>
              <a:rPr lang="ru-RU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 Antiqua" pitchFamily="18" charset="0"/>
              </a:rPr>
              <a:t>алады</a:t>
            </a:r>
            <a:r>
              <a:rPr lang="ru-RU" dirty="0">
                <a:solidFill>
                  <a:srgbClr val="FF0000"/>
                </a:solidFill>
                <a:latin typeface="Book Antiqua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ru-RU" dirty="0" err="1">
                <a:latin typeface="Bahnschrift SemiCondensed" pitchFamily="34" charset="0"/>
              </a:rPr>
              <a:t>Ең алдымен</a:t>
            </a:r>
            <a:r>
              <a:rPr lang="ru-RU" dirty="0">
                <a:latin typeface="Bahnschrift SemiCondensed" pitchFamily="34" charset="0"/>
              </a:rPr>
              <a:t>, </a:t>
            </a:r>
            <a:r>
              <a:rPr lang="ru-RU" dirty="0" err="1">
                <a:latin typeface="Bahnschrift SemiCondensed" pitchFamily="34" charset="0"/>
              </a:rPr>
              <a:t>ата-аналар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оның жетістіктерін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күн сайын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атап</a:t>
            </a:r>
            <a:r>
              <a:rPr lang="ru-RU" dirty="0">
                <a:latin typeface="Bahnschrift SemiCondensed" pitchFamily="34" charset="0"/>
              </a:rPr>
              <a:t>, </a:t>
            </a:r>
            <a:r>
              <a:rPr lang="ru-RU" dirty="0" err="1">
                <a:latin typeface="Bahnschrift SemiCondensed" pitchFamily="34" charset="0"/>
              </a:rPr>
              <a:t>олардың қатысуымен басқа отбасы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мүшелеріне </a:t>
            </a:r>
            <a:r>
              <a:rPr lang="ru-RU" dirty="0">
                <a:latin typeface="Bahnschrift SemiCondensed" pitchFamily="34" charset="0"/>
              </a:rPr>
              <a:t>(</a:t>
            </a:r>
            <a:r>
              <a:rPr lang="ru-RU" dirty="0" err="1">
                <a:latin typeface="Bahnschrift SemiCondensed" pitchFamily="34" charset="0"/>
              </a:rPr>
              <a:t>мысалы</a:t>
            </a:r>
            <a:r>
              <a:rPr lang="ru-RU" dirty="0">
                <a:latin typeface="Bahnschrift SemiCondensed" pitchFamily="34" charset="0"/>
              </a:rPr>
              <a:t>, </a:t>
            </a:r>
            <a:r>
              <a:rPr lang="ru-RU" dirty="0" err="1">
                <a:latin typeface="Bahnschrift SemiCondensed" pitchFamily="34" charset="0"/>
              </a:rPr>
              <a:t>жалпы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кешкі</a:t>
            </a:r>
            <a:r>
              <a:rPr lang="ru-RU" dirty="0">
                <a:latin typeface="Bahnschrift SemiCondensed" pitchFamily="34" charset="0"/>
              </a:rPr>
              <a:t> ас </a:t>
            </a:r>
            <a:r>
              <a:rPr lang="ru-RU" dirty="0" err="1">
                <a:latin typeface="Bahnschrift SemiCondensed" pitchFamily="34" charset="0"/>
              </a:rPr>
              <a:t>кезінде</a:t>
            </a:r>
            <a:r>
              <a:rPr lang="ru-RU" dirty="0">
                <a:latin typeface="Bahnschrift SemiCondensed" pitchFamily="34" charset="0"/>
              </a:rPr>
              <a:t>) </a:t>
            </a:r>
            <a:r>
              <a:rPr lang="ru-RU" dirty="0" err="1">
                <a:latin typeface="Bahnschrift SemiCondensed" pitchFamily="34" charset="0"/>
              </a:rPr>
              <a:t>айтып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отыр</a:t>
            </a:r>
            <a:r>
              <a:rPr lang="ru-RU" dirty="0">
                <a:latin typeface="Bahnschrift SemiCondensed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Баланың қадір-қасиетін қорлайтын сөздерден </a:t>
            </a:r>
            <a:r>
              <a:rPr lang="ru-RU" dirty="0">
                <a:latin typeface="Bahnschrift SemiCondensed" pitchFamily="34" charset="0"/>
              </a:rPr>
              <a:t>бас </a:t>
            </a:r>
            <a:r>
              <a:rPr lang="ru-RU" dirty="0" err="1">
                <a:latin typeface="Bahnschrift SemiCondensed" pitchFamily="34" charset="0"/>
              </a:rPr>
              <a:t>тарту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керек</a:t>
            </a:r>
            <a:endParaRPr lang="ru-RU" dirty="0">
              <a:latin typeface="Bahnschrift SemiCondensed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Ескертулер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санын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азайтқан жөн.</a:t>
            </a:r>
            <a:endParaRPr lang="ru-RU" dirty="0">
              <a:latin typeface="Bahnschrift SemiCondensed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Балаларға дөрекі жазалар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туралы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айтпағаныңыз абзал</a:t>
            </a:r>
            <a:r>
              <a:rPr lang="ru-RU" dirty="0">
                <a:latin typeface="Bahnschrift SemiCondensed" pitchFamily="34" charset="0"/>
              </a:rPr>
              <a:t>. </a:t>
            </a:r>
            <a:r>
              <a:rPr lang="ru-RU" dirty="0" err="1">
                <a:latin typeface="Bahnschrift SemiCondensed" pitchFamily="34" charset="0"/>
              </a:rPr>
              <a:t>(«Үніңді өшір, әйтпесе аузыңызды тігіп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тастаймын</a:t>
            </a:r>
            <a:r>
              <a:rPr lang="ru-RU" dirty="0">
                <a:latin typeface="Bahnschrift SemiCondensed" pitchFamily="34" charset="0"/>
              </a:rPr>
              <a:t>!  </a:t>
            </a:r>
            <a:r>
              <a:rPr lang="ru-RU" dirty="0" err="1">
                <a:latin typeface="Bahnschrift SemiCondensed" pitchFamily="34" charset="0"/>
              </a:rPr>
              <a:t>Сені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тастап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кетемін</a:t>
            </a:r>
            <a:r>
              <a:rPr lang="ru-RU" dirty="0">
                <a:latin typeface="Bahnschrift SemiCondensed" pitchFamily="34" charset="0"/>
              </a:rPr>
              <a:t>"). </a:t>
            </a:r>
            <a:r>
              <a:rPr lang="ru-RU" dirty="0" err="1">
                <a:latin typeface="Bahnschrift SemiCondensed" pitchFamily="34" charset="0"/>
              </a:rPr>
              <a:t>Олар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бұл сөздерсіз </a:t>
            </a:r>
            <a:r>
              <a:rPr lang="ru-RU" dirty="0">
                <a:latin typeface="Bahnschrift SemiCondensed" pitchFamily="34" charset="0"/>
              </a:rPr>
              <a:t>де </a:t>
            </a:r>
            <a:r>
              <a:rPr lang="ru-RU" dirty="0" err="1">
                <a:latin typeface="Bahnschrift SemiCondensed" pitchFamily="34" charset="0"/>
              </a:rPr>
              <a:t>әлемдегі барлық нәрселерден қорқады</a:t>
            </a:r>
            <a:r>
              <a:rPr lang="ru-RU" dirty="0">
                <a:latin typeface="Bahnschrift SemiCondensed" pitchFamily="3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Ата-аналардың  аяулы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алақаны, жылы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құшағы балаға әлемге деген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сенімділік</a:t>
            </a:r>
            <a:r>
              <a:rPr lang="ru-RU" dirty="0">
                <a:latin typeface="Bahnschrift SemiCondensed" pitchFamily="34" charset="0"/>
              </a:rPr>
              <a:t> пен </a:t>
            </a:r>
            <a:r>
              <a:rPr lang="ru-RU" dirty="0" err="1">
                <a:latin typeface="Bahnschrift SemiCondensed" pitchFamily="34" charset="0"/>
              </a:rPr>
              <a:t>сенім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сезімін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сезінуге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көмектеседі</a:t>
            </a:r>
            <a:r>
              <a:rPr lang="ru-RU" dirty="0">
                <a:latin typeface="Bahnschrift SemiCondensed" pitchFamily="34" charset="0"/>
              </a:rPr>
              <a:t>, </a:t>
            </a:r>
            <a:r>
              <a:rPr lang="ru-RU" dirty="0" err="1">
                <a:latin typeface="Bahnschrift SemiCondensed" pitchFamily="34" charset="0"/>
              </a:rPr>
              <a:t>бұл баланы</a:t>
            </a:r>
            <a:r>
              <a:rPr lang="ru-RU" dirty="0">
                <a:latin typeface="Bahnschrift SemiCondensed" pitchFamily="34" charset="0"/>
              </a:rPr>
              <a:t> </a:t>
            </a:r>
            <a:r>
              <a:rPr lang="ru-RU" dirty="0" err="1">
                <a:latin typeface="Bahnschrift SemiCondensed" pitchFamily="34" charset="0"/>
              </a:rPr>
              <a:t>келеке-мазақтан</a:t>
            </a:r>
            <a:r>
              <a:rPr lang="ru-RU" dirty="0">
                <a:latin typeface="Bahnschrift SemiCondensed" pitchFamily="34" charset="0"/>
              </a:rPr>
              <a:t>, </a:t>
            </a:r>
            <a:r>
              <a:rPr lang="ru-RU" dirty="0" err="1">
                <a:latin typeface="Bahnschrift SemiCondensed" pitchFamily="34" charset="0"/>
              </a:rPr>
              <a:t>сатқындықтан қорқудан арылтады</a:t>
            </a:r>
            <a:r>
              <a:rPr lang="ru-RU" dirty="0">
                <a:latin typeface="Bahnschrift SemiCondensed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B050"/>
                </a:solidFill>
                <a:latin typeface="Comic Sans MS" pitchFamily="66" charset="0"/>
              </a:rPr>
              <a:t>Сенімсіздік</a:t>
            </a: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 -</a:t>
            </a:r>
            <a:r>
              <a:rPr lang="ru-RU" dirty="0" err="1">
                <a:solidFill>
                  <a:srgbClr val="00B050"/>
                </a:solidFill>
                <a:latin typeface="Comic Sans MS" pitchFamily="66" charset="0"/>
              </a:rPr>
              <a:t>ол</a:t>
            </a: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omic Sans MS" pitchFamily="66" charset="0"/>
              </a:rPr>
              <a:t>қайдан пайда</a:t>
            </a: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omic Sans MS" pitchFamily="66" charset="0"/>
              </a:rPr>
              <a:t>болады</a:t>
            </a: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?</a:t>
            </a:r>
          </a:p>
          <a:p>
            <a:r>
              <a:rPr lang="ru-RU" dirty="0"/>
              <a:t>	</a:t>
            </a:r>
            <a:r>
              <a:rPr lang="ru-RU" dirty="0" err="1">
                <a:latin typeface="Century Schoolbook" pitchFamily="18" charset="0"/>
              </a:rPr>
              <a:t>Оның белгілерін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кез-келген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жаста</a:t>
            </a:r>
            <a:r>
              <a:rPr lang="ru-RU" dirty="0">
                <a:latin typeface="Century Schoolbook" pitchFamily="18" charset="0"/>
              </a:rPr>
              <a:t>, </a:t>
            </a:r>
            <a:r>
              <a:rPr lang="ru-RU" dirty="0" err="1">
                <a:latin typeface="Century Schoolbook" pitchFamily="18" charset="0"/>
              </a:rPr>
              <a:t>ересектер</a:t>
            </a:r>
            <a:r>
              <a:rPr lang="ru-RU" dirty="0">
                <a:latin typeface="Century Schoolbook" pitchFamily="18" charset="0"/>
              </a:rPr>
              <a:t> мен </a:t>
            </a:r>
            <a:r>
              <a:rPr lang="ru-RU" dirty="0" err="1">
                <a:latin typeface="Century Schoolbook" pitchFamily="18" charset="0"/>
              </a:rPr>
              <a:t>балаларда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байқауға болады</a:t>
            </a:r>
            <a:r>
              <a:rPr lang="ru-RU" dirty="0">
                <a:latin typeface="Century Schoolbook" pitchFamily="18" charset="0"/>
              </a:rPr>
              <a:t>. </a:t>
            </a:r>
            <a:r>
              <a:rPr lang="ru-RU" dirty="0" err="1">
                <a:latin typeface="Century Schoolbook" pitchFamily="18" charset="0"/>
              </a:rPr>
              <a:t>Бұл өз қабілеттеріне, мүмкіндіктеріне, біліміне</a:t>
            </a:r>
            <a:r>
              <a:rPr lang="ru-RU" dirty="0">
                <a:latin typeface="Century Schoolbook" pitchFamily="18" charset="0"/>
              </a:rPr>
              <a:t>, </a:t>
            </a:r>
            <a:r>
              <a:rPr lang="ru-RU" dirty="0" err="1">
                <a:latin typeface="Century Schoolbook" pitchFamily="18" charset="0"/>
              </a:rPr>
              <a:t>өз күшіне күмәндану.</a:t>
            </a:r>
            <a:endParaRPr lang="ru-RU" dirty="0">
              <a:latin typeface="Century Schoolbook" pitchFamily="18" charset="0"/>
            </a:endParaRPr>
          </a:p>
          <a:p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Көбінесе бұл сәтсіз тәжірибе, есте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қаларлық жеңіліс, ауырсыну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нәтижесінде пайда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болатын</a:t>
            </a:r>
            <a:r>
              <a:rPr lang="ru-RU" dirty="0">
                <a:latin typeface="Century Schoolbook" pitchFamily="18" charset="0"/>
              </a:rPr>
              <a:t> сапа. </a:t>
            </a:r>
            <a:r>
              <a:rPr lang="ru-RU" dirty="0" err="1">
                <a:latin typeface="Century Schoolbook" pitchFamily="18" charset="0"/>
              </a:rPr>
              <a:t>Бұл баланы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тәрбиелеудің салдары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болуы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мүмкін.</a:t>
            </a:r>
            <a:endParaRPr lang="ru-RU" dirty="0">
              <a:latin typeface="Century Schoolbook" pitchFamily="18" charset="0"/>
            </a:endParaRPr>
          </a:p>
          <a:p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Сенімсіздік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қашан және неліктен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пайда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болады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  <a:p>
            <a:r>
              <a:rPr lang="ru-RU" dirty="0"/>
              <a:t>	</a:t>
            </a:r>
            <a:r>
              <a:rPr lang="ru-RU" dirty="0" err="1">
                <a:latin typeface="Century Schoolbook" pitchFamily="18" charset="0"/>
              </a:rPr>
              <a:t>Көбінесе бұл қасиет жасөспірімдерде, кішкентай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балаларда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пайда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болады</a:t>
            </a:r>
            <a:r>
              <a:rPr lang="ru-RU" dirty="0">
                <a:latin typeface="Century Schoolbook" pitchFamily="18" charset="0"/>
              </a:rPr>
              <a:t>. </a:t>
            </a:r>
            <a:r>
              <a:rPr lang="ru-RU" dirty="0" err="1">
                <a:latin typeface="Century Schoolbook" pitchFamily="18" charset="0"/>
              </a:rPr>
              <a:t>Жасөспірімдер өздерін басқа адамдардан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бөліп, өз қабілеттерін </a:t>
            </a:r>
            <a:r>
              <a:rPr lang="ru-RU" dirty="0">
                <a:latin typeface="Century Schoolbook" pitchFamily="18" charset="0"/>
              </a:rPr>
              <a:t>кем </a:t>
            </a:r>
            <a:r>
              <a:rPr lang="ru-RU" dirty="0" err="1">
                <a:latin typeface="Century Schoolbook" pitchFamily="18" charset="0"/>
              </a:rPr>
              <a:t>бағалай алады</a:t>
            </a:r>
            <a:r>
              <a:rPr lang="ru-RU" dirty="0">
                <a:latin typeface="Century Schoolbook" pitchFamily="18" charset="0"/>
              </a:rPr>
              <a:t>. </a:t>
            </a:r>
            <a:r>
              <a:rPr lang="ru-RU" dirty="0" err="1">
                <a:latin typeface="Century Schoolbook" pitchFamily="18" charset="0"/>
              </a:rPr>
              <a:t>Мұның нәтижесі оның сыртқы келбетіне</a:t>
            </a:r>
            <a:r>
              <a:rPr lang="ru-RU" dirty="0">
                <a:latin typeface="Century Schoolbook" pitchFamily="18" charset="0"/>
              </a:rPr>
              <a:t>, </a:t>
            </a:r>
            <a:r>
              <a:rPr lang="ru-RU" dirty="0" err="1">
                <a:latin typeface="Century Schoolbook" pitchFamily="18" charset="0"/>
              </a:rPr>
              <a:t>физикалық мәліметтеріне, ата-аналардың әлеуметтік жағдайына және басқа </a:t>
            </a:r>
            <a:r>
              <a:rPr lang="ru-RU" dirty="0">
                <a:latin typeface="Century Schoolbook" pitchFamily="18" charset="0"/>
              </a:rPr>
              <a:t>да </a:t>
            </a:r>
            <a:r>
              <a:rPr lang="ru-RU" dirty="0" err="1">
                <a:latin typeface="Century Schoolbook" pitchFamily="18" charset="0"/>
              </a:rPr>
              <a:t>жайттарға байланысты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болуы</a:t>
            </a:r>
            <a:r>
              <a:rPr lang="ru-RU" dirty="0">
                <a:latin typeface="Century Schoolbook" pitchFamily="18" charset="0"/>
              </a:rPr>
              <a:t> </a:t>
            </a:r>
            <a:r>
              <a:rPr lang="ru-RU" dirty="0" err="1">
                <a:latin typeface="Century Schoolbook" pitchFamily="18" charset="0"/>
              </a:rPr>
              <a:t>мүмкін</a:t>
            </a:r>
            <a:r>
              <a:rPr lang="ru-RU" dirty="0">
                <a:latin typeface="Century Schoolbook" pitchFamily="18" charset="0"/>
              </a:rPr>
              <a:t>.</a:t>
            </a:r>
          </a:p>
          <a:p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Сенімді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бала-ол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қандай?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dirty="0"/>
              <a:t>	</a:t>
            </a:r>
            <a:r>
              <a:rPr lang="ru-RU" dirty="0" err="1">
                <a:latin typeface="Century Schoolbook" pitchFamily="18" charset="0"/>
              </a:rPr>
              <a:t>Бұл-өмірдегі жетістіктің негізі</a:t>
            </a:r>
            <a:r>
              <a:rPr lang="ru-RU" dirty="0">
                <a:latin typeface="Century Schoolbook" pitchFamily="18" charset="0"/>
              </a:rPr>
              <a:t>. Даму </a:t>
            </a:r>
            <a:r>
              <a:rPr lang="ru-RU" dirty="0" err="1">
                <a:latin typeface="Century Schoolbook" pitchFamily="18" charset="0"/>
              </a:rPr>
              <a:t>және тәжірибе жасау</a:t>
            </a:r>
            <a:r>
              <a:rPr lang="ru-RU" dirty="0">
                <a:latin typeface="Century Schoolbook" pitchFamily="18" charset="0"/>
              </a:rPr>
              <a:t>, </a:t>
            </a:r>
            <a:r>
              <a:rPr lang="ru-RU" dirty="0" err="1">
                <a:latin typeface="Century Schoolbook" pitchFamily="18" charset="0"/>
              </a:rPr>
              <a:t>өзіңіз </a:t>
            </a:r>
            <a:r>
              <a:rPr lang="ru-RU" dirty="0">
                <a:latin typeface="Century Schoolbook" pitchFamily="18" charset="0"/>
              </a:rPr>
              <a:t>болу </a:t>
            </a:r>
            <a:r>
              <a:rPr lang="ru-RU" dirty="0" err="1">
                <a:latin typeface="Century Schoolbook" pitchFamily="18" charset="0"/>
              </a:rPr>
              <a:t>және қиындықтардан қорықпау</a:t>
            </a:r>
            <a:r>
              <a:rPr lang="ru-RU" dirty="0">
                <a:latin typeface="Century Schoolbook" pitchFamily="18" charset="0"/>
              </a:rPr>
              <a:t>.</a:t>
            </a:r>
          </a:p>
        </p:txBody>
      </p:sp>
      <p:pic>
        <p:nvPicPr>
          <p:cNvPr id="3" name="Picture 2" descr="The Wisdom of Uncertainty"/>
          <p:cNvPicPr>
            <a:picLocks noChangeAspect="1" noChangeArrowheads="1"/>
          </p:cNvPicPr>
          <p:nvPr/>
        </p:nvPicPr>
        <p:blipFill>
          <a:blip r:embed="rId2" cstate="print"/>
          <a:srcRect r="998" b="16773"/>
          <a:stretch>
            <a:fillRect/>
          </a:stretch>
        </p:blipFill>
        <p:spPr bwMode="auto">
          <a:xfrm>
            <a:off x="0" y="4221088"/>
            <a:ext cx="914400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мятка для родителей!!! - Новости, объявления - Новости, объявления -  Гражданская защита населения - Муниципальное образование городское  поселение Анд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09" cy="68290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4005064"/>
            <a:ext cx="705678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Ата-аналар, сіздер үшін!!!</a:t>
            </a:r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60841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FF0000"/>
                </a:solidFill>
                <a:latin typeface="Comic Sans MS" pitchFamily="66" charset="0"/>
              </a:rPr>
              <a:t>Ата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ru-RU" sz="2000" dirty="0" err="1">
                <a:solidFill>
                  <a:srgbClr val="FF0000"/>
                </a:solidFill>
                <a:latin typeface="Comic Sans MS" pitchFamily="66" charset="0"/>
              </a:rPr>
              <a:t>аналарға балаларын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mic Sans MS" pitchFamily="66" charset="0"/>
              </a:rPr>
              <a:t>қолдауға арналған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ar-EG" sz="20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mic Sans MS" pitchFamily="66" charset="0"/>
              </a:rPr>
              <a:t>кеңес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B0F0"/>
                </a:solidFill>
                <a:latin typeface="Bahnschrift Light SemiCondensed" pitchFamily="34" charset="0"/>
              </a:rPr>
              <a:t> Баланы </a:t>
            </a:r>
            <a:r>
              <a:rPr lang="ru-RU" dirty="0" err="1">
                <a:solidFill>
                  <a:srgbClr val="00B0F0"/>
                </a:solidFill>
                <a:latin typeface="Bahnschrift Light SemiCondensed" pitchFamily="34" charset="0"/>
              </a:rPr>
              <a:t>сол</a:t>
            </a:r>
            <a:r>
              <a:rPr lang="ru-RU" dirty="0">
                <a:solidFill>
                  <a:srgbClr val="00B0F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Bahnschrift Light SemiCondensed" pitchFamily="34" charset="0"/>
              </a:rPr>
              <a:t>қалпында жақсы көріңіз және жақсы болуға көмектесіңіз</a:t>
            </a:r>
            <a:r>
              <a:rPr lang="ru-RU" dirty="0">
                <a:solidFill>
                  <a:srgbClr val="00B0F0"/>
                </a:solidFill>
                <a:latin typeface="Bahnschrift Light SemiCondensed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FFC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Bahnschrift Light SemiCondensed" pitchFamily="34" charset="0"/>
              </a:rPr>
              <a:t>Сіз</a:t>
            </a:r>
            <a:r>
              <a:rPr lang="ru-RU" dirty="0">
                <a:solidFill>
                  <a:srgbClr val="FFC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Bahnschrift Light SemiCondensed" pitchFamily="34" charset="0"/>
              </a:rPr>
              <a:t>әділ және шыншыл</a:t>
            </a:r>
            <a:r>
              <a:rPr lang="ru-RU" dirty="0">
                <a:solidFill>
                  <a:srgbClr val="FFC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Bahnschrift Light SemiCondensed" pitchFamily="34" charset="0"/>
              </a:rPr>
              <a:t>болыңыз.</a:t>
            </a:r>
            <a:endParaRPr lang="ru-RU" dirty="0">
              <a:solidFill>
                <a:srgbClr val="FFC000"/>
              </a:solidFill>
              <a:latin typeface="Bahnschrift Light SemiCondense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Балаңызға ол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ең әдемі немесе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ақылды екенін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айтпаңыз.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Бұл әдіс менмендікке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әкеледі, 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ал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балалар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бұл қасиетті өз ортасында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жақсы көрмейді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.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Менмен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бала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өзі секілді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бәсекелесті кездестірсе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–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ол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онымен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қалай күресуді білмейді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.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Және оның артықшылығын дәлелдеу үшін бәрін жасай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алады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.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Егер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ол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бәсекелесінен қалып қалса, онда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ол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өзін ең 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"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жаман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"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және бақытсыз деп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Bahnschrift Light SemiCondensed" pitchFamily="34" charset="0"/>
              </a:rPr>
              <a:t>есептейді</a:t>
            </a:r>
            <a:r>
              <a:rPr lang="ru-RU" dirty="0">
                <a:solidFill>
                  <a:srgbClr val="00B050"/>
                </a:solidFill>
                <a:latin typeface="Bahnschrift Light SemiCondensed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Bahnschrift Light SemiCondensed" pitchFamily="34" charset="0"/>
              </a:rPr>
              <a:t>Өз балаңызды басқа балалармен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Bahnschrift Light SemiCondensed" pitchFamily="34" charset="0"/>
              </a:rPr>
              <a:t>салыстырмаңыз.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Bahnschrift Light SemiCondensed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Біріншіден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сіз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үнемі салыстыратын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балаға жақтырмау сезімі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пайда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Bahnschrift Light SemiCondensed" pitchFamily="34" charset="0"/>
              </a:rPr>
              <a:t>болады</a:t>
            </a:r>
            <a:r>
              <a:rPr lang="ru-RU" dirty="0">
                <a:solidFill>
                  <a:srgbClr val="0070C0"/>
                </a:solidFill>
                <a:latin typeface="Bahnschrift Light SemiCondensed" pitchFamily="34" charset="0"/>
              </a:rPr>
              <a:t>.  </a:t>
            </a:r>
          </a:p>
        </p:txBody>
      </p:sp>
      <p:pic>
        <p:nvPicPr>
          <p:cNvPr id="3" name="Picture 2" descr="Советы родителям: что НЕ нужно делать в соцсетях | Безопасность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3059832" cy="36080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437112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Екіншіден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сіз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салыстыратын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балаға ұқсауға немесе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одан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жақсырақ болуға деген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ниеті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жоғалады.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Бәрін керісінше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істегісі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Bahnschrift Light SemiCondensed" pitchFamily="34" charset="0"/>
              </a:rPr>
              <a:t>келеді</a:t>
            </a:r>
            <a:r>
              <a:rPr lang="ru-RU" dirty="0">
                <a:solidFill>
                  <a:srgbClr val="7030A0"/>
                </a:solidFill>
                <a:latin typeface="Bahnschrift Light SemiCondensed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ahnschrift Light SemiCondensed" pitchFamily="34" charset="0"/>
              </a:rPr>
              <a:t>Өз проблемаларыңызбен бөлісіңіз.</a:t>
            </a: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ahnschrift Light SemiCondensed" pitchFamily="34" charset="0"/>
              </a:rPr>
              <a:t>Сондықтан ол</a:t>
            </a: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ahnschrift Light SemiCondensed" pitchFamily="34" charset="0"/>
              </a:rPr>
              <a:t>өмірдің мәңгілік мереке</a:t>
            </a: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ahnschrift Light SemiCondensed" pitchFamily="34" charset="0"/>
              </a:rPr>
              <a:t>емес</a:t>
            </a: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ahnschrift Light SemiCondensed" pitchFamily="34" charset="0"/>
              </a:rPr>
              <a:t>екенін</a:t>
            </a: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ahnschrift Light SemiCondensed" pitchFamily="34" charset="0"/>
              </a:rPr>
              <a:t>түсінеді.</a:t>
            </a: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ahnschrift Light SemiCondensed" pitchFamily="34" charset="0"/>
              </a:rPr>
              <a:t>Ол</a:t>
            </a: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Bahnschrift Light SemiCondensed" pitchFamily="34" charset="0"/>
              </a:rPr>
              <a:t>сіздің тәжірибеңізге сүйене отырып</a:t>
            </a: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Bahnschrift Light SemiCondensed" pitchFamily="34" charset="0"/>
              </a:rPr>
              <a:t>сәттілік </a:t>
            </a: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пен </a:t>
            </a:r>
            <a:r>
              <a:rPr lang="ru-RU" dirty="0" err="1">
                <a:solidFill>
                  <a:srgbClr val="C00000"/>
                </a:solidFill>
                <a:latin typeface="Bahnschrift Light SemiCondensed" pitchFamily="34" charset="0"/>
              </a:rPr>
              <a:t>жеңілісті дұрыс қабылдауға үйренеді</a:t>
            </a:r>
            <a:r>
              <a:rPr lang="ru-RU" dirty="0">
                <a:solidFill>
                  <a:srgbClr val="C00000"/>
                </a:solidFill>
                <a:latin typeface="Bahnschrift Light SemiCondensed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Қателіктер үшін айыптамаңыз.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Қателік жасау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қалыпты жағдай екенін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көрсетіңіз.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Қателік жасаудан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қорқу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тек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өзіне деген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сенімнің жоғалуына және әрекет етуге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деген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ұмтылыстың болмауына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әкеледі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Light SemiCondensed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пасибо за внимание!» или как «потопить» презента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НАЗАРЛАРЫ</a:t>
            </a:r>
            <a:r>
              <a:rPr lang="kk-KZ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ҢЫЗҒА    РАХМЕТ!!!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216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Ата-аналарға арналған  психологтың кеңесі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Ата аналарға арналған  психологтың кеңесі</dc:title>
  <dc:creator>Арука</dc:creator>
  <cp:lastModifiedBy>Неизвестный пользователь</cp:lastModifiedBy>
  <cp:revision>16</cp:revision>
  <dcterms:created xsi:type="dcterms:W3CDTF">2020-11-11T17:06:41Z</dcterms:created>
  <dcterms:modified xsi:type="dcterms:W3CDTF">2021-01-25T19:46:29Z</dcterms:modified>
</cp:coreProperties>
</file>