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A6FB7C-9850-40F3-8253-0E9717D1D477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711B26-162A-4A13-9A94-50BFD2225C9B}">
      <dgm:prSet phldrT="[Текст]"/>
      <dgm:spPr/>
      <dgm:t>
        <a:bodyPr/>
        <a:lstStyle/>
        <a:p>
          <a:r>
            <a:rPr lang="kk-KZ" dirty="0" smtClean="0"/>
            <a:t>Түшкіргенде</a:t>
          </a:r>
        </a:p>
        <a:p>
          <a:r>
            <a:rPr lang="kk-KZ" dirty="0" smtClean="0"/>
            <a:t>Ауа арқылы</a:t>
          </a:r>
          <a:endParaRPr lang="ru-RU" dirty="0"/>
        </a:p>
      </dgm:t>
    </dgm:pt>
    <dgm:pt modelId="{9D96A088-9A2B-40E4-8187-1A2910D9053B}" type="parTrans" cxnId="{2E897E8D-E861-407A-A407-A98796D146D5}">
      <dgm:prSet/>
      <dgm:spPr/>
      <dgm:t>
        <a:bodyPr/>
        <a:lstStyle/>
        <a:p>
          <a:endParaRPr lang="ru-RU"/>
        </a:p>
      </dgm:t>
    </dgm:pt>
    <dgm:pt modelId="{F70BC015-E59B-4150-846F-59A2208CEA46}" type="sibTrans" cxnId="{2E897E8D-E861-407A-A407-A98796D146D5}">
      <dgm:prSet/>
      <dgm:spPr/>
      <dgm:t>
        <a:bodyPr/>
        <a:lstStyle/>
        <a:p>
          <a:endParaRPr lang="ru-RU"/>
        </a:p>
      </dgm:t>
    </dgm:pt>
    <dgm:pt modelId="{7911A8E3-57F1-4FE9-96F7-831578FB8C68}">
      <dgm:prSet phldrT="[Текст]"/>
      <dgm:spPr/>
      <dgm:t>
        <a:bodyPr/>
        <a:lstStyle/>
        <a:p>
          <a:r>
            <a:rPr lang="kk-KZ" dirty="0" smtClean="0"/>
            <a:t>Қол алысу арқылы</a:t>
          </a:r>
          <a:endParaRPr lang="ru-RU" dirty="0"/>
        </a:p>
      </dgm:t>
    </dgm:pt>
    <dgm:pt modelId="{E4CE9764-B2CB-4843-95E6-252AAD18F534}" type="parTrans" cxnId="{8BD0ECBC-2D48-4A30-8B4A-3C11AE9C5C26}">
      <dgm:prSet/>
      <dgm:spPr/>
      <dgm:t>
        <a:bodyPr/>
        <a:lstStyle/>
        <a:p>
          <a:endParaRPr lang="ru-RU"/>
        </a:p>
      </dgm:t>
    </dgm:pt>
    <dgm:pt modelId="{3EB0ACD3-FFED-4923-A672-3BB122EBB556}" type="sibTrans" cxnId="{8BD0ECBC-2D48-4A30-8B4A-3C11AE9C5C26}">
      <dgm:prSet/>
      <dgm:spPr/>
      <dgm:t>
        <a:bodyPr/>
        <a:lstStyle/>
        <a:p>
          <a:endParaRPr lang="ru-RU"/>
        </a:p>
      </dgm:t>
    </dgm:pt>
    <dgm:pt modelId="{7773FCE5-864A-425D-8431-63BE4A5195FF}" type="pres">
      <dgm:prSet presAssocID="{CEA6FB7C-9850-40F3-8253-0E9717D1D477}" presName="compositeShape" presStyleCnt="0">
        <dgm:presLayoutVars>
          <dgm:chMax val="2"/>
          <dgm:dir/>
          <dgm:resizeHandles val="exact"/>
        </dgm:presLayoutVars>
      </dgm:prSet>
      <dgm:spPr/>
    </dgm:pt>
    <dgm:pt modelId="{B92CB973-A7E6-4146-8DB3-01EB96F7C412}" type="pres">
      <dgm:prSet presAssocID="{CEA6FB7C-9850-40F3-8253-0E9717D1D477}" presName="ribbon" presStyleLbl="node1" presStyleIdx="0" presStyleCnt="1"/>
      <dgm:spPr/>
    </dgm:pt>
    <dgm:pt modelId="{7CADDA0B-2072-4542-A9B0-8F7AEE102EBD}" type="pres">
      <dgm:prSet presAssocID="{CEA6FB7C-9850-40F3-8253-0E9717D1D477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1049897F-75A1-4DDB-A950-3FD3EBEBFF9D}" type="pres">
      <dgm:prSet presAssocID="{CEA6FB7C-9850-40F3-8253-0E9717D1D47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D0ECBC-2D48-4A30-8B4A-3C11AE9C5C26}" srcId="{CEA6FB7C-9850-40F3-8253-0E9717D1D477}" destId="{7911A8E3-57F1-4FE9-96F7-831578FB8C68}" srcOrd="1" destOrd="0" parTransId="{E4CE9764-B2CB-4843-95E6-252AAD18F534}" sibTransId="{3EB0ACD3-FFED-4923-A672-3BB122EBB556}"/>
    <dgm:cxn modelId="{51BBE1AC-477D-43BE-87D6-881DBEEABE1D}" type="presOf" srcId="{EC711B26-162A-4A13-9A94-50BFD2225C9B}" destId="{7CADDA0B-2072-4542-A9B0-8F7AEE102EBD}" srcOrd="0" destOrd="0" presId="urn:microsoft.com/office/officeart/2005/8/layout/arrow6"/>
    <dgm:cxn modelId="{D65D5211-F718-48AB-84C2-DDE99B55FC4D}" type="presOf" srcId="{7911A8E3-57F1-4FE9-96F7-831578FB8C68}" destId="{1049897F-75A1-4DDB-A950-3FD3EBEBFF9D}" srcOrd="0" destOrd="0" presId="urn:microsoft.com/office/officeart/2005/8/layout/arrow6"/>
    <dgm:cxn modelId="{65B7D62F-653C-4A48-AB4B-5093985F4D1C}" type="presOf" srcId="{CEA6FB7C-9850-40F3-8253-0E9717D1D477}" destId="{7773FCE5-864A-425D-8431-63BE4A5195FF}" srcOrd="0" destOrd="0" presId="urn:microsoft.com/office/officeart/2005/8/layout/arrow6"/>
    <dgm:cxn modelId="{2E897E8D-E861-407A-A407-A98796D146D5}" srcId="{CEA6FB7C-9850-40F3-8253-0E9717D1D477}" destId="{EC711B26-162A-4A13-9A94-50BFD2225C9B}" srcOrd="0" destOrd="0" parTransId="{9D96A088-9A2B-40E4-8187-1A2910D9053B}" sibTransId="{F70BC015-E59B-4150-846F-59A2208CEA46}"/>
    <dgm:cxn modelId="{86852746-EA3C-4289-B225-2C33045D5CFC}" type="presParOf" srcId="{7773FCE5-864A-425D-8431-63BE4A5195FF}" destId="{B92CB973-A7E6-4146-8DB3-01EB96F7C412}" srcOrd="0" destOrd="0" presId="urn:microsoft.com/office/officeart/2005/8/layout/arrow6"/>
    <dgm:cxn modelId="{59125501-1E74-4C4F-A1FD-5E2DEEBDCCA2}" type="presParOf" srcId="{7773FCE5-864A-425D-8431-63BE4A5195FF}" destId="{7CADDA0B-2072-4542-A9B0-8F7AEE102EBD}" srcOrd="1" destOrd="0" presId="urn:microsoft.com/office/officeart/2005/8/layout/arrow6"/>
    <dgm:cxn modelId="{EDF25635-734E-4DA3-B0D7-7C093668343E}" type="presParOf" srcId="{7773FCE5-864A-425D-8431-63BE4A5195FF}" destId="{1049897F-75A1-4DDB-A950-3FD3EBEBFF9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2CB973-A7E6-4146-8DB3-01EB96F7C412}">
      <dsp:nvSpPr>
        <dsp:cNvPr id="0" name=""/>
        <dsp:cNvSpPr/>
      </dsp:nvSpPr>
      <dsp:spPr>
        <a:xfrm>
          <a:off x="0" y="777790"/>
          <a:ext cx="8670273" cy="346810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DDA0B-2072-4542-A9B0-8F7AEE102EBD}">
      <dsp:nvSpPr>
        <dsp:cNvPr id="0" name=""/>
        <dsp:cNvSpPr/>
      </dsp:nvSpPr>
      <dsp:spPr>
        <a:xfrm>
          <a:off x="1040432" y="1384709"/>
          <a:ext cx="2861190" cy="16993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5796" rIns="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kern="1200" dirty="0" smtClean="0"/>
            <a:t>Түшкіргенде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kern="1200" dirty="0" smtClean="0"/>
            <a:t>Ауа арқылы</a:t>
          </a:r>
          <a:endParaRPr lang="ru-RU" sz="4100" kern="1200" dirty="0"/>
        </a:p>
      </dsp:txBody>
      <dsp:txXfrm>
        <a:off x="1040432" y="1384709"/>
        <a:ext cx="2861190" cy="1699373"/>
      </dsp:txXfrm>
    </dsp:sp>
    <dsp:sp modelId="{1049897F-75A1-4DDB-A950-3FD3EBEBFF9D}">
      <dsp:nvSpPr>
        <dsp:cNvPr id="0" name=""/>
        <dsp:cNvSpPr/>
      </dsp:nvSpPr>
      <dsp:spPr>
        <a:xfrm>
          <a:off x="4335136" y="1939606"/>
          <a:ext cx="3381406" cy="16993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45796" rIns="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kern="1200" dirty="0" smtClean="0"/>
            <a:t>Қол алысу арқылы</a:t>
          </a:r>
          <a:endParaRPr lang="ru-RU" sz="4100" kern="1200" dirty="0"/>
        </a:p>
      </dsp:txBody>
      <dsp:txXfrm>
        <a:off x="4335136" y="1939606"/>
        <a:ext cx="3381406" cy="1699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95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28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4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65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72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1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6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87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6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55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29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BD4D3-0EBB-4AB5-8EF6-602F741CAB80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6B5C-BD18-49E6-B79A-A96BB4B96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8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467" y="1122363"/>
            <a:ext cx="10245687" cy="2387600"/>
          </a:xfrm>
        </p:spPr>
        <p:txBody>
          <a:bodyPr>
            <a:normAutofit/>
          </a:bodyPr>
          <a:lstStyle/>
          <a:p>
            <a:r>
              <a:rPr lang="kk-KZ" sz="8000" b="1" i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</a:t>
            </a:r>
            <a:r>
              <a:rPr lang="kk-KZ" sz="8000" b="1" dirty="0" smtClean="0">
                <a:solidFill>
                  <a:srgbClr val="C00000"/>
                </a:solidFill>
              </a:rPr>
              <a:t>  туралы білемін  бе?</a:t>
            </a:r>
            <a:endParaRPr lang="ru-RU" sz="8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5185" y="4252033"/>
            <a:ext cx="9144000" cy="16557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8130"/>
            <a:ext cx="10515600" cy="5438833"/>
          </a:xfrm>
        </p:spPr>
        <p:txBody>
          <a:bodyPr>
            <a:normAutofit/>
          </a:bodyPr>
          <a:lstStyle/>
          <a:p>
            <a:r>
              <a:rPr lang="ru-RU" sz="6000" b="1" dirty="0" err="1" smtClean="0"/>
              <a:t>Коронавирус</a:t>
            </a:r>
            <a:r>
              <a:rPr lang="ru-RU" sz="6000" b="1" dirty="0" smtClean="0"/>
              <a:t> </a:t>
            </a:r>
            <a:r>
              <a:rPr lang="ru-RU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2019-nCoV</a:t>
            </a:r>
            <a:r>
              <a:rPr lang="ru-RU" sz="6000" b="1" dirty="0" smtClean="0"/>
              <a:t> </a:t>
            </a:r>
          </a:p>
          <a:p>
            <a:pPr marL="0" indent="0">
              <a:buNone/>
            </a:pPr>
            <a:r>
              <a:rPr lang="ru-RU" sz="6000" b="1" dirty="0" err="1" smtClean="0"/>
              <a:t>жұқтырған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адамдарда</a:t>
            </a:r>
            <a:r>
              <a:rPr lang="ru-RU" sz="6000" b="1" dirty="0" smtClean="0"/>
              <a:t> ПНЕВМОНИЯНЫҢ </a:t>
            </a:r>
            <a:r>
              <a:rPr lang="ru-RU" sz="6000" b="1" dirty="0" err="1" smtClean="0"/>
              <a:t>қоздыруына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әкеліп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соғатын</a:t>
            </a:r>
            <a:r>
              <a:rPr lang="ru-RU" sz="6000" b="1" dirty="0" smtClean="0"/>
              <a:t> вирус </a:t>
            </a:r>
            <a:r>
              <a:rPr lang="ru-RU" sz="6000" b="1" dirty="0" err="1" smtClean="0"/>
              <a:t>түрі</a:t>
            </a:r>
            <a:endParaRPr lang="ru-RU" sz="4000" b="1" dirty="0" smtClean="0">
              <a:solidFill>
                <a:srgbClr val="7030A0"/>
              </a:solidFill>
            </a:endParaRPr>
          </a:p>
          <a:p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2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759" y="172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Коронавирус</a:t>
            </a: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6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белгілері</a:t>
            </a:r>
            <a:r>
              <a:rPr lang="ru-RU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6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759" y="1498294"/>
            <a:ext cx="10858041" cy="4678669"/>
          </a:xfrm>
        </p:spPr>
        <p:txBody>
          <a:bodyPr>
            <a:normAutofit/>
          </a:bodyPr>
          <a:lstStyle/>
          <a:p>
            <a:r>
              <a:rPr lang="ru-RU" sz="4800" b="1" dirty="0" err="1" smtClean="0"/>
              <a:t>Тұмау</a:t>
            </a:r>
            <a:r>
              <a:rPr lang="ru-RU" sz="4800" b="1" dirty="0" smtClean="0"/>
              <a:t>  не </a:t>
            </a:r>
            <a:r>
              <a:rPr lang="ru-RU" sz="4800" b="1" dirty="0" err="1" smtClean="0"/>
              <a:t>суық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тию</a:t>
            </a:r>
            <a:r>
              <a:rPr lang="ru-RU" sz="4800" b="1" dirty="0" smtClean="0"/>
              <a:t> </a:t>
            </a:r>
          </a:p>
          <a:p>
            <a:r>
              <a:rPr lang="ru-RU" sz="4800" b="1" dirty="0" err="1" smtClean="0"/>
              <a:t>Жалпы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әлсіреу</a:t>
            </a:r>
            <a:endParaRPr lang="ru-RU" sz="4800" b="1" dirty="0" smtClean="0"/>
          </a:p>
          <a:p>
            <a:r>
              <a:rPr lang="ru-RU" sz="4800" b="1" dirty="0" err="1" smtClean="0"/>
              <a:t>Жөтел</a:t>
            </a:r>
            <a:r>
              <a:rPr lang="ru-RU" sz="4800" b="1" dirty="0" smtClean="0"/>
              <a:t> </a:t>
            </a:r>
            <a:endParaRPr lang="ru-RU" sz="4800" b="1" dirty="0"/>
          </a:p>
          <a:p>
            <a:r>
              <a:rPr lang="ru-RU" sz="4800" b="1" dirty="0" err="1" smtClean="0"/>
              <a:t>Демікпе</a:t>
            </a:r>
            <a:r>
              <a:rPr lang="ru-RU" sz="4800" b="1" dirty="0" smtClean="0"/>
              <a:t> не </a:t>
            </a:r>
            <a:r>
              <a:rPr lang="ru-RU" sz="4800" b="1" dirty="0" err="1" smtClean="0"/>
              <a:t>тыныстың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тарылуы</a:t>
            </a:r>
            <a:endParaRPr lang="ru-RU" sz="4800" b="1" dirty="0" smtClean="0"/>
          </a:p>
          <a:p>
            <a:r>
              <a:rPr lang="ru-RU" sz="4800" b="1" dirty="0" err="1" smtClean="0"/>
              <a:t>Дене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қызуының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көтерілуі</a:t>
            </a:r>
            <a:endParaRPr lang="ru-RU" sz="4800" b="1" dirty="0" smtClean="0"/>
          </a:p>
          <a:p>
            <a:r>
              <a:rPr lang="kk-KZ" sz="4800" b="1" dirty="0" smtClean="0"/>
              <a:t>Пневмония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76908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323" y="2066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err="1">
                <a:solidFill>
                  <a:srgbClr val="FF0000"/>
                </a:solidFill>
              </a:rPr>
              <a:t>Қ</a:t>
            </a:r>
            <a:r>
              <a:rPr lang="ru-RU" sz="6000" b="1" dirty="0" err="1" smtClean="0">
                <a:solidFill>
                  <a:srgbClr val="FF0000"/>
                </a:solidFill>
              </a:rPr>
              <a:t>алай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  <a:r>
              <a:rPr lang="kk-KZ" sz="6000" b="1" dirty="0" smtClean="0">
                <a:solidFill>
                  <a:srgbClr val="FF0000"/>
                </a:solidFill>
              </a:rPr>
              <a:t>жұғады?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" t="21429" r="56901" b="55254"/>
          <a:stretch/>
        </p:blipFill>
        <p:spPr>
          <a:xfrm>
            <a:off x="8453001" y="196414"/>
            <a:ext cx="3577419" cy="2778140"/>
          </a:xfr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08690086"/>
              </p:ext>
            </p:extLst>
          </p:nvPr>
        </p:nvGraphicFramePr>
        <p:xfrm>
          <a:off x="473726" y="1532169"/>
          <a:ext cx="8670273" cy="5023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82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781"/>
          </a:xfrm>
        </p:spPr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Сақтану жолдары: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961" y="1244906"/>
            <a:ext cx="11204155" cy="526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/>
              <a:t>1.Жеке тазалықты сақтау:тамақ ішер алдын қол жуу, түшкіргенде мұрын мен ауызды жабу,жеке орамал қолдану.</a:t>
            </a:r>
          </a:p>
          <a:p>
            <a:pPr marL="0" indent="0">
              <a:buNone/>
            </a:pPr>
            <a:r>
              <a:rPr lang="kk-KZ" sz="3600" b="1" dirty="0" smtClean="0"/>
              <a:t>2. Көп адам жиналатын жерлерге бармауға тырысу</a:t>
            </a:r>
          </a:p>
          <a:p>
            <a:pPr marL="0" indent="0">
              <a:buNone/>
            </a:pPr>
            <a:r>
              <a:rPr lang="kk-KZ" sz="3600" b="1" dirty="0" smtClean="0"/>
              <a:t>3.Иммунитетті нығайту,себебі вирус әлсіз адамдарға тез жұғады.</a:t>
            </a:r>
          </a:p>
          <a:p>
            <a:pPr marL="0" indent="0">
              <a:buNone/>
            </a:pPr>
            <a:r>
              <a:rPr lang="kk-KZ" sz="3600" b="1" dirty="0" smtClean="0"/>
              <a:t>4. Қорғаныс масканы қолдану.</a:t>
            </a:r>
          </a:p>
          <a:p>
            <a:pPr marL="0" indent="0">
              <a:buNone/>
            </a:pPr>
            <a:r>
              <a:rPr lang="kk-KZ" sz="3600" b="1" dirty="0"/>
              <a:t>5</a:t>
            </a:r>
            <a:r>
              <a:rPr lang="kk-KZ" sz="3600" b="1" dirty="0" smtClean="0"/>
              <a:t>.Пайдалы тамақтану. </a:t>
            </a:r>
          </a:p>
          <a:p>
            <a:pPr marL="0" indent="0">
              <a:buNone/>
            </a:pPr>
            <a:r>
              <a:rPr lang="kk-KZ" sz="3600" b="1" dirty="0" smtClean="0"/>
              <a:t>6. </a:t>
            </a:r>
            <a:r>
              <a:rPr lang="kk-KZ" sz="3600" b="1" dirty="0" err="1" smtClean="0"/>
              <a:t>Дәрумендер</a:t>
            </a:r>
            <a:r>
              <a:rPr lang="kk-KZ" sz="3600" b="1" dirty="0" smtClean="0"/>
              <a:t> қабылдау.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2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923" y="254957"/>
            <a:ext cx="1120415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7030A0"/>
                </a:solidFill>
              </a:rPr>
              <a:t>Что делать если я подозреваю, что у  меня </a:t>
            </a:r>
            <a:r>
              <a:rPr lang="ru-RU" b="1" i="1" dirty="0" err="1" smtClean="0">
                <a:solidFill>
                  <a:srgbClr val="7030A0"/>
                </a:solidFill>
              </a:rPr>
              <a:t>коронавирус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43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Вы должны оставаться дома и избегать контактов с другими людьми.</a:t>
            </a:r>
          </a:p>
          <a:p>
            <a:r>
              <a:rPr lang="ru-RU" dirty="0"/>
              <a:t>Не следует посещать поликлинику – они не оснащены для лечения случаев этого </a:t>
            </a:r>
            <a:r>
              <a:rPr lang="ru-RU" dirty="0" err="1"/>
              <a:t>коронавируса</a:t>
            </a:r>
            <a:r>
              <a:rPr lang="ru-RU" dirty="0"/>
              <a:t>. Вам потребуются специальные анализы и уход.</a:t>
            </a:r>
          </a:p>
          <a:p>
            <a:r>
              <a:rPr lang="ru-RU" dirty="0"/>
              <a:t>Вам следует сообщить в неотложную помощь, если вы находитесь в одной из групп риска перечисленных выше.</a:t>
            </a:r>
          </a:p>
          <a:p>
            <a:r>
              <a:rPr lang="ru-RU" dirty="0"/>
              <a:t>Не следует использовать общественный транспорт или такси, чтобы добраться до больницы. Вас должна госпитализировать команда в специальном защитном снаряжении.</a:t>
            </a:r>
          </a:p>
          <a:p>
            <a:r>
              <a:rPr lang="ru-RU" dirty="0"/>
              <a:t>Вас обязательно изолируют от других пациентов и персонала больницы.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98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КОРОНАВИРУС - 9 главных вещей, которые нужно знать про вирус из Китая 2020 года-  </a:t>
            </a:r>
            <a:r>
              <a:rPr lang="ru-RU" dirty="0" err="1" smtClean="0">
                <a:solidFill>
                  <a:srgbClr val="C00000"/>
                </a:solidFill>
              </a:rPr>
              <a:t>Ютубтағы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бейне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190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Коронавирус  туралы білемін  бе?</vt:lpstr>
      <vt:lpstr>Презентация PowerPoint</vt:lpstr>
      <vt:lpstr>Коронавирус  белгілері:</vt:lpstr>
      <vt:lpstr>Қалай жұғады?</vt:lpstr>
      <vt:lpstr>Сақтану жолдары: </vt:lpstr>
      <vt:lpstr> Что делать если я подозреваю, что у  меня коронавирус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Гимназия</dc:creator>
  <cp:lastModifiedBy>Гимназия</cp:lastModifiedBy>
  <cp:revision>10</cp:revision>
  <dcterms:created xsi:type="dcterms:W3CDTF">2020-02-03T04:47:58Z</dcterms:created>
  <dcterms:modified xsi:type="dcterms:W3CDTF">2020-02-04T06:56:32Z</dcterms:modified>
</cp:coreProperties>
</file>