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27"/>
  </p:notesMasterIdLst>
  <p:sldIdLst>
    <p:sldId id="256" r:id="rId2"/>
    <p:sldId id="257" r:id="rId3"/>
    <p:sldId id="258" r:id="rId4"/>
    <p:sldId id="280" r:id="rId5"/>
    <p:sldId id="279" r:id="rId6"/>
    <p:sldId id="259" r:id="rId7"/>
    <p:sldId id="260" r:id="rId8"/>
    <p:sldId id="262" r:id="rId9"/>
    <p:sldId id="263" r:id="rId10"/>
    <p:sldId id="272" r:id="rId11"/>
    <p:sldId id="273" r:id="rId12"/>
    <p:sldId id="274" r:id="rId13"/>
    <p:sldId id="275" r:id="rId14"/>
    <p:sldId id="276" r:id="rId15"/>
    <p:sldId id="277" r:id="rId16"/>
    <p:sldId id="264" r:id="rId17"/>
    <p:sldId id="265" r:id="rId18"/>
    <p:sldId id="266" r:id="rId19"/>
    <p:sldId id="271" r:id="rId20"/>
    <p:sldId id="267" r:id="rId21"/>
    <p:sldId id="261" r:id="rId22"/>
    <p:sldId id="268" r:id="rId23"/>
    <p:sldId id="269" r:id="rId24"/>
    <p:sldId id="270" r:id="rId25"/>
    <p:sldId id="278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96" autoAdjust="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821B2-8DC5-4B30-A29D-E4A6DA633ED0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16604-AA3B-4755-97FE-7CC83F4E09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0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1%83%D0%BC%D0%B0_%D0%BA%D1%80%D1%83%D0%BF%D0%BD%D0%BE%D0%B3%D0%BE_%D1%80%D0%BE%D0%B3%D0%B0%D1%82%D0%BE%D0%B3%D0%BE_%D1%81%D0%BA%D0%BE%D1%82%D0%B0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92%D0%B0%D0%BA%D1%86%D0%B8%D0%BD%D0%B0" TargetMode="External"/><Relationship Id="rId5" Type="http://schemas.openxmlformats.org/officeDocument/2006/relationships/hyperlink" Target="https://ru.wikipedia.org/wiki/%D0%9A%D0%BE%D1%80%D1%8C#cite_note-3" TargetMode="External"/><Relationship Id="rId4" Type="http://schemas.openxmlformats.org/officeDocument/2006/relationships/hyperlink" Target="https://ru.wikipedia.org/wiki/%D0%96%D0%B8%D0%B2%D0%BE%D1%82%D0%BD%D0%BE%D0%B2%D0%BE%D0%B4%D1%81%D1%82%D0%B2%D0%BE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1%81%D0%B5%D0%BC%D0%B8%D1%80%D0%BD%D0%B0%D1%8F_%D0%BE%D1%80%D0%B3%D0%B0%D0%BD%D0%B8%D0%B7%D0%B0%D1%86%D0%B8%D1%8F_%D0%B7%D0%B4%D1%80%D0%B0%D0%B2%D0%BE%D0%BE%D1%85%D1%80%D0%B0%D0%BD%D0%B5%D0%BD%D0%B8%D1%8F" TargetMode="External"/><Relationship Id="rId7" Type="http://schemas.openxmlformats.org/officeDocument/2006/relationships/hyperlink" Target="https://ru.wikipedia.org/wiki/%D0%9A%D0%BE%D1%80%D1%8C#cite_note-4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AD%D0%BF%D0%B8%D0%B4%D0%B5%D0%BC%D0%B8%D1%8F" TargetMode="External"/><Relationship Id="rId5" Type="http://schemas.openxmlformats.org/officeDocument/2006/relationships/hyperlink" Target="https://ru.wikipedia.org/wiki/%D0%9A%D0%BE%D1%80%D1%8C#cite_note-6" TargetMode="External"/><Relationship Id="rId4" Type="http://schemas.openxmlformats.org/officeDocument/2006/relationships/hyperlink" Target="https://ru.wikipedia.org/wiki/%D0%9A%D0%BE%D1%80%D1%8C_%D0%BD%D0%B0_%D0%A3%D0%BA%D1%80%D0%B0%D0%B8%D0%BD%D0%B5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8%D1%80%D1%83%D1%81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ru.wikipedia.org/wiki/%D0%92%D0%B8%D1%82%D0%B0%D0%BC%D0%B8%D0%BD_A" TargetMode="External"/><Relationship Id="rId4" Type="http://schemas.openxmlformats.org/officeDocument/2006/relationships/hyperlink" Target="https://ru.wikipedia.org/wiki/%D0%93%D0%B8%D0%BF%D0%BE%D0%B2%D0%B8%D1%82%D0%B0%D0%BC%D0%B8%D0%BD%D0%BE%D0%B7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0%D1%82%D0%BE%D0%B3%D0%BD%D0%BE%D0%BC%D0%BE%D0%BD%D0%B8%D1%87%D0%BD%D1%8B%D0%B9_%D1%81%D0%B8%D0%BC%D0%BF%D1%82%D0%BE%D0%BC" TargetMode="External"/><Relationship Id="rId3" Type="http://schemas.openxmlformats.org/officeDocument/2006/relationships/hyperlink" Target="https://ru.wikipedia.org/wiki/%D0%9B%D0%B8%D1%85%D0%BE%D1%80%D0%B0%D0%B4%D0%BA%D0%B0" TargetMode="External"/><Relationship Id="rId7" Type="http://schemas.openxmlformats.org/officeDocument/2006/relationships/hyperlink" Target="https://ru.wikipedia.org/w/index.php?title=%D0%9A%D0%BE%D0%BF%D0%BB%D0%B8%D0%BA,_%D0%93%D0%B5%D0%BD%D1%80%D0%B8&amp;action=edit&amp;redlink=1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A4%D0%B8%D0%BB%D0%B0%D1%82%D0%BE%D0%B2,_%D0%9D%D0%B8%D0%BB_%D0%A4%D1%91%D0%B4%D0%BE%D1%80%D0%BE%D0%B2%D0%B8%D1%87" TargetMode="External"/><Relationship Id="rId5" Type="http://schemas.openxmlformats.org/officeDocument/2006/relationships/hyperlink" Target="https://ru.wikipedia.org/w/index.php?title=%D0%91%D0%B5%D0%BB%D1%8C%D1%81%D0%BA%D0%B8%D0%B9,_%D0%90%D0%BB%D0%B5%D0%BA%D1%81%D0%B0%D0%BD%D0%B4%D1%80_%D0%9F%D0%B5%D1%82%D1%80%D0%BE%D0%B2%D0%B8%D1%87&amp;action=edit&amp;redlink=1" TargetMode="External"/><Relationship Id="rId4" Type="http://schemas.openxmlformats.org/officeDocument/2006/relationships/hyperlink" Target="https://ru.wikipedia.org/wiki/%D0%91%D0%BE%D0%BB%D1%8C" TargetMode="External"/><Relationship Id="rId9" Type="http://schemas.openxmlformats.org/officeDocument/2006/relationships/hyperlink" Target="https://ru.wikipedia.org/wiki/%D0%9A%D1%80%D0%B0%D1%81%D0%BD%D1%83%D1%85%D0%B0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8%D0%B1%D0%B0%D0%B2%D0%B8%D1%80%D0%B8%D0%BD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ru.wikipedia.org/wiki/In_vitro" TargetMode="External"/><Relationship Id="rId4" Type="http://schemas.openxmlformats.org/officeDocument/2006/relationships/hyperlink" Target="https://ru.wikipedia.org/wiki/%D0%92%D0%B8%D0%BA%D0%B8%D0%BF%D0%B5%D0%B4%D0%B8%D1%8F:%D0%A1%D1%81%D1%8B%D0%BB%D0%BA%D0%B8_%D0%BD%D0%B0_%D0%B8%D1%81%D1%82%D0%BE%D1%87%D0%BD%D0%B8%D0%BA%D0%B8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254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023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Есть гипотеза о происхождении вируса кори от вируса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Чума крупного рогатого скота"/>
              </a:rPr>
              <a:t>чумы крупного рогатого скота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 период возникновения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Животноводство"/>
              </a:rPr>
              <a:t>животноводства</a:t>
            </a:r>
            <a:r>
              <a:rPr lang="ru-R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[3]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Несмотря на нестойкость к воздействию внешней среды, известны случаи распространения вируса на значительные расстояния с потоком воздуха по вентиляционной системе — в холодное время года в одном отдельно взятом здании. Ослабленные штаммы коревого вируса используются для производства живой противокоревой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Вакцина"/>
              </a:rPr>
              <a:t>вакцины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789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перенесенного заболевания развивается стойкий иммунитет, повторное заболевание корью человека без сопутствующей патологии иммунной системы сомнительно, хотя и такие случаи описаны. Большинство случаев кори наблюдаются в зимне-весенний (декабрь — май) период с подъёмом заболеваемости каждые 2–4 года. 20 августа 2018 года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Всемирная организация здравоохранения"/>
              </a:rPr>
              <a:t>ВОЗ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сообщила о рекордном уровне заболеваемости в Европейском регионе: количество инфицированных за первые шесть месяцев 2018 года составило более 41 тысячи человек, 37 случаев с летальным исходом. Отмечается, что это самый высокий показатель заболеваемости с 2010 года. В Грузии, Греции, Италии, Российской Федерации, Сербии,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Корь на Украине"/>
              </a:rPr>
              <a:t>на Украине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во Франции зафиксировано более 1000 случаев инфекции</a:t>
            </a:r>
            <a:r>
              <a:rPr lang="ru-R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[6]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в странах, проводящих тотальную вакцинацию против кори, заболевание встречается в виде единичных случаев или мини-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Эпидемия"/>
              </a:rPr>
              <a:t>эпидемий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(например, в 2013 году в Нидерландах</a:t>
            </a:r>
            <a:r>
              <a:rPr lang="ru-R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[4]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427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Вирус кори подавляет деятельность иммунной системы (возможно непосредственное поражение Т-лимфоцитов), происходит снижение иммунитета и, как следствие, развитие тяжелых вторичных, бактериальных осложнений с преимущественной локализацией процессов в органах дыхания. </a:t>
            </a:r>
            <a:r>
              <a:rPr lang="ru-RU" u="sng" dirty="0" smtClean="0">
                <a:hlinkClick r:id="rId3" tooltip="Вирус"/>
              </a:rPr>
              <a:t>Вирус</a:t>
            </a:r>
            <a:r>
              <a:rPr lang="ru-RU" dirty="0" smtClean="0"/>
              <a:t>, возможно, вызывает и временный </a:t>
            </a:r>
            <a:r>
              <a:rPr lang="ru-RU" u="sng" dirty="0" smtClean="0">
                <a:hlinkClick r:id="rId4" tooltip="Гиповитаминоз"/>
              </a:rPr>
              <a:t>гиповитаминоз</a:t>
            </a:r>
            <a:r>
              <a:rPr lang="ru-RU" dirty="0" smtClean="0"/>
              <a:t> </a:t>
            </a:r>
            <a:r>
              <a:rPr lang="ru-RU" u="sng" dirty="0" smtClean="0">
                <a:hlinkClick r:id="rId5" tooltip="Витамин A"/>
              </a:rPr>
              <a:t>витамина 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226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67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Митигированная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корь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наблюдается у детей, получивших с профилактической целью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гаммаглобулин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первые 5 дней от момента контакта с больным. При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митигированной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кори инкубационный период может удлиняться до 21 дней. При этой форме нарушается цикличность инфекционного процесса, катаральные явления выражены слабо, катаральный период укорочен до 1-2 дней или может отсутствовать. Пятна Бельского-Филатова-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Коплика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 основной части больных отсутствуют. Сыпь появляется одномоментно на 1 или 2 день от начала болезни, она может наблюдаться на отдельных участках кожи тела. Высыпания мелкие, необильные, пятнисто-папулезного характера на неизмененном фоне кожи. Сыпь держится 1-2 дня и исчезает сразу, не оставляя пигментацию и шелушение. Течение болезни обычно без осложнений.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Стертая форма 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клинически не отличается от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митигированной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формы, встречается у вакцинированных детей в возрастной группе от 2 до 10 лет.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Корь с 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аггравированными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симптомами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гипертоксическая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геморрагическая, злокачественная) встречается очень редко. При геморрагической форме состояние больных тяжелое за счет интоксикационного и геморрагического синдромов. Отмечаются множественные кровоизлияния в кожу, слизистые оболочки, в анализах мочи у таких больных выявляется гематурия. В клинике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гипертоксических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злокачественных форм преобладают симптомы интоксикации, изменения со стороны нервной системы в виде гиперестезии, судорожной готовности и судорог. Эти формы могут привести к летальному исходу.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Легкая форма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кори характеризуется слабо выраженными симптомами интоксикации, повышением температуры тела до 38 </a:t>
            </a:r>
            <a:r>
              <a:rPr lang="ru-RU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в течение 2-3 дней, легким кашлем, насморком и конъюнктивитом. Пятна Бельского-Филатова-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Коплика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отмечаются у 30% больных.  Пятнистая и пятнисто-папулезная сыпь появляется на 4-5 день, имеет слабую тенденцию к слиянию. Высыпания на нижних конечностях обычно необильная или отсутствует.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Среднетяжелая форма 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характеризуется симптомами общей интоксикации, лихорадкой до 39</a:t>
            </a:r>
            <a:r>
              <a:rPr lang="ru-RU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С, катаральными явлениями верхних дыхательных путей и конъюнктивитом. У всех больных выявляются пятна Бельского-Филатова-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Коплика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 Период высыпания сопровождается высокой температурой, усилением катаральных явлений и интоксикацией. Сыпь обычно обильная, пятнисто-папулезная, сливается, локализуется на лице, туловище, конечностях и имеет этапный характер. При среднетяжелых формах могут быть осложнения со стороны бронхолегочной и нервной систем (2-3%).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Тяжелая форма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кори характеризуется гипертермией до 40</a:t>
            </a:r>
            <a:r>
              <a:rPr lang="ru-RU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С, поражением нервной системы с расстройством сознания, (могут быть судорожная готовность и судороги), адинамией. Катаральные явления выраженные, пятна Бельского-Филатова-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Коплика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встречаются у всех больных. Сыпь обильная, сливная, пятнисто-папулезная, иногда имеет геморрагический характер.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Этапность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высыпания сохраняется. Чаще, чем при других формах, наблюдаются осложнения со стороны ЦНС и бронхолегочной системы.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76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При геморрагической форме состояние больных тяжелое за счет интоксикационного и геморрагического синдромов. Отмечаются множественные кровоизлияния в кожу, слизистые оболочки, в анализах мочи у таких больных выявляется гематурия. В клинике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гипертоксических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злокачественных форм преобладают симптомы интоксикации, изменения со стороны нервной системы в виде гиперестезии, судорожной готовности и судорог.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Инкубационный период</a:t>
            </a:r>
            <a:r>
              <a:rPr lang="ru-RU" dirty="0" smtClean="0"/>
              <a:t> 8—14 дней (редко до 17 дней). Острое начало — </a:t>
            </a:r>
            <a:r>
              <a:rPr lang="ru-RU" u="sng" dirty="0" smtClean="0">
                <a:hlinkClick r:id="rId3" tooltip="Лихорадка"/>
              </a:rPr>
              <a:t>подъём температуры</a:t>
            </a:r>
            <a:r>
              <a:rPr lang="ru-RU" dirty="0" smtClean="0"/>
              <a:t> до 38-40 °C, сухой кашель, насморк, светобоязнь, чихание, осиплость голоса, головная </a:t>
            </a:r>
            <a:r>
              <a:rPr lang="ru-RU" u="sng" dirty="0" smtClean="0">
                <a:hlinkClick r:id="rId4" tooltip="Боль"/>
              </a:rPr>
              <a:t>боль</a:t>
            </a:r>
            <a:r>
              <a:rPr lang="ru-RU" dirty="0" smtClean="0"/>
              <a:t>, отёк век и покраснение конъюнктивы, гиперемия зева и коревая энантема — красные пятна на твёрдом и мягком нёбе. На 2-й день болезни на слизистой щёк в области моляров появляются мелкие белёсые пятнышки, окруженные узкой красной каймой: это так называемые пятна </a:t>
            </a:r>
            <a:r>
              <a:rPr lang="ru-RU" u="sng" dirty="0" smtClean="0">
                <a:hlinkClick r:id="rId5" tooltip="Бельский, Александр Петрович (страница отсутствует)"/>
              </a:rPr>
              <a:t>Бельского</a:t>
            </a:r>
            <a:r>
              <a:rPr lang="ru-RU" dirty="0" smtClean="0"/>
              <a:t> — </a:t>
            </a:r>
            <a:r>
              <a:rPr lang="ru-RU" u="sng" dirty="0" smtClean="0">
                <a:hlinkClick r:id="rId6" tooltip="Филатов, Нил Фёдорович"/>
              </a:rPr>
              <a:t>Филатова</a:t>
            </a:r>
            <a:r>
              <a:rPr lang="ru-RU" dirty="0" smtClean="0"/>
              <a:t> — </a:t>
            </a:r>
            <a:r>
              <a:rPr lang="ru-RU" u="sng" dirty="0" err="1" smtClean="0">
                <a:hlinkClick r:id="rId7" tooltip="Коплик, Генри (страница отсутствует)"/>
              </a:rPr>
              <a:t>Коплика</a:t>
            </a:r>
            <a:r>
              <a:rPr lang="ru-RU" dirty="0" smtClean="0"/>
              <a:t>, представляющие собой </a:t>
            </a:r>
            <a:r>
              <a:rPr lang="ru-RU" u="sng" dirty="0" smtClean="0">
                <a:hlinkClick r:id="rId8" tooltip="Патогномоничный симптом"/>
              </a:rPr>
              <a:t>патогномоничный симптом</a:t>
            </a:r>
            <a:r>
              <a:rPr lang="ru-RU" dirty="0" smtClean="0"/>
              <a:t> кори. Коревая сыпь (экзантема) появляется на 4-й — 5-й день болезни, сначала на лице, шее, за ушами, на следующий день на туловище и на 3-й день высыпания покрывают разгибательные поверхности рук и ног, включая пальцы. Сыпь состоит из мелких папул, окруженных пятном и склонных к слиянию (в этом её характерное отличие от </a:t>
            </a:r>
            <a:r>
              <a:rPr lang="ru-RU" u="sng" dirty="0" smtClean="0">
                <a:hlinkClick r:id="rId9" tooltip="Краснуха"/>
              </a:rPr>
              <a:t>краснухи</a:t>
            </a:r>
            <a:r>
              <a:rPr lang="ru-RU" dirty="0" smtClean="0"/>
              <a:t>, сыпь при которой не сливается).</a:t>
            </a:r>
          </a:p>
          <a:p>
            <a:r>
              <a:rPr lang="ru-RU" dirty="0" smtClean="0"/>
              <a:t>Обратное развитие элементов сыпи начинается с 4-го дня высыпаний: температура нормализуется, сыпь темнеет, буреет, пигментируется, шелушится (в той же последовательности, что и высыпания). Пигментация сохраняется на протяжении от одной до 1,5 недели.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928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Диагностический алгоритм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88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Рибавирин"/>
              </a:rPr>
              <a:t>Рибавирин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показал</a:t>
            </a:r>
            <a:r>
              <a:rPr lang="ru-R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</a:t>
            </a:r>
            <a:r>
              <a:rPr lang="ru-RU" sz="1200" i="1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Википедия:Ссылки на источники"/>
              </a:rPr>
              <a:t>источник не указан 990 дней</a:t>
            </a:r>
            <a:r>
              <a:rPr lang="ru-RU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свою эффективность </a:t>
            </a:r>
            <a:r>
              <a:rPr lang="ru-RU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In vitro"/>
              </a:rPr>
              <a:t>in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In vitro"/>
              </a:rPr>
              <a:t> </a:t>
            </a:r>
            <a:r>
              <a:rPr lang="ru-RU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In vitro"/>
              </a:rPr>
              <a:t>vitro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Одним из побочных эффектов является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дозозависимая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гемолитическая анемия, в запущенной форме вызывающая смерть пациента (в связи с чем требуется тотальный контроль показателей крови в процессе лечения)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16604-AA3B-4755-97FE-7CC83F4E09B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908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715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3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7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9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34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305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922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43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267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9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52CB-54AB-4D76-9092-155C501C2B4F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D20D9-E649-455F-8A92-0592F8E4AA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193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309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E%D0%BD%D1%8A%D1%8E%D0%BD%D0%BA%D1%82%D0%B8%D0%B2%D0%B8%D1%82" TargetMode="External"/><Relationship Id="rId3" Type="http://schemas.openxmlformats.org/officeDocument/2006/relationships/hyperlink" Target="https://ru.wikipedia.org/wiki/%D0%9B%D0%B0%D1%82%D0%B8%D0%BD%D1%81%D0%BA%D0%B8%D0%B9_%D1%8F%D0%B7%D1%8B%D0%BA" TargetMode="External"/><Relationship Id="rId7" Type="http://schemas.openxmlformats.org/officeDocument/2006/relationships/hyperlink" Target="https://ru.wikipedia.org/wiki/%D0%A2%D0%B5%D0%BC%D0%BF%D0%B5%D1%80%D0%B0%D1%82%D1%83%D1%80%D0%B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D%D0%B4%D0%B5%D0%BA%D1%81_%D0%BA%D0%BE%D0%BD%D1%82%D0%B0%D0%B3%D0%B8%D0%BE%D0%B7%D0%BD%D0%BE%D1%81%D1%82%D0%B8" TargetMode="External"/><Relationship Id="rId5" Type="http://schemas.openxmlformats.org/officeDocument/2006/relationships/hyperlink" Target="https://ru.wikipedia.org/wiki/%D0%92%D0%B8%D1%80%D1%83%D1%81_(%D0%B1%D0%B8%D0%BE%D0%BB%D0%BE%D0%B3%D0%B8%D1%8F)" TargetMode="External"/><Relationship Id="rId10" Type="http://schemas.openxmlformats.org/officeDocument/2006/relationships/image" Target="../media/image3.jpg"/><Relationship Id="rId4" Type="http://schemas.openxmlformats.org/officeDocument/2006/relationships/hyperlink" Target="https://ru.wikipedia.org/wiki/%D0%98%D0%BD%D1%84%D0%B5%D0%BA%D1%86%D0%B8%D1%8F" TargetMode="External"/><Relationship Id="rId9" Type="http://schemas.openxmlformats.org/officeDocument/2006/relationships/hyperlink" Target="https://ru.wikipedia.org/wiki/%D0%9A%D0%BE%D0%B6%D0%B0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8%D0%BE%D0%BA" TargetMode="External"/><Relationship Id="rId13" Type="http://schemas.openxmlformats.org/officeDocument/2006/relationships/hyperlink" Target="https://ru.wikipedia.org/wiki/%D0%98%D0%BD%D1%84%D0%B5%D0%BA%D1%86%D0%B8%D0%BE%D0%BD%D0%BD%D1%8B%D0%B9_%D0%BC%D0%BE%D0%BD%D0%BE%D0%BD%D1%83%D0%BA%D0%BB%D0%B5%D0%BE%D0%B7" TargetMode="External"/><Relationship Id="rId3" Type="http://schemas.openxmlformats.org/officeDocument/2006/relationships/hyperlink" Target="https://ru.wikipedia.org/wiki/%D0%92%D0%B8%D1%80%D1%83%D1%81%D1%8B_%D0%9A%D0%BE%D0%BA%D1%81%D0%B0%D0%BA%D0%B8" TargetMode="External"/><Relationship Id="rId7" Type="http://schemas.openxmlformats.org/officeDocument/2006/relationships/hyperlink" Target="https://ru.wikipedia.org/wiki/%D0%A1%D0%B8%D0%BD%D0%B4%D1%80%D0%BE%D0%BC" TargetMode="External"/><Relationship Id="rId12" Type="http://schemas.openxmlformats.org/officeDocument/2006/relationships/hyperlink" Target="https://ru.wikipedia.org/wiki/%D0%97%D0%BB%D0%BE%D0%BA%D0%B0%D1%87%D0%B5%D1%81%D1%82%D0%B2%D0%B5%D0%BD%D0%BD%D0%B0%D1%8F_%D1%8D%D0%BA%D1%81%D1%81%D1%83%D0%B4%D0%B0%D1%82%D0%B8%D0%B2%D0%BD%D0%B0%D1%8F_%D1%8D%D1%80%D0%B8%D1%82%D0%B5%D0%BC%D0%B0" TargetMode="External"/><Relationship Id="rId2" Type="http://schemas.openxmlformats.org/officeDocument/2006/relationships/hyperlink" Target="https://ru.wikipedia.org/wiki/%D0%93%D1%80%D0%B8%D0%BF%D0%B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1%D0%BA%D0%B0%D1%80%D0%BB%D0%B0%D1%82%D0%B8%D0%BD%D0%B0" TargetMode="External"/><Relationship Id="rId11" Type="http://schemas.openxmlformats.org/officeDocument/2006/relationships/hyperlink" Target="https://ru.wikipedia.org/wiki/%D0%A1%D0%B8%D0%BD%D0%B4%D1%80%D0%BE%D0%BC_%D0%9A%D0%B0%D0%B2%D0%B0%D1%81%D0%B0%D0%BA%D0%B8" TargetMode="External"/><Relationship Id="rId5" Type="http://schemas.openxmlformats.org/officeDocument/2006/relationships/hyperlink" Target="https://ru.wikipedia.org/wiki/%D0%9A%D1%80%D0%B0%D1%81%D0%BD%D1%83%D1%85%D0%B0" TargetMode="External"/><Relationship Id="rId10" Type="http://schemas.openxmlformats.org/officeDocument/2006/relationships/hyperlink" Target="https://ru.wikipedia.org/wiki/%D0%90%D0%BB%D0%BB%D0%B5%D1%80%D0%B3%D0%B8%D1%8F" TargetMode="External"/><Relationship Id="rId4" Type="http://schemas.openxmlformats.org/officeDocument/2006/relationships/hyperlink" Target="https://ru.wikipedia.org/wiki/%D0%90%D0%B4%D0%B5%D0%BD%D0%BE%D0%B2%D0%B8%D1%80%D1%83%D1%81%D0%BD%D0%B0%D1%8F_%D0%B8%D0%BD%D1%84%D0%B5%D0%BA%D1%86%D0%B8%D1%8F" TargetMode="External"/><Relationship Id="rId9" Type="http://schemas.openxmlformats.org/officeDocument/2006/relationships/hyperlink" Target="https://ru.wikipedia.org/wiki/%D0%A1%D1%82%D0%B0%D1%84%D0%B8%D0%BB%D0%BE%D0%BA%D0%BE%D0%BA%D0%BA" TargetMode="External"/><Relationship Id="rId1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0%D0%BA%D1%86%D0%B8%D0%BD%D0%B0%D1%86%D0%B8%D1%8F" TargetMode="External"/><Relationship Id="rId2" Type="http://schemas.openxmlformats.org/officeDocument/2006/relationships/hyperlink" Target="https://ru.wikipedia.org/wiki/%D0%9A%D0%BE%D1%80%D1%8C#cite_note-WHO2014-2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1%81%D0%B5%D0%BC%D0%B8%D1%80%D0%BD%D0%B0%D1%8F_%D0%BE%D1%80%D0%B3%D0%B0%D0%BD%D0%B8%D0%B7%D0%B0%D1%86%D0%B8%D1%8F_%D0%B7%D0%B4%D1%80%D0%B0%D0%B2%D0%BE%D0%BE%D1%85%D1%80%D0%B0%D0%BD%D0%B5%D0%BD%D0%B8%D1%8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o.int/mediacentre/factsheets/fs286/ru/index.html" TargetMode="External"/><Relationship Id="rId2" Type="http://schemas.openxmlformats.org/officeDocument/2006/relationships/hyperlink" Target="https://ru.wikipedia.org/wiki/%D0%92%D1%81%D0%B5%D0%BC%D0%B8%D1%80%D0%BD%D0%B0%D1%8F_%D0%BE%D1%80%D0%B3%D0%B0%D0%BD%D0%B8%D0%B7%D0%B0%D1%86%D0%B8%D1%8F_%D0%B7%D0%B4%D1%80%D0%B0%D0%B2%D0%BE%D0%BE%D1%85%D1%80%D0%B0%D0%BD%D0%B5%D0%BD%D0%B8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0%D0%BF%D1%81%D0%B8%D0%B4" TargetMode="External"/><Relationship Id="rId3" Type="http://schemas.openxmlformats.org/officeDocument/2006/relationships/hyperlink" Target="https://ru.wikipedia.org/wiki/%D0%92%D0%B8%D1%80%D1%83%D1%81_%D0%BA%D0%BE%D1%80%D0%B8" TargetMode="External"/><Relationship Id="rId7" Type="http://schemas.openxmlformats.org/officeDocument/2006/relationships/hyperlink" Target="https://ru.wikipedia.org/wiki/%D0%9D%D0%B0%D0%BD%D0%BE%D0%BC%D0%B5%D1%82%D1%8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0%D1%80%D0%B0%D0%BC%D0%B8%D0%BA%D1%81%D0%BE%D0%B2%D0%B8%D1%80%D1%83%D1%81%D1%8B" TargetMode="External"/><Relationship Id="rId5" Type="http://schemas.openxmlformats.org/officeDocument/2006/relationships/hyperlink" Target="https://ru.wikipedia.org/w/index.php?title=%D0%9C%D0%BE%D1%80%D0%B1%D0%B8%D0%BB%D0%BB%D0%B8%D0%B2%D0%B8%D1%80%D1%83%D1%81%D1%8B&amp;action=edit&amp;redlink=1" TargetMode="External"/><Relationship Id="rId4" Type="http://schemas.openxmlformats.org/officeDocument/2006/relationships/hyperlink" Target="https://ru.wikipedia.org/wiki/%D0%92%D0%B8%D1%80%D1%83%D1%81" TargetMode="Externa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5%D1%85%D0%B0%D0%BD%D0%B8%D0%B7%D0%BC_%D0%BF%D0%B5%D1%80%D0%B5%D0%B4%D0%B0%D1%87%D0%B8_%D0%B2%D0%BE%D0%B7%D0%B1%D1%83%D0%B4%D0%B8%D1%82%D0%B5%D0%BB%D1%8F_%D0%B8%D0%BD%D1%84%D0%B5%D0%BA%D1%86%D0%B8%D0%B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F%D0%BB%D0%BE%D0%B4_(%D0%B0%D0%BD%D0%B0%D1%82%D0%BE%D0%BC%D0%B8%D1%8F)" TargetMode="External"/><Relationship Id="rId4" Type="http://schemas.openxmlformats.org/officeDocument/2006/relationships/hyperlink" Target="https://ru.wikipedia.org/wiki/%D0%9C%D0%BE%D0%BB%D0%BE%D0%B7%D0%B8%D0%B2%D0%B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E%D0%B2%D1%8C" TargetMode="External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8%D1%80%D1%83%D1%81%D0%B5%D0%BC%D0%B8%D1%8F" TargetMode="External"/><Relationship Id="rId5" Type="http://schemas.openxmlformats.org/officeDocument/2006/relationships/hyperlink" Target="https://ru.wikipedia.org/wiki/%D0%A6%D0%B8%D1%82%D0%BE%D0%BF%D0%BB%D0%B0%D0%B7%D0%BC%D0%B0" TargetMode="External"/><Relationship Id="rId4" Type="http://schemas.openxmlformats.org/officeDocument/2006/relationships/hyperlink" Target="https://ru.wikipedia.org/wiki/%D0%A1%D0%B5%D0%BB%D0%B5%D0%B7%D1%91%D0%BD%D0%BA%D0%B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5%D1%82%D0%B8%D0%BA%D1%83%D0%BB%D0%BE%D1%8D%D0%BD%D0%B4%D0%BE%D1%82%D0%B5%D0%BB%D0%B8%D0%B0%D0%BB%D1%8C%D0%BD%D0%B0%D1%8F_%D1%81%D0%B8%D1%81%D1%82%D0%B5%D0%BC%D0%B0" TargetMode="External"/><Relationship Id="rId2" Type="http://schemas.openxmlformats.org/officeDocument/2006/relationships/hyperlink" Target="https://ru.wikipedia.org/wiki/%D0%9C%D0%B5%D1%82%D0%B0%D0%BF%D0%BB%D0%B0%D0%B7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hyperlink" Target="https://ru.wikipedia.org/wiki/%D0%9D%D0%B5%D0%BA%D1%80%D0%BE%D0%B7" TargetMode="External"/><Relationship Id="rId4" Type="http://schemas.openxmlformats.org/officeDocument/2006/relationships/hyperlink" Target="https://ru.wikipedia.org/wiki/%D0%9A%D0%BE%D0%B6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7748" y="2140299"/>
            <a:ext cx="4554583" cy="862557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Корь у детей.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62484" y="3410652"/>
            <a:ext cx="2734491" cy="694754"/>
          </a:xfrm>
        </p:spPr>
        <p:txBody>
          <a:bodyPr/>
          <a:lstStyle/>
          <a:p>
            <a:r>
              <a:rPr lang="ru-RU" dirty="0" smtClean="0"/>
              <a:t>Кожанова А.С.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32" y="1439429"/>
            <a:ext cx="6169433" cy="434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48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1188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Классификация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Н.И.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Нисевич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В.Ф.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Учайкин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1985 год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4012805"/>
              </p:ext>
            </p:extLst>
          </p:nvPr>
        </p:nvGraphicFramePr>
        <p:xfrm>
          <a:off x="337351" y="1376829"/>
          <a:ext cx="11532095" cy="4826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8466"/>
                <a:gridCol w="4099597"/>
                <a:gridCol w="3844032"/>
              </a:tblGrid>
              <a:tr h="558900">
                <a:tc>
                  <a:txBody>
                    <a:bodyPr/>
                    <a:lstStyle/>
                    <a:p>
                      <a:r>
                        <a:rPr lang="ru-RU" sz="3200" b="1" dirty="0">
                          <a:effectLst/>
                        </a:rPr>
                        <a:t>Тип</a:t>
                      </a:r>
                      <a:endParaRPr lang="ru-RU" sz="32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effectLst/>
                        </a:rPr>
                        <a:t>Тяжесть</a:t>
                      </a:r>
                      <a:endParaRPr lang="ru-RU" sz="32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effectLst/>
                        </a:rPr>
                        <a:t>Течение</a:t>
                      </a:r>
                      <a:endParaRPr lang="ru-RU" sz="32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</a:tr>
              <a:tr h="1942455"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Типичная;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клиническому периоду кори: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катаральный период;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период высыпаний;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• период пигментации.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легкая;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·         среднетяжелая;</a:t>
                      </a:r>
                      <a:br>
                        <a:rPr lang="ru-RU" dirty="0">
                          <a:effectLst/>
                        </a:rPr>
                      </a:br>
                      <a:r>
                        <a:rPr lang="ru-RU" dirty="0">
                          <a:effectLst/>
                        </a:rPr>
                        <a:t>·         тяжелая: без геморрагического синдрома; с геморрагическим синдромом.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острое;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         гладкое (без осложнений); негладкое (с осложнениями);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         микст-инфекция.</a:t>
                      </a:r>
                      <a:endParaRPr lang="ru-RU" dirty="0"/>
                    </a:p>
                  </a:txBody>
                  <a:tcPr/>
                </a:tc>
              </a:tr>
              <a:tr h="2300675">
                <a:tc>
                  <a:txBody>
                    <a:bodyPr/>
                    <a:lstStyle/>
                    <a:p>
                      <a:r>
                        <a:rPr lang="ru-RU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Атипичная: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                   стертая;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                  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митигированная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                   геморрагическая (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гипертоксическая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злокачественная).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510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51092"/>
            <a:ext cx="10058400" cy="903005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Классификация случаев кори: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854" y="1305196"/>
            <a:ext cx="1102868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/>
              <a:t>Клиническое определение заболевания: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Больной с температурой и </a:t>
            </a:r>
            <a:r>
              <a:rPr lang="ru-RU" sz="2000" dirty="0" err="1"/>
              <a:t>макуло</a:t>
            </a:r>
            <a:r>
              <a:rPr lang="ru-RU" sz="2000" dirty="0"/>
              <a:t>-папулезной сыпью (не везикулярная) и одним из следующих признаков: кашель, насморк, конъюнктивит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Подозрительный случай:</a:t>
            </a:r>
            <a:r>
              <a:rPr lang="ru-RU" sz="2000" dirty="0"/>
              <a:t> любой больной, соответствующий клиническому определению заболевания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Эпидемиологический связанный случай:</a:t>
            </a:r>
            <a:r>
              <a:rPr lang="ru-RU" sz="2000" dirty="0"/>
              <a:t> больной, имеющий проявления и симптомы, соответствующие кори, находившийся в контакте с лабораторно подтвержденным случаем за 7-18 дней до появления симптомов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Лабораторно подтвержденный случай: больной, имеющий проявления и симптомы, соответствующие кори, а также отвечающий лабораторным критериям подтверждения случая: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·     обнаружение противокоревых </a:t>
            </a:r>
            <a:r>
              <a:rPr lang="ru-RU" sz="2000" dirty="0" err="1"/>
              <a:t>IgM</a:t>
            </a:r>
            <a:r>
              <a:rPr lang="ru-RU" sz="2000" dirty="0"/>
              <a:t>-антител в сыворотке крови, сухой капле крови или слюне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·     из образца цельной крови, отделяемого носоглотки или мочи выявление РНК вируса кори методом ПЦР</a:t>
            </a:r>
            <a:r>
              <a:rPr lang="ru-RU" sz="2000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·     значительное нарастание противокоревых </a:t>
            </a:r>
            <a:r>
              <a:rPr lang="ru-RU" sz="2000" dirty="0" err="1"/>
              <a:t>IgG</a:t>
            </a:r>
            <a:r>
              <a:rPr lang="ru-RU" sz="2000" dirty="0"/>
              <a:t>-антител в парных сыворотках (более 4 раза</a:t>
            </a:r>
            <a:r>
              <a:rPr lang="ru-RU" sz="2000" dirty="0" smtClean="0"/>
              <a:t>);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Отмененный случай: </a:t>
            </a:r>
            <a:r>
              <a:rPr lang="ru-RU" sz="2000" dirty="0"/>
              <a:t>любой больной, который не соответствует определению клинического, лабораторно-подтвержденного или </a:t>
            </a:r>
            <a:r>
              <a:rPr lang="ru-RU" sz="2000" dirty="0" err="1"/>
              <a:t>эпидемиологически</a:t>
            </a:r>
            <a:r>
              <a:rPr lang="ru-RU" sz="2000" dirty="0"/>
              <a:t> связанного случая</a:t>
            </a:r>
            <a:r>
              <a:rPr lang="ru-RU" sz="2000" dirty="0" smtClean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Лабораторно подтвержденный случай не обязательно должен отвечать клиническому определению случая</a:t>
            </a:r>
            <a:r>
              <a:rPr lang="ru-RU" sz="2000" b="1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92359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Диагностические критерии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726" y="1890943"/>
            <a:ext cx="5793420" cy="4088939"/>
          </a:xfrm>
        </p:spPr>
        <p:txBody>
          <a:bodyPr>
            <a:noAutofit/>
          </a:bodyPr>
          <a:lstStyle/>
          <a:p>
            <a:r>
              <a:rPr lang="ru-RU" sz="3200" b="1" dirty="0"/>
              <a:t>Жалобы: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• повышение температуры тела;</a:t>
            </a:r>
            <a:br>
              <a:rPr lang="ru-RU" sz="3200" dirty="0"/>
            </a:br>
            <a:r>
              <a:rPr lang="ru-RU" sz="3200" dirty="0"/>
              <a:t>• кашель;</a:t>
            </a:r>
            <a:br>
              <a:rPr lang="ru-RU" sz="3200" dirty="0"/>
            </a:br>
            <a:r>
              <a:rPr lang="ru-RU" sz="3200" dirty="0"/>
              <a:t>• слезотечение, светобоязнь;</a:t>
            </a:r>
            <a:br>
              <a:rPr lang="ru-RU" sz="3200" dirty="0"/>
            </a:br>
            <a:r>
              <a:rPr lang="ru-RU" sz="3200" dirty="0"/>
              <a:t>• насморк;</a:t>
            </a:r>
            <a:br>
              <a:rPr lang="ru-RU" sz="3200" dirty="0"/>
            </a:br>
            <a:r>
              <a:rPr lang="ru-RU" sz="3200" dirty="0"/>
              <a:t>• головная боль;</a:t>
            </a:r>
            <a:br>
              <a:rPr lang="ru-RU" sz="3200" dirty="0"/>
            </a:br>
            <a:r>
              <a:rPr lang="ru-RU" sz="3200" dirty="0"/>
              <a:t>• слабость, вялость, недомогание;</a:t>
            </a:r>
            <a:br>
              <a:rPr lang="ru-RU" sz="3200" dirty="0"/>
            </a:br>
            <a:r>
              <a:rPr lang="ru-RU" sz="3200" dirty="0"/>
              <a:t>• высыпания на коже;</a:t>
            </a:r>
            <a:br>
              <a:rPr lang="ru-RU" sz="3200" dirty="0"/>
            </a:br>
            <a:r>
              <a:rPr lang="ru-RU" sz="3200" dirty="0"/>
              <a:t>• жидкий стул.</a:t>
            </a:r>
          </a:p>
        </p:txBody>
      </p:sp>
      <p:pic>
        <p:nvPicPr>
          <p:cNvPr id="6146" name="Picture 2" descr="ÐÐ°ÑÑÐ¸Ð½ÐºÐ¸ Ð¿Ð¾ Ð·Ð°Ð¿ÑÐ¾ÑÑ Ð²Ð°ÐºÑÐ¸Ð½Ð°ÑÐ¸Ñ Ð¿ÑÐ¾ÑÐ¸Ð² ÐºÐ¾Ñ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258" y="2241104"/>
            <a:ext cx="5113044" cy="396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748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805" y="144560"/>
            <a:ext cx="10058400" cy="145075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Анамнез: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805" y="1953086"/>
            <a:ext cx="6033117" cy="4332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• </a:t>
            </a:r>
            <a:r>
              <a:rPr lang="ru-RU" sz="2400" dirty="0"/>
              <a:t>острое начало;</a:t>
            </a:r>
            <a:br>
              <a:rPr lang="ru-RU" sz="2400" dirty="0"/>
            </a:br>
            <a:r>
              <a:rPr lang="ru-RU" sz="2400" dirty="0"/>
              <a:t>• контакт с лабораторно-подтвержденным случаем кори за 7-18 дней до появления симптомов заболевания;</a:t>
            </a:r>
            <a:br>
              <a:rPr lang="ru-RU" sz="2400" dirty="0"/>
            </a:br>
            <a:r>
              <a:rPr lang="ru-RU" sz="2400" dirty="0"/>
              <a:t>• цикличное течение заболевания с выраженными катаральными явлениями в первые дни болезни, высыпаниями с 4-5 дня болезни;</a:t>
            </a:r>
            <a:br>
              <a:rPr lang="ru-RU" sz="2400" dirty="0"/>
            </a:br>
            <a:r>
              <a:rPr lang="ru-RU" sz="2400" dirty="0"/>
              <a:t>• после затухания сыпи температура тела нормализуется, остаются пигментация и шелушение.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493" y="1953085"/>
            <a:ext cx="5433134" cy="417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30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480" y="80645"/>
            <a:ext cx="10515600" cy="878143"/>
          </a:xfrm>
        </p:spPr>
        <p:txBody>
          <a:bodyPr>
            <a:normAutofit/>
          </a:bodyPr>
          <a:lstStyle/>
          <a:p>
            <a:r>
              <a:rPr lang="ru-RU" b="1" dirty="0" smtClean="0"/>
              <a:t>: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Физикальное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обследование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641" y="1197301"/>
            <a:ext cx="11011122" cy="27798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u="sng" dirty="0"/>
              <a:t>В катаральном периоде (продолжительность периода 3-4 дня):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• нарастающий катаральный синдром (кашель, ринит, трахеит, ларингит, бронхит, конъюнктивит, склерит, слезотечение, светобоязнь, блефароспазм, покраснение глаз</a:t>
            </a:r>
            <a:r>
              <a:rPr lang="ru-RU" sz="2000" dirty="0" smtClean="0"/>
              <a:t>);                                                                            лицо </a:t>
            </a:r>
            <a:r>
              <a:rPr lang="ru-RU" sz="2000" dirty="0"/>
              <a:t>больного одутловатое, веки пастозные;</a:t>
            </a:r>
            <a:br>
              <a:rPr lang="ru-RU" sz="2000" dirty="0"/>
            </a:br>
            <a:r>
              <a:rPr lang="ru-RU" sz="2000" dirty="0"/>
              <a:t>• коревая энантема: красные неправильной формы пятна на слизистой оболочке мягкого, отчасти твердого неба;</a:t>
            </a:r>
            <a:br>
              <a:rPr lang="ru-RU" sz="2000" dirty="0"/>
            </a:br>
            <a:r>
              <a:rPr lang="ru-RU" sz="2000" dirty="0"/>
              <a:t>• пятна Филатова-</a:t>
            </a:r>
            <a:r>
              <a:rPr lang="ru-RU" sz="2000" dirty="0" err="1"/>
              <a:t>Коплика</a:t>
            </a:r>
            <a:r>
              <a:rPr lang="ru-RU" sz="2000" dirty="0"/>
              <a:t>-Бельского  (в конце периода) на слизистой оболочке щек против малых коренных зубов, реже – на слизистой оболочке губ, десен и конъюнктивы глаз.</a:t>
            </a:r>
            <a:br>
              <a:rPr lang="ru-RU" sz="2000" dirty="0"/>
            </a:br>
            <a:r>
              <a:rPr lang="ru-RU" sz="2000" dirty="0"/>
              <a:t>При выявлении симптома Бельского-Филатова-</a:t>
            </a:r>
            <a:r>
              <a:rPr lang="ru-RU" sz="2000" dirty="0" err="1"/>
              <a:t>Коплика</a:t>
            </a:r>
            <a:r>
              <a:rPr lang="ru-RU" sz="2000" dirty="0"/>
              <a:t> диагноз кори бесспорен (клинически</a:t>
            </a:r>
            <a:r>
              <a:rPr lang="ru-RU" sz="2000" dirty="0" smtClean="0"/>
              <a:t>).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230" y="3888418"/>
            <a:ext cx="7288567" cy="283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9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Физикальное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обследование: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496" y="1802168"/>
            <a:ext cx="7986205" cy="447434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/>
              <a:t>В периоде высыпания: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наличие в первый день высыпаний пятен Бельского-Филатова-</a:t>
            </a:r>
            <a:r>
              <a:rPr lang="ru-RU" dirty="0" err="1"/>
              <a:t>Коплика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• появление сыпи на 4-5-й день от начала заболевания;</a:t>
            </a:r>
            <a:br>
              <a:rPr lang="ru-RU" dirty="0"/>
            </a:br>
            <a:r>
              <a:rPr lang="ru-RU" dirty="0"/>
              <a:t>•сыпь </a:t>
            </a:r>
            <a:r>
              <a:rPr lang="ru-RU" dirty="0" err="1"/>
              <a:t>макуло</a:t>
            </a:r>
            <a:r>
              <a:rPr lang="ru-RU" dirty="0"/>
              <a:t>-папулезная с тенденцией к слиянию;</a:t>
            </a:r>
            <a:br>
              <a:rPr lang="ru-RU" dirty="0"/>
            </a:br>
            <a:r>
              <a:rPr lang="ru-RU" dirty="0"/>
              <a:t>•этапное распространение сыпи в течение 3 дней: в течение первых суток за ушами, на лице, шее, верхней части груди, на 2-й день-  на туловище, на 3-й день- на конечностях;</a:t>
            </a:r>
            <a:br>
              <a:rPr lang="ru-RU" dirty="0"/>
            </a:br>
            <a:r>
              <a:rPr lang="ru-RU" dirty="0"/>
              <a:t>• усиление интоксикации, катаральных явлений со стороны слизистых оболочек дыхательных путей и конъюнктивы глаз (насморк, кашель, слезотечение, светобоязнь;</a:t>
            </a:r>
            <a:br>
              <a:rPr lang="ru-RU" dirty="0"/>
            </a:br>
            <a:r>
              <a:rPr lang="ru-RU" dirty="0"/>
              <a:t>• признаки </a:t>
            </a:r>
            <a:r>
              <a:rPr lang="ru-RU" dirty="0" err="1"/>
              <a:t>трахеобронхита</a:t>
            </a:r>
            <a:r>
              <a:rPr lang="ru-RU" dirty="0"/>
              <a:t>, ларингита, крупа;</a:t>
            </a:r>
            <a:br>
              <a:rPr lang="ru-RU" dirty="0"/>
            </a:br>
            <a:r>
              <a:rPr lang="ru-RU" dirty="0"/>
              <a:t>• возникновение пигментации после сыпи;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u="sng" dirty="0"/>
              <a:t>В периоде пигментации: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• сыпь угасает в той же последовательности, что и появляется, оставляя пигментацию и шелушение.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701" y="1802168"/>
            <a:ext cx="3799643" cy="417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352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24" y="514905"/>
            <a:ext cx="4657395" cy="5413483"/>
          </a:xfrm>
        </p:spPr>
      </p:pic>
      <p:sp>
        <p:nvSpPr>
          <p:cNvPr id="5" name="Прямоугольник 4"/>
          <p:cNvSpPr/>
          <p:nvPr/>
        </p:nvSpPr>
        <p:spPr>
          <a:xfrm>
            <a:off x="4726198" y="240804"/>
            <a:ext cx="716100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333333"/>
                </a:solidFill>
                <a:latin typeface="Helvetica Neue"/>
              </a:rPr>
              <a:t>Митигированная</a:t>
            </a:r>
            <a:r>
              <a:rPr lang="ru-RU" b="1" dirty="0">
                <a:solidFill>
                  <a:srgbClr val="333333"/>
                </a:solidFill>
                <a:latin typeface="Helvetica Neue"/>
              </a:rPr>
              <a:t> корь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 наблюдается у детей, получивших с профилактической целью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гаммаглобулин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в первые 5 дней от момента контакта с больным. При 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митигированной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кори инкубационный период может удлиняться до 21 дней. При этой форме нарушается цикличность инфекционного процесса, катаральные явления выражены слабо, катаральный период укорочен до 1-2 дней или может отсутствовать. Пятна Бельского-Филатова-</a:t>
            </a:r>
            <a:r>
              <a:rPr lang="ru-RU" dirty="0" err="1">
                <a:solidFill>
                  <a:srgbClr val="333333"/>
                </a:solidFill>
                <a:latin typeface="Helvetica Neue"/>
              </a:rPr>
              <a:t>Коплика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у основной части больных отсутствуют. Сыпь появляется одномоментно на 1 или 2 день от начала болезни, она может наблюдаться на отдельных участках кожи тела. Высыпания мелкие, необильные, пятнисто-папулезного характера на неизмененном фоне кожи. Сыпь держится 1-2 дня и исчезает сразу, не оставляя пигментацию и шелушение. Течение болезни обычно без осложнений.</a:t>
            </a:r>
            <a:r>
              <a:rPr lang="ru-RU" dirty="0"/>
              <a:t/>
            </a:r>
            <a:br>
              <a:rPr lang="ru-RU" dirty="0"/>
            </a:br>
            <a:r>
              <a:rPr lang="ru-RU" sz="2000" b="1" dirty="0" smtClean="0"/>
              <a:t>Стертая </a:t>
            </a:r>
            <a:r>
              <a:rPr lang="ru-RU" sz="2000" b="1" dirty="0"/>
              <a:t>форма </a:t>
            </a:r>
            <a:r>
              <a:rPr lang="ru-RU" sz="2000" dirty="0"/>
              <a:t>клинически не отличается от </a:t>
            </a:r>
            <a:r>
              <a:rPr lang="ru-RU" sz="2000" dirty="0" err="1"/>
              <a:t>митигированной</a:t>
            </a:r>
            <a:r>
              <a:rPr lang="ru-RU" sz="2000" dirty="0"/>
              <a:t> формы, встречается у вакцинированных детей в возрастной группе от 2 до 10 лет.</a:t>
            </a:r>
            <a:br>
              <a:rPr lang="ru-RU" sz="2000" dirty="0"/>
            </a:br>
            <a:r>
              <a:rPr lang="ru-RU" sz="2000" b="1" dirty="0"/>
              <a:t>Корь с </a:t>
            </a:r>
            <a:r>
              <a:rPr lang="ru-RU" sz="2000" b="1" dirty="0" err="1" smtClean="0"/>
              <a:t>аггравированными</a:t>
            </a:r>
            <a:r>
              <a:rPr lang="ru-RU" sz="2000" b="1" dirty="0" smtClean="0"/>
              <a:t> симптомами</a:t>
            </a:r>
            <a:r>
              <a:rPr lang="ru-RU" sz="2000" dirty="0"/>
              <a:t> (</a:t>
            </a:r>
            <a:r>
              <a:rPr lang="ru-RU" sz="2000" dirty="0" err="1"/>
              <a:t>гипертоксическая</a:t>
            </a:r>
            <a:r>
              <a:rPr lang="ru-RU" sz="2000" dirty="0"/>
              <a:t>, геморрагическая, злокачественная) встречается очень </a:t>
            </a:r>
            <a:r>
              <a:rPr lang="ru-RU" sz="2000" dirty="0" smtClean="0"/>
              <a:t>редко.</a:t>
            </a:r>
            <a:r>
              <a:rPr lang="ru-RU" sz="2000" dirty="0"/>
              <a:t> Эти формы могут привести к летальному исходу.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17369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Осложнения.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437" y="1690688"/>
            <a:ext cx="6880195" cy="4351338"/>
          </a:xfrm>
        </p:spPr>
        <p:txBody>
          <a:bodyPr>
            <a:noAutofit/>
          </a:bodyPr>
          <a:lstStyle/>
          <a:p>
            <a:r>
              <a:rPr lang="ru-RU" sz="2400" dirty="0"/>
              <a:t>со стороны органов дыхания (пневмонии, ларингиты, ларинготрахеиты, бронхиты, </a:t>
            </a:r>
            <a:r>
              <a:rPr lang="ru-RU" sz="2400" dirty="0" err="1"/>
              <a:t>бронхиолиты</a:t>
            </a:r>
            <a:r>
              <a:rPr lang="ru-RU" sz="2400" dirty="0"/>
              <a:t>, плевриты);</a:t>
            </a:r>
            <a:br>
              <a:rPr lang="ru-RU" sz="2400" dirty="0"/>
            </a:br>
            <a:r>
              <a:rPr lang="ru-RU" sz="2400" dirty="0"/>
              <a:t>·     пищеварительной системы (стоматиты, глубокие или обширные язвы в ротовой полости, энтериты, колиты);</a:t>
            </a:r>
            <a:br>
              <a:rPr lang="ru-RU" sz="2400" dirty="0"/>
            </a:br>
            <a:r>
              <a:rPr lang="ru-RU" sz="2400" dirty="0"/>
              <a:t>·     нервной системы (энцефалиты, </a:t>
            </a:r>
            <a:r>
              <a:rPr lang="ru-RU" sz="2400" dirty="0" err="1"/>
              <a:t>менингоэнцефалиты</a:t>
            </a:r>
            <a:r>
              <a:rPr lang="ru-RU" sz="2400" dirty="0"/>
              <a:t>, миелиты);</a:t>
            </a:r>
            <a:br>
              <a:rPr lang="ru-RU" sz="2400" dirty="0"/>
            </a:br>
            <a:r>
              <a:rPr lang="ru-RU" sz="2400" dirty="0"/>
              <a:t>·     органов зрения (конъюнктивиты, кератиты, блефариты, </a:t>
            </a:r>
            <a:r>
              <a:rPr lang="ru-RU" sz="2400" dirty="0" err="1"/>
              <a:t>кератоконъюнктивиты</a:t>
            </a:r>
            <a:r>
              <a:rPr lang="ru-RU" sz="2400" dirty="0"/>
              <a:t>);</a:t>
            </a:r>
            <a:br>
              <a:rPr lang="ru-RU" sz="2400" dirty="0"/>
            </a:br>
            <a:r>
              <a:rPr lang="ru-RU" sz="2400" dirty="0"/>
              <a:t>·     органов слуха (отиты, мастоидиты);</a:t>
            </a:r>
            <a:br>
              <a:rPr lang="ru-RU" sz="2400" dirty="0"/>
            </a:br>
            <a:r>
              <a:rPr lang="ru-RU" sz="2400" dirty="0"/>
              <a:t>·     мочевыделительной системы (циститы, пиелонефриты);</a:t>
            </a:r>
            <a:br>
              <a:rPr lang="ru-RU" sz="2400" dirty="0"/>
            </a:br>
            <a:r>
              <a:rPr lang="ru-RU" sz="2400" dirty="0"/>
              <a:t>·     кожи (пиодермия, абсцесс, флегмона).</a:t>
            </a:r>
            <a:br>
              <a:rPr lang="ru-RU" sz="2400" dirty="0"/>
            </a:br>
            <a:r>
              <a:rPr lang="ru-RU" sz="2400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632" y="1828800"/>
            <a:ext cx="4399984" cy="442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92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Лабораторные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исследования: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782" y="1737360"/>
            <a:ext cx="10507610" cy="4270982"/>
          </a:xfrm>
        </p:spPr>
        <p:txBody>
          <a:bodyPr>
            <a:noAutofit/>
          </a:bodyPr>
          <a:lstStyle/>
          <a:p>
            <a:r>
              <a:rPr lang="ru-RU" sz="2400" dirty="0"/>
              <a:t>ОАК:</a:t>
            </a:r>
            <a:br>
              <a:rPr lang="ru-RU" sz="2400" dirty="0"/>
            </a:br>
            <a:r>
              <a:rPr lang="ru-RU" sz="2400" dirty="0"/>
              <a:t>·     в катаральном периоде (лейкопения, </a:t>
            </a:r>
            <a:r>
              <a:rPr lang="ru-RU" sz="2400" dirty="0" err="1"/>
              <a:t>нейтропения</a:t>
            </a:r>
            <a:r>
              <a:rPr lang="ru-RU" sz="2400" dirty="0"/>
              <a:t>);</a:t>
            </a:r>
            <a:br>
              <a:rPr lang="ru-RU" sz="2400" dirty="0"/>
            </a:br>
            <a:r>
              <a:rPr lang="ru-RU" sz="2400" dirty="0"/>
              <a:t>·     в периоде высыпания (лейкопения, </a:t>
            </a:r>
            <a:r>
              <a:rPr lang="ru-RU" sz="2400" dirty="0" err="1"/>
              <a:t>эозинопения</a:t>
            </a:r>
            <a:r>
              <a:rPr lang="ru-RU" sz="2400" dirty="0"/>
              <a:t>, возможна тромбоцитопения);</a:t>
            </a:r>
            <a:br>
              <a:rPr lang="ru-RU" sz="2400" dirty="0"/>
            </a:br>
            <a:r>
              <a:rPr lang="ru-RU" sz="2400" dirty="0"/>
              <a:t>·     в случае развития бактериальных осложнений – лейкоцитоз, </a:t>
            </a:r>
            <a:r>
              <a:rPr lang="ru-RU" sz="2400" dirty="0" err="1"/>
              <a:t>нейтрофилез</a:t>
            </a:r>
            <a:r>
              <a:rPr lang="ru-RU" sz="2400" dirty="0"/>
              <a:t>, ускорение СОЭ.</a:t>
            </a:r>
            <a:br>
              <a:rPr lang="ru-RU" sz="2400" dirty="0"/>
            </a:br>
            <a:r>
              <a:rPr lang="ru-RU" sz="2400" dirty="0"/>
              <a:t>ОАМ:</a:t>
            </a:r>
            <a:br>
              <a:rPr lang="ru-RU" sz="2400" dirty="0"/>
            </a:br>
            <a:r>
              <a:rPr lang="ru-RU" sz="2400" dirty="0"/>
              <a:t>·     протеинурия, микрогематурия, </a:t>
            </a:r>
            <a:r>
              <a:rPr lang="ru-RU" sz="2400" dirty="0" err="1"/>
              <a:t>цилиндрурия</a:t>
            </a:r>
            <a:r>
              <a:rPr lang="ru-RU" sz="2400" dirty="0"/>
              <a:t> (при тяжелых формах).</a:t>
            </a:r>
            <a:br>
              <a:rPr lang="ru-RU" sz="2400" dirty="0"/>
            </a:br>
            <a:r>
              <a:rPr lang="ru-RU" sz="2400" dirty="0"/>
              <a:t>·     выявление специфических антител класса </a:t>
            </a:r>
            <a:r>
              <a:rPr lang="ru-RU" sz="2400" dirty="0" err="1"/>
              <a:t>IgM</a:t>
            </a:r>
            <a:r>
              <a:rPr lang="ru-RU" sz="2400" dirty="0"/>
              <a:t> (за исключением случаев, когда образование </a:t>
            </a:r>
            <a:r>
              <a:rPr lang="ru-RU" sz="2400" dirty="0" err="1"/>
              <a:t>IgM</a:t>
            </a:r>
            <a:r>
              <a:rPr lang="ru-RU" sz="2400" dirty="0"/>
              <a:t> было вызвано вакцинацией) в сыворотке крови методом ИФА (не ранее 5 дня от начало сыпи);</a:t>
            </a:r>
            <a:br>
              <a:rPr lang="ru-RU" sz="2400" dirty="0"/>
            </a:br>
            <a:r>
              <a:rPr lang="ru-RU" sz="2400" dirty="0"/>
              <a:t>·     из образца цельной крови, отделяемого носоглотки или мочи выявление РНК вируса кори методом ПЦР (взятие образцов в течение первых 3 дней от начала появления сыпи).</a:t>
            </a:r>
          </a:p>
        </p:txBody>
      </p:sp>
    </p:spTree>
    <p:extLst>
      <p:ext uri="{BB962C8B-B14F-4D97-AF65-F5344CB8AC3E}">
        <p14:creationId xmlns:p14="http://schemas.microsoft.com/office/powerpoint/2010/main" val="3181040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Ð¸Ð°Ð³Ð½Ð¾ÑÑÐ¸ÑÐµÑÐºÐ¸Ð¹ Ð°Ð»Ð³Ð¾ÑÐ¸ÑÐ¼ Ð¿ÑÐ¸ ÐºÐ¾ÑÐ¸ Ñ Ð´ÐµÑÐµÐ¹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473" y="0"/>
            <a:ext cx="11736279" cy="623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07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764" y="384257"/>
            <a:ext cx="10058400" cy="1450757"/>
          </a:xfrm>
        </p:spPr>
        <p:txBody>
          <a:bodyPr/>
          <a:lstStyle/>
          <a:p>
            <a:pPr algn="ctr"/>
            <a:r>
              <a:rPr lang="ru-RU" b="1" dirty="0"/>
              <a:t>Корь</a:t>
            </a:r>
            <a:r>
              <a:rPr lang="ru-RU" dirty="0"/>
              <a:t> (</a:t>
            </a:r>
            <a:r>
              <a:rPr lang="ru-RU" dirty="0">
                <a:hlinkClick r:id="rId3" tooltip="Латинский язык"/>
              </a:rPr>
              <a:t>лат.</a:t>
            </a:r>
            <a:r>
              <a:rPr lang="ru-RU" dirty="0"/>
              <a:t> </a:t>
            </a:r>
            <a:r>
              <a:rPr lang="la-Latn" i="1" dirty="0"/>
              <a:t>Morbilli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820" y="1835014"/>
            <a:ext cx="6574013" cy="407485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800" dirty="0" smtClean="0"/>
              <a:t>Острое</a:t>
            </a:r>
            <a:r>
              <a:rPr lang="ru-RU" sz="2800" dirty="0"/>
              <a:t> </a:t>
            </a:r>
            <a:r>
              <a:rPr lang="ru-RU" sz="2800" dirty="0">
                <a:hlinkClick r:id="rId4" tooltip="Инфекция"/>
              </a:rPr>
              <a:t>инфекционное</a:t>
            </a:r>
            <a:r>
              <a:rPr lang="ru-RU" sz="2800" dirty="0"/>
              <a:t> </a:t>
            </a:r>
            <a:r>
              <a:rPr lang="ru-RU" sz="2800" dirty="0">
                <a:hlinkClick r:id="rId5" tooltip="Вирус (биология)"/>
              </a:rPr>
              <a:t>вирусное</a:t>
            </a:r>
            <a:r>
              <a:rPr lang="ru-RU" sz="2800" dirty="0"/>
              <a:t> заболевание с высоким </a:t>
            </a:r>
            <a:r>
              <a:rPr lang="ru-RU" sz="2800" dirty="0">
                <a:hlinkClick r:id="rId6" tooltip="Индекс контагиозности"/>
              </a:rPr>
              <a:t>уровнем </a:t>
            </a:r>
            <a:r>
              <a:rPr lang="ru-RU" sz="2800" dirty="0" err="1">
                <a:hlinkClick r:id="rId6" tooltip="Индекс контагиозности"/>
              </a:rPr>
              <a:t>контагиозности</a:t>
            </a:r>
            <a:r>
              <a:rPr lang="ru-RU" sz="2800" dirty="0"/>
              <a:t> (приближающимся к 100 %), которое характеризуется высокой </a:t>
            </a:r>
            <a:r>
              <a:rPr lang="ru-RU" sz="2800" dirty="0">
                <a:hlinkClick r:id="rId7" tooltip="Температура"/>
              </a:rPr>
              <a:t>температурой</a:t>
            </a:r>
            <a:r>
              <a:rPr lang="ru-RU" sz="2800" dirty="0"/>
              <a:t> (до 40,5 °C), воспалением слизистых оболочек полости рта и верхних дыхательных путей, </a:t>
            </a:r>
            <a:r>
              <a:rPr lang="ru-RU" sz="2800" dirty="0">
                <a:hlinkClick r:id="rId8" tooltip="Конъюнктивит"/>
              </a:rPr>
              <a:t>конъюнктивитом</a:t>
            </a:r>
            <a:r>
              <a:rPr lang="ru-RU" sz="2800" dirty="0"/>
              <a:t> и характерной пятнисто-папулёзной сыпью </a:t>
            </a:r>
            <a:r>
              <a:rPr lang="ru-RU" sz="2800" dirty="0">
                <a:hlinkClick r:id="rId9" tooltip="Кожа"/>
              </a:rPr>
              <a:t>кожных</a:t>
            </a:r>
            <a:r>
              <a:rPr lang="ru-RU" sz="2800" dirty="0"/>
              <a:t> покровов, общей интоксикацией.</a:t>
            </a: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1819922"/>
            <a:ext cx="4213182" cy="434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87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Дифференциальный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диагноз.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210" y="1854612"/>
            <a:ext cx="5454440" cy="4023360"/>
          </a:xfrm>
        </p:spPr>
        <p:txBody>
          <a:bodyPr/>
          <a:lstStyle/>
          <a:p>
            <a:r>
              <a:rPr lang="ru-RU" u="sng" dirty="0">
                <a:hlinkClick r:id="rId2" tooltip="Грипп"/>
              </a:rPr>
              <a:t>Грипп</a:t>
            </a:r>
            <a:r>
              <a:rPr lang="ru-RU" dirty="0"/>
              <a:t>, вирусная </a:t>
            </a:r>
            <a:r>
              <a:rPr lang="ru-RU" u="sng" dirty="0">
                <a:hlinkClick r:id="rId3" tooltip="Вирусы Коксаки"/>
              </a:rPr>
              <a:t>инфекция </a:t>
            </a:r>
            <a:r>
              <a:rPr lang="ru-RU" u="sng" dirty="0" err="1">
                <a:hlinkClick r:id="rId3" tooltip="Вирусы Коксаки"/>
              </a:rPr>
              <a:t>Коксаки</a:t>
            </a:r>
            <a:r>
              <a:rPr lang="ru-RU" dirty="0"/>
              <a:t>, </a:t>
            </a:r>
            <a:r>
              <a:rPr lang="ru-RU" u="sng" dirty="0">
                <a:hlinkClick r:id="rId4" tooltip="Аденовирусная инфекция"/>
              </a:rPr>
              <a:t>аденовирусная инфекция</a:t>
            </a:r>
            <a:r>
              <a:rPr lang="ru-RU" dirty="0"/>
              <a:t> — при классической кори всегда определяются пятна Бельского-Филатова-</a:t>
            </a:r>
            <a:r>
              <a:rPr lang="ru-RU" dirty="0" err="1"/>
              <a:t>Коплика</a:t>
            </a:r>
            <a:r>
              <a:rPr lang="ru-RU" dirty="0"/>
              <a:t>; </a:t>
            </a:r>
            <a:r>
              <a:rPr lang="ru-RU" u="sng" dirty="0">
                <a:hlinkClick r:id="rId5" tooltip="Краснуха"/>
              </a:rPr>
              <a:t>краснуха</a:t>
            </a:r>
            <a:r>
              <a:rPr lang="ru-RU" dirty="0"/>
              <a:t>, </a:t>
            </a:r>
            <a:r>
              <a:rPr lang="ru-RU" u="sng" dirty="0">
                <a:hlinkClick r:id="rId6" tooltip="Скарлатина"/>
              </a:rPr>
              <a:t>скарлатина</a:t>
            </a:r>
            <a:r>
              <a:rPr lang="ru-RU" dirty="0"/>
              <a:t>, </a:t>
            </a:r>
            <a:r>
              <a:rPr lang="ru-RU" u="sng" dirty="0">
                <a:hlinkClick r:id="rId7" tooltip="Синдром"/>
              </a:rPr>
              <a:t>синдром</a:t>
            </a:r>
            <a:r>
              <a:rPr lang="ru-RU" dirty="0"/>
              <a:t> токсического </a:t>
            </a:r>
            <a:r>
              <a:rPr lang="ru-RU" u="sng" dirty="0">
                <a:hlinkClick r:id="rId8" tooltip="Шок"/>
              </a:rPr>
              <a:t>шока</a:t>
            </a:r>
            <a:r>
              <a:rPr lang="ru-RU" dirty="0"/>
              <a:t>, вызванного </a:t>
            </a:r>
            <a:r>
              <a:rPr lang="ru-RU" u="sng" dirty="0">
                <a:hlinkClick r:id="rId9" tooltip="Стафилококк"/>
              </a:rPr>
              <a:t>стафилококком</a:t>
            </a:r>
            <a:r>
              <a:rPr lang="ru-RU" dirty="0"/>
              <a:t>, </a:t>
            </a:r>
            <a:r>
              <a:rPr lang="ru-RU" u="sng" dirty="0">
                <a:hlinkClick r:id="rId10" tooltip="Аллергия"/>
              </a:rPr>
              <a:t>аллергическая</a:t>
            </a:r>
            <a:r>
              <a:rPr lang="ru-RU" dirty="0"/>
              <a:t> и медикаментозная сыпь, </a:t>
            </a:r>
            <a:r>
              <a:rPr lang="ru-RU" u="sng" dirty="0">
                <a:hlinkClick r:id="rId11" tooltip="Синдром Кавасаки"/>
              </a:rPr>
              <a:t>синдром Кавасаки</a:t>
            </a:r>
            <a:r>
              <a:rPr lang="ru-RU" dirty="0"/>
              <a:t>, </a:t>
            </a:r>
            <a:r>
              <a:rPr lang="ru-RU" u="sng" dirty="0">
                <a:hlinkClick r:id="rId12" tooltip="Злокачественная экссудативная эритема"/>
              </a:rPr>
              <a:t>синдром </a:t>
            </a:r>
            <a:r>
              <a:rPr lang="ru-RU" u="sng" dirty="0" err="1">
                <a:hlinkClick r:id="rId12" tooltip="Злокачественная экссудативная эритема"/>
              </a:rPr>
              <a:t>Стивенса</a:t>
            </a:r>
            <a:r>
              <a:rPr lang="ru-RU" u="sng" dirty="0">
                <a:hlinkClick r:id="rId12" tooltip="Злокачественная экссудативная эритема"/>
              </a:rPr>
              <a:t> — Джонсона</a:t>
            </a:r>
            <a:r>
              <a:rPr lang="ru-RU" dirty="0"/>
              <a:t>, </a:t>
            </a:r>
            <a:r>
              <a:rPr lang="ru-RU" u="sng" dirty="0">
                <a:hlinkClick r:id="rId13" tooltip="Инфекционный мононуклеоз"/>
              </a:rPr>
              <a:t>инфекционный мононуклеоз</a:t>
            </a:r>
            <a:r>
              <a:rPr lang="ru-RU" dirty="0"/>
              <a:t> и другие болезни, о которых необходимо помнить при диагностике кори.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3" y="1926454"/>
            <a:ext cx="5299969" cy="424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33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Лечение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Клинические протоколы МЗ РК - 2016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91970" y="1890944"/>
            <a:ext cx="9850515" cy="440332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Немедикаментозное лечение: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u="sng" dirty="0"/>
              <a:t>Режим: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постельный (в течение всего периода лихорадки);</a:t>
            </a:r>
            <a:br>
              <a:rPr lang="ru-RU" dirty="0"/>
            </a:br>
            <a:r>
              <a:rPr lang="ru-RU" dirty="0"/>
              <a:t>Строгая гигиена больного: гигиенический уход за слизистыми оболочками полости рта, глаз, туалет носа, ушей, несколько раз в день промывать глаза теплой кипяченой водой.</a:t>
            </a:r>
            <a:br>
              <a:rPr lang="ru-RU" dirty="0"/>
            </a:br>
            <a:r>
              <a:rPr lang="ru-RU" u="sng" dirty="0"/>
              <a:t>Диета:</a:t>
            </a:r>
            <a:r>
              <a:rPr lang="ru-RU" dirty="0"/>
              <a:t> стол № 13.</a:t>
            </a:r>
            <a:br>
              <a:rPr lang="ru-RU" dirty="0"/>
            </a:br>
            <a:r>
              <a:rPr lang="ru-RU" dirty="0"/>
              <a:t>Приказ 172 от 31 марта 2011 года. «Карманный справочник по оказанию стационарной помощи детям. Схема 16». Рекомендации по питанию здорового и больного ребенка. Дробное теплое питье. Молочно-растительная диета.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Медикаментозное лечение: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При легкой, стертой и </a:t>
            </a:r>
            <a:r>
              <a:rPr lang="ru-RU" dirty="0" err="1"/>
              <a:t>митигированной</a:t>
            </a:r>
            <a:r>
              <a:rPr lang="ru-RU" dirty="0"/>
              <a:t> формах кори при конъюнктивите –промывание глаз раствором </a:t>
            </a:r>
            <a:r>
              <a:rPr lang="ru-RU" dirty="0" err="1"/>
              <a:t>нитрофурала</a:t>
            </a:r>
            <a:r>
              <a:rPr lang="ru-RU" dirty="0"/>
              <a:t> 1:5000 3-4 раза в день – 5 дней,  </a:t>
            </a:r>
            <a:r>
              <a:rPr lang="ru-RU" dirty="0" err="1"/>
              <a:t>сульфацетамид</a:t>
            </a:r>
            <a:r>
              <a:rPr lang="ru-RU" dirty="0"/>
              <a:t> 20% по 1 капли 4 раза  в  день в каждый глаз – 5 дней;[УД – C];</a:t>
            </a:r>
            <a:br>
              <a:rPr lang="ru-RU" dirty="0"/>
            </a:br>
            <a:r>
              <a:rPr lang="ru-RU" dirty="0" err="1"/>
              <a:t>Ретинол</a:t>
            </a:r>
            <a:r>
              <a:rPr lang="ru-RU" dirty="0"/>
              <a:t>– 1 раз в день, 2 дня: до 6 мес-50.000 МЕ, 6-11 мес-100.000 МЕ, 12 мес. и старше-200.000 МЕ. [УД-В].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2039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04085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Профилактика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496" y="2112884"/>
            <a:ext cx="5060272" cy="373560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Ускоренные мероприятия по иммунизации оказали значительное воздействие на снижение смертности от кори. Глобальная смертность от кори снизилась на 73 % — с 548 000 случаев смерти в 2000 году до 145 700 случаев в 2013 году. Для обеспечения иммунитета и предотвращения вспышек болезни рекомендуются две дозы вакцины, так как примерно у 15 % вакцинированных детей после первой дозы иммунитет не вырабатывается</a:t>
            </a:r>
            <a:r>
              <a:rPr lang="ru-RU" u="sng" baseline="30000" dirty="0">
                <a:hlinkClick r:id="rId2"/>
              </a:rPr>
              <a:t>[22]</a:t>
            </a:r>
            <a:r>
              <a:rPr lang="ru-RU" dirty="0"/>
              <a:t>.</a:t>
            </a:r>
          </a:p>
          <a:p>
            <a:r>
              <a:rPr lang="ru-RU" u="sng" dirty="0">
                <a:hlinkClick r:id="rId3" tooltip="Вакцинация"/>
              </a:rPr>
              <a:t>В</a:t>
            </a:r>
            <a:r>
              <a:rPr lang="ru-RU" u="sng" dirty="0" smtClean="0">
                <a:hlinkClick r:id="rId3" tooltip="Вакцинация"/>
              </a:rPr>
              <a:t>акцинация</a:t>
            </a:r>
            <a:r>
              <a:rPr lang="ru-RU" dirty="0"/>
              <a:t> против кори проводится комбинированной живой вакциной от кори, краснухи и паротита одновременно в возрасте 12 месяцев, ревакцинация — в 6 лет.</a:t>
            </a:r>
          </a:p>
          <a:p>
            <a:endParaRPr lang="ru-RU" dirty="0"/>
          </a:p>
        </p:txBody>
      </p:sp>
      <p:pic>
        <p:nvPicPr>
          <p:cNvPr id="5" name="Picture 2" descr="ÐÐ°ÑÑÐ¸Ð½ÐºÐ¸ Ð¿Ð¾ Ð·Ð°Ð¿ÑÐ¾ÑÑ Ð²Ð°ÐºÑÐ¸Ð½Ð°ÑÐ¸Ñ Ð¿ÑÐ¾ÑÐ¸Ð² ÐºÐ¾Ñ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075" y="1885997"/>
            <a:ext cx="5699465" cy="440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10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9677" y="600505"/>
            <a:ext cx="5459767" cy="5764783"/>
          </a:xfrm>
        </p:spPr>
        <p:txBody>
          <a:bodyPr>
            <a:normAutofit lnSpcReduction="10000"/>
          </a:bodyPr>
          <a:lstStyle/>
          <a:p>
            <a:r>
              <a:rPr lang="ru-RU" sz="2800" u="sng" dirty="0" smtClean="0">
                <a:hlinkClick r:id="rId3" tooltip="Всемирная организация здравоохранения"/>
              </a:rPr>
              <a:t>Всемирная </a:t>
            </a:r>
            <a:r>
              <a:rPr lang="ru-RU" sz="2800" u="sng" dirty="0">
                <a:hlinkClick r:id="rId3" tooltip="Всемирная организация здравоохранения"/>
              </a:rPr>
              <a:t>организация здравоохранения</a:t>
            </a:r>
            <a:r>
              <a:rPr lang="ru-RU" sz="2800" dirty="0"/>
              <a:t> рекомендует проведение вакцинации детям в возрасте девяти месяцев в тех регионах, где это заболевание является распространенным, и в возрасте двенадцати месяцев — в тех регионах, где заболевание встречается </a:t>
            </a:r>
            <a:r>
              <a:rPr lang="ru-RU" sz="2800" dirty="0" smtClean="0"/>
              <a:t>редко</a:t>
            </a:r>
            <a:endParaRPr lang="ru-RU" sz="2800" u="sng" baseline="30000" dirty="0" smtClean="0"/>
          </a:p>
          <a:p>
            <a:r>
              <a:rPr lang="ru-RU" sz="2800" dirty="0"/>
              <a:t>При случае болезни всем </a:t>
            </a:r>
            <a:r>
              <a:rPr lang="ru-RU" sz="2800" dirty="0" err="1"/>
              <a:t>непривитым</a:t>
            </a:r>
            <a:r>
              <a:rPr lang="ru-RU" sz="2800" dirty="0"/>
              <a:t> контактным лицам старше 1 года проводится экстренная вакцинопрофилактика, при наличии противопоказаний вводится иммуноглобулин.</a:t>
            </a:r>
          </a:p>
          <a:p>
            <a:endParaRPr lang="ru-RU" dirty="0"/>
          </a:p>
        </p:txBody>
      </p:sp>
      <p:pic>
        <p:nvPicPr>
          <p:cNvPr id="8198" name="Picture 6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77" y="275208"/>
            <a:ext cx="5715000" cy="588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145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584" y="399496"/>
            <a:ext cx="7320378" cy="586814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 целью создания активного иммунитета проводится плановая вакцинопрофилактика живой коревой вакциной (ЖКВ) в соответствии с календарём прививок, а также детям и взрослым при отсутствии у них противокоревых антител. Комплекс противоэпидемических мероприятий в очаге инфекции включает выявление источника инфекции, контактных, имевших факт безусловного или вероятного общения с больным, для установления границ очага.</a:t>
            </a:r>
          </a:p>
          <a:p>
            <a:r>
              <a:rPr lang="ru-RU" dirty="0"/>
              <a:t>Источник инфекции изолируется на весь заразный период (до 4-го дня высыпаний). Бывшие с ним в контакте дети и взрослые, работающие с детьми (за исключением лиц, ранее болевших корью, привитых, </a:t>
            </a:r>
            <a:r>
              <a:rPr lang="ru-RU" dirty="0" err="1"/>
              <a:t>серопозитивных</a:t>
            </a:r>
            <a:r>
              <a:rPr lang="ru-RU" dirty="0"/>
              <a:t> с титром противокоревых антител 1:5 и выше), подвергаются разобщению с другими детьми на 17 дней (при введении иммуноглобулина — 21 день).</a:t>
            </a:r>
          </a:p>
          <a:p>
            <a:r>
              <a:rPr lang="ru-RU" dirty="0"/>
              <a:t>Экстренная профилактика нормальным иммуноглобулином человека проводится в первые 5 дней после контакта детям от 3 до 12 мес. и беременным.</a:t>
            </a:r>
          </a:p>
          <a:p>
            <a:r>
              <a:rPr lang="ru-RU" dirty="0"/>
              <a:t>Желательно дифференцированное серологическое обследование с целью выявления </a:t>
            </a:r>
            <a:r>
              <a:rPr lang="ru-RU" dirty="0" err="1"/>
              <a:t>серонегативных</a:t>
            </a:r>
            <a:r>
              <a:rPr lang="ru-RU" dirty="0"/>
              <a:t> лиц с последующей вакцинацией ЖКВ или другими противокоревыми вакцинами.</a:t>
            </a:r>
          </a:p>
          <a:p>
            <a:endParaRPr lang="ru-RU" dirty="0"/>
          </a:p>
        </p:txBody>
      </p:sp>
      <p:pic>
        <p:nvPicPr>
          <p:cNvPr id="9218" name="Picture 2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637" y="701336"/>
            <a:ext cx="3852909" cy="536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0659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ÐÐ°ÑÑÐ¸Ð½ÐºÐ¸ Ð¿Ð¾ Ð·Ð°Ð¿ÑÐ¾ÑÑ Ð²Ð°ÐºÑÐ¸Ð½Ð°ÑÐ¸Ñ Ð¿ÑÐ¾ÑÐ¸Ð² ÐºÐ¾Ñ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9" y="1845734"/>
            <a:ext cx="5597078" cy="435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24" y="1845734"/>
            <a:ext cx="5487956" cy="435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048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528319"/>
            <a:ext cx="11562080" cy="6329681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По оценкам </a:t>
            </a:r>
            <a:r>
              <a:rPr lang="ru-RU" sz="2800" dirty="0">
                <a:hlinkClick r:id="rId2" tooltip="Всемирная организация здравоохранения"/>
              </a:rPr>
              <a:t>Всемирной организации здравоохранения</a:t>
            </a:r>
            <a:r>
              <a:rPr lang="ru-RU" sz="2800" dirty="0"/>
              <a:t>, в мире в 2011 году от кори умерли 158 тыс. человек, большинство из которых — дети в возрасте до пяти лет. </a:t>
            </a:r>
            <a:endParaRPr lang="ru-RU" sz="2800" dirty="0" smtClean="0"/>
          </a:p>
          <a:p>
            <a:pPr marL="228600" lvl="1">
              <a:spcBef>
                <a:spcPts val="1000"/>
              </a:spcBef>
            </a:pPr>
            <a:r>
              <a:rPr lang="ru-RU" sz="2800" dirty="0" smtClean="0"/>
              <a:t>У </a:t>
            </a:r>
            <a:r>
              <a:rPr lang="ru-RU" sz="2800" dirty="0"/>
              <a:t>10 % детей с недостаточностью питания заболевание при отсутствии </a:t>
            </a:r>
            <a:r>
              <a:rPr lang="ru-RU" sz="2800" dirty="0" smtClean="0"/>
              <a:t>надлежащей </a:t>
            </a:r>
            <a:r>
              <a:rPr lang="ru-RU" sz="2800" dirty="0"/>
              <a:t>медицинской помощи заканчивается смертельным </a:t>
            </a:r>
            <a:r>
              <a:rPr lang="ru-RU" sz="2800" dirty="0" smtClean="0"/>
              <a:t>исходом.</a:t>
            </a:r>
          </a:p>
          <a:p>
            <a:pPr marL="228600" lvl="1">
              <a:spcBef>
                <a:spcPts val="1000"/>
              </a:spcBef>
            </a:pPr>
            <a:endParaRPr lang="ru-RU" dirty="0" smtClean="0"/>
          </a:p>
          <a:p>
            <a:pPr marL="228600" lvl="1">
              <a:spcBef>
                <a:spcPts val="1000"/>
              </a:spcBef>
            </a:pPr>
            <a:endParaRPr lang="ru-RU" dirty="0"/>
          </a:p>
          <a:p>
            <a:pPr marL="228600" lvl="1">
              <a:spcBef>
                <a:spcPts val="1000"/>
              </a:spcBef>
            </a:pPr>
            <a:endParaRPr lang="ru-RU" dirty="0" smtClean="0"/>
          </a:p>
          <a:p>
            <a:pPr marL="228600" lvl="1">
              <a:spcBef>
                <a:spcPts val="1000"/>
              </a:spcBef>
            </a:pPr>
            <a:endParaRPr lang="ru-RU" dirty="0"/>
          </a:p>
          <a:p>
            <a:pPr marL="228600" lvl="1">
              <a:spcBef>
                <a:spcPts val="1000"/>
              </a:spcBef>
            </a:pPr>
            <a:endParaRPr lang="ru-RU" dirty="0" smtClean="0"/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 smtClean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 smtClean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ru-RU" sz="1600" u="sng" dirty="0" smtClean="0">
              <a:hlinkClick r:id="rId3"/>
            </a:endParaRPr>
          </a:p>
          <a:p>
            <a:pPr marL="0" lvl="1" indent="0">
              <a:spcBef>
                <a:spcPts val="1000"/>
              </a:spcBef>
              <a:buNone/>
            </a:pPr>
            <a:r>
              <a:rPr lang="ru-RU" sz="1600" u="sng" dirty="0" smtClean="0">
                <a:hlinkClick r:id="rId3"/>
              </a:rPr>
              <a:t>Всемирная </a:t>
            </a:r>
            <a:r>
              <a:rPr lang="ru-RU" sz="1600" u="sng" dirty="0">
                <a:hlinkClick r:id="rId3"/>
              </a:rPr>
              <a:t>организация здравоохранения: Корь. Информационный бюллетень № 286, Февраль 2013 г.</a:t>
            </a:r>
            <a:endParaRPr lang="ru-RU" sz="1600" dirty="0"/>
          </a:p>
          <a:p>
            <a:pPr marL="228600" lvl="1">
              <a:spcBef>
                <a:spcPts val="1000"/>
              </a:spcBef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20" y="2529840"/>
            <a:ext cx="632968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56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328" y="126805"/>
            <a:ext cx="10058400" cy="145075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Ситуация по кори в РК.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2528" y="1864311"/>
            <a:ext cx="5956917" cy="450985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настоящее время в республике отмечается регистрация случаев кори. За истекший период 2018 года зарегистрировано 26 подтвержденных случаев кори, в том числе среди детей до 14 лет — 21 случай (80,7%). Регистрация кори отмечена в: </a:t>
            </a:r>
            <a:r>
              <a:rPr lang="ru-RU" dirty="0" err="1"/>
              <a:t>Акмолинской</a:t>
            </a:r>
            <a:r>
              <a:rPr lang="ru-RU" dirty="0"/>
              <a:t> – 2 случая (регистрация в апреле); </a:t>
            </a:r>
            <a:r>
              <a:rPr lang="ru-RU" dirty="0" err="1"/>
              <a:t>Жамбылской</a:t>
            </a:r>
            <a:r>
              <a:rPr lang="ru-RU" dirty="0"/>
              <a:t> — 2 случая (в сентябре); Северо-Казахстанской – 1 случай (в октябре); г. Алматы – 15 случаев (в сентябре – 2, октябре – 7, ноябре — 6); г. Астана 6 случаев (в ноябре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В инфекционном отделении </a:t>
            </a:r>
            <a:r>
              <a:rPr lang="ru-RU" b="1" dirty="0" smtClean="0">
                <a:solidFill>
                  <a:srgbClr val="FF0000"/>
                </a:solidFill>
              </a:rPr>
              <a:t>ПОДБ</a:t>
            </a:r>
            <a:r>
              <a:rPr lang="ru-RU" dirty="0" smtClean="0"/>
              <a:t>  </a:t>
            </a:r>
            <a:r>
              <a:rPr lang="ru-RU" dirty="0"/>
              <a:t>в</a:t>
            </a:r>
            <a:r>
              <a:rPr lang="ru-RU" dirty="0" smtClean="0"/>
              <a:t> период с 01.01.2019г. </a:t>
            </a:r>
            <a:r>
              <a:rPr lang="ru-RU" smtClean="0"/>
              <a:t>на </a:t>
            </a:r>
            <a:r>
              <a:rPr lang="ru-RU" dirty="0" smtClean="0"/>
              <a:t>стац лечении находится 9 детей с предварительным диагнозом: Корь, предположительный случай. До 1г.-3, до пяти лет – 3 и старше 5 лет-3. Из них медотводы-4, отказзы-2, дети, получившие 1 прививку -3.</a:t>
            </a:r>
            <a:endParaRPr lang="ru-RU" dirty="0"/>
          </a:p>
          <a:p>
            <a:r>
              <a:rPr lang="ru-RU" dirty="0"/>
              <a:t>Заболеваемость преимущественно регистрируется среди </a:t>
            </a:r>
            <a:r>
              <a:rPr lang="ru-RU" dirty="0" err="1"/>
              <a:t>непривитых</a:t>
            </a:r>
            <a:r>
              <a:rPr lang="ru-RU" dirty="0"/>
              <a:t> детей – 76,9% (20 из 26 случаев</a:t>
            </a:r>
            <a:r>
              <a:rPr lang="ru-RU" dirty="0" smtClean="0"/>
              <a:t>).</a:t>
            </a:r>
          </a:p>
          <a:p>
            <a:r>
              <a:rPr lang="ru-RU" sz="1500" dirty="0"/>
              <a:t>По данным заместителя Председателя КООЗ Лауры </a:t>
            </a:r>
            <a:r>
              <a:rPr lang="ru-RU" sz="1500" dirty="0" err="1"/>
              <a:t>Ахметниязовой</a:t>
            </a:r>
            <a:endParaRPr lang="ru-RU" sz="1500" dirty="0"/>
          </a:p>
          <a:p>
            <a:pPr marL="0" indent="0">
              <a:buNone/>
            </a:pPr>
            <a:endParaRPr lang="ru-RU" sz="1500" dirty="0"/>
          </a:p>
        </p:txBody>
      </p:sp>
      <p:pic>
        <p:nvPicPr>
          <p:cNvPr id="11270" name="Picture 6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7" y="1864311"/>
            <a:ext cx="5215415" cy="432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79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Ситуация в мире.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562" y="2104007"/>
            <a:ext cx="6716697" cy="3784307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400" dirty="0" smtClean="0"/>
              <a:t>По </a:t>
            </a:r>
            <a:r>
              <a:rPr lang="ru-RU" sz="2400" dirty="0"/>
              <a:t>статистике Всемирной организации здравоохранения (ВОЗ) с начала 2018 года корью заразилось более 40 тысячи человек (в 2017 году ВОЗ зарегистрировала более 24 тысяч случаев кори, в 2016 году - немногим больше 5 тысяч). </a:t>
            </a:r>
            <a:endParaRPr lang="ru-RU" sz="2400" dirty="0" smtClean="0"/>
          </a:p>
          <a:p>
            <a:pPr marL="0" indent="0" fontAlgn="base">
              <a:buNone/>
            </a:pPr>
            <a:r>
              <a:rPr lang="ru-RU" sz="2400" dirty="0" smtClean="0"/>
              <a:t>В </a:t>
            </a:r>
            <a:r>
              <a:rPr lang="ru-RU" sz="2400" dirty="0"/>
              <a:t>текущем году </a:t>
            </a:r>
            <a:r>
              <a:rPr lang="ru-RU" sz="2400" dirty="0" err="1"/>
              <a:t>эпиднеблагополучие</a:t>
            </a:r>
            <a:r>
              <a:rPr lang="ru-RU" sz="2400" dirty="0"/>
              <a:t> по кори отмечено в 7 странах, где заболело корью более тысячи человек: Украина (более 38 тысяч случаев), Сербия (почти 5 тысяч случаев), Франция (2579), Италия (2020), Россия (1396), Грузия (1128), и Греция (2476). </a:t>
            </a:r>
          </a:p>
        </p:txBody>
      </p:sp>
      <p:pic>
        <p:nvPicPr>
          <p:cNvPr id="10242" name="Picture 2" descr="ÐÐ°ÑÑÐ¸Ð½ÐºÐ¸ Ð¿Ð¾ Ð·Ð°Ð¿ÑÐ¾ÑÑ ÐºÐ¾ÑÑ Ñ Ð´ÐµÑÐµÐ¹ ÑÐ¾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934" y="2003689"/>
            <a:ext cx="4367814" cy="415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180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440" y="365124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Этиология.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545183" cy="4351338"/>
          </a:xfrm>
        </p:spPr>
        <p:txBody>
          <a:bodyPr>
            <a:normAutofit lnSpcReduction="10000"/>
          </a:bodyPr>
          <a:lstStyle/>
          <a:p>
            <a:r>
              <a:rPr lang="ru-RU" u="sng" dirty="0">
                <a:hlinkClick r:id="rId3" tooltip="Вирус кори"/>
              </a:rPr>
              <a:t>Возбудителем кори</a:t>
            </a:r>
            <a:r>
              <a:rPr lang="ru-RU" dirty="0"/>
              <a:t> является РНК-</a:t>
            </a:r>
            <a:r>
              <a:rPr lang="ru-RU" u="sng" dirty="0">
                <a:hlinkClick r:id="rId4" tooltip="Вирус"/>
              </a:rPr>
              <a:t>вирус</a:t>
            </a:r>
            <a:r>
              <a:rPr lang="ru-RU" dirty="0"/>
              <a:t> рода </a:t>
            </a:r>
            <a:r>
              <a:rPr lang="ru-RU" u="sng" dirty="0" err="1">
                <a:hlinkClick r:id="rId5" tooltip="Морбилливирусы (страница отсутствует)"/>
              </a:rPr>
              <a:t>морбилливирусов</a:t>
            </a:r>
            <a:r>
              <a:rPr lang="ru-RU" dirty="0"/>
              <a:t>, семейства </a:t>
            </a:r>
            <a:r>
              <a:rPr lang="ru-RU" u="sng" dirty="0" err="1">
                <a:hlinkClick r:id="rId6" tooltip="Парамиксовирусы"/>
              </a:rPr>
              <a:t>парамиксовирусов</a:t>
            </a:r>
            <a:r>
              <a:rPr lang="ru-RU" dirty="0"/>
              <a:t>, имеющий сферическую форму и диаметр 120–230 </a:t>
            </a:r>
            <a:r>
              <a:rPr lang="ru-RU" u="sng" dirty="0" err="1">
                <a:hlinkClick r:id="rId7" tooltip="Нанометр"/>
              </a:rPr>
              <a:t>нм</a:t>
            </a:r>
            <a:r>
              <a:rPr lang="ru-RU" dirty="0"/>
              <a:t>. Вирус состоит из </a:t>
            </a:r>
            <a:r>
              <a:rPr lang="ru-RU" dirty="0" err="1"/>
              <a:t>нуклео</a:t>
            </a:r>
            <a:r>
              <a:rPr lang="ru-RU" u="sng" dirty="0" err="1">
                <a:hlinkClick r:id="rId8" tooltip="Капсид"/>
              </a:rPr>
              <a:t>капсида</a:t>
            </a:r>
            <a:r>
              <a:rPr lang="ru-RU" dirty="0"/>
              <a:t> — минус-нити РНК, трёх белков и внешней оболочки, образованной матричными белками (поверхностными гликопротеинами) двух типов: один из них гемагглютинин, другой — «</a:t>
            </a:r>
            <a:r>
              <a:rPr lang="ru-RU" dirty="0" err="1"/>
              <a:t>гантелеобразный</a:t>
            </a:r>
            <a:r>
              <a:rPr lang="ru-RU" dirty="0"/>
              <a:t>» белок.</a:t>
            </a:r>
          </a:p>
          <a:p>
            <a:r>
              <a:rPr lang="ru-RU" dirty="0"/>
              <a:t>Вирус малоустойчив во внешней среде, быстро погибает вне человеческого организма от воздействия различных химических и физических факторов (облучение, кипячение, обработка дезинфицирующими средствами).</a:t>
            </a:r>
          </a:p>
          <a:p>
            <a:endParaRPr lang="ru-RU" dirty="0"/>
          </a:p>
        </p:txBody>
      </p:sp>
      <p:pic>
        <p:nvPicPr>
          <p:cNvPr id="4" name="Рисунок 3" descr="Measles virus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942" y="2024108"/>
            <a:ext cx="5330235" cy="4322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473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Распространение.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002" y="1863490"/>
            <a:ext cx="9262961" cy="4023360"/>
          </a:xfrm>
        </p:spPr>
        <p:txBody>
          <a:bodyPr>
            <a:normAutofit lnSpcReduction="10000"/>
          </a:bodyPr>
          <a:lstStyle/>
          <a:p>
            <a:r>
              <a:rPr lang="ru-RU" u="sng" dirty="0">
                <a:hlinkClick r:id="rId3" tooltip="Механизм передачи возбудителя инфекции"/>
              </a:rPr>
              <a:t>Путь передачи инфекции</a:t>
            </a:r>
            <a:r>
              <a:rPr lang="ru-RU" dirty="0"/>
              <a:t> — воздушно-капельный, вирус выделяется во внешнюю среду в большом количестве больным человеком со слизью во время кашля, чихания и т. д.</a:t>
            </a:r>
          </a:p>
          <a:p>
            <a:r>
              <a:rPr lang="ru-RU" dirty="0"/>
              <a:t>Источник инфекции — больной корью в любой форме, который заразен для окружающих с последних дней инкубационного периода (последние 2 дня) до 4-го дня высыпаний. С 5-го дня высыпаний больной считается незаразным.</a:t>
            </a:r>
          </a:p>
          <a:p>
            <a:r>
              <a:rPr lang="ru-RU" dirty="0"/>
              <a:t>Корью болеют преимущественно дети в возрасте от двух до пяти лет; значительно реже — взрослые, не переболевшие этим заболеванием в детском возрасте. Новорождённые дети имеют врождённый или </a:t>
            </a:r>
            <a:r>
              <a:rPr lang="ru-RU" dirty="0" err="1"/>
              <a:t>колостральный</a:t>
            </a:r>
            <a:r>
              <a:rPr lang="ru-RU" dirty="0"/>
              <a:t> (молозивный, от лат. </a:t>
            </a:r>
            <a:r>
              <a:rPr lang="ru-RU" dirty="0" err="1"/>
              <a:t>colostrum</a:t>
            </a:r>
            <a:r>
              <a:rPr lang="ru-RU" dirty="0"/>
              <a:t> — </a:t>
            </a:r>
            <a:r>
              <a:rPr lang="ru-RU" u="sng" dirty="0">
                <a:hlinkClick r:id="rId4" tooltip="Молозиво"/>
              </a:rPr>
              <a:t>молозиво</a:t>
            </a:r>
            <a:r>
              <a:rPr lang="ru-RU" dirty="0"/>
              <a:t>) иммунитет, т. е. приобретённый пассивный иммунитет, развивающийся при передаче новорождённому антител внутриутробно или с молозивом от матери, если она ранее переболела корью. Этот иммунитет сохраняется первые три месяца жизни. Встречаются случаи врождённой кори при </a:t>
            </a:r>
            <a:r>
              <a:rPr lang="ru-RU" dirty="0" err="1"/>
              <a:t>трансплацентарном</a:t>
            </a:r>
            <a:r>
              <a:rPr lang="ru-RU" dirty="0"/>
              <a:t> заражении вирусом </a:t>
            </a:r>
            <a:r>
              <a:rPr lang="ru-RU" u="sng" dirty="0">
                <a:hlinkClick r:id="rId5" tooltip="Плод (анатомия)"/>
              </a:rPr>
              <a:t>плода</a:t>
            </a:r>
            <a:r>
              <a:rPr lang="ru-RU" dirty="0"/>
              <a:t> от больной матери.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481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Патогенез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120" y="1812298"/>
            <a:ext cx="7020511" cy="4366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Проникновение вируса в организм человека происходит через слизистую оболочку верхних дыхательных путей и далее с током </a:t>
            </a:r>
            <a:r>
              <a:rPr lang="ru-RU" u="sng" dirty="0">
                <a:hlinkClick r:id="rId3" tooltip="Кровь"/>
              </a:rPr>
              <a:t>крови</a:t>
            </a:r>
            <a:r>
              <a:rPr lang="ru-RU" dirty="0"/>
              <a:t> (первичная </a:t>
            </a:r>
            <a:r>
              <a:rPr lang="ru-RU" dirty="0" err="1"/>
              <a:t>виремия</a:t>
            </a:r>
            <a:r>
              <a:rPr lang="ru-RU" dirty="0"/>
              <a:t>) вирус попадает в ретикулоэндотелиальную систему (лимфатические узлы) и поражает все виды белых кровяных клеток. С 3-го дня инкубационного периода в лимфоузлах, миндалинах, </a:t>
            </a:r>
            <a:r>
              <a:rPr lang="ru-RU" u="sng" dirty="0">
                <a:hlinkClick r:id="rId4" tooltip="Селезёнка"/>
              </a:rPr>
              <a:t>селезенке</a:t>
            </a:r>
            <a:r>
              <a:rPr lang="ru-RU" dirty="0"/>
              <a:t> можно обнаружить типичные гигантские многоядерные клетки Warthin-Finkeldey с включениями в </a:t>
            </a:r>
            <a:r>
              <a:rPr lang="ru-RU" u="sng" dirty="0">
                <a:hlinkClick r:id="rId5" tooltip="Цитоплазма"/>
              </a:rPr>
              <a:t>цитоплазме</a:t>
            </a:r>
            <a:r>
              <a:rPr lang="ru-RU" dirty="0"/>
              <a:t>. После размножения в лимфатических узлах вирус снова попадает в кровь, развивается повторная (вторичная) </a:t>
            </a:r>
            <a:r>
              <a:rPr lang="ru-RU" u="sng" dirty="0" err="1">
                <a:hlinkClick r:id="rId6" tooltip="Вирусемия"/>
              </a:rPr>
              <a:t>вирусемия</a:t>
            </a:r>
            <a:r>
              <a:rPr lang="ru-RU" dirty="0"/>
              <a:t>, с которой связано начало клинических проявлений болезни.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720" y="1812298"/>
            <a:ext cx="4041140" cy="436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40" y="365125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атологическая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анатомия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76" y="1690688"/>
            <a:ext cx="6302110" cy="43905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Микроскопическая картина:  </a:t>
            </a:r>
            <a:r>
              <a:rPr lang="ru-RU" sz="2400" dirty="0" smtClean="0"/>
              <a:t>                                                слизистая </a:t>
            </a:r>
            <a:r>
              <a:rPr lang="ru-RU" sz="2400" dirty="0"/>
              <a:t>дыхательных путей — отёк, полнокровие сосудов, очаги некроза, участки </a:t>
            </a:r>
            <a:r>
              <a:rPr lang="ru-RU" sz="2400" u="sng" dirty="0">
                <a:hlinkClick r:id="rId2" tooltip="Метаплазия"/>
              </a:rPr>
              <a:t>метаплазии</a:t>
            </a:r>
            <a:r>
              <a:rPr lang="ru-RU" sz="2400" dirty="0"/>
              <a:t> эпителия, очаговая лимфогистиоцитарная инфильтрация в </a:t>
            </a:r>
            <a:r>
              <a:rPr lang="ru-RU" sz="2400" dirty="0" smtClean="0"/>
              <a:t>подслизистом слое.</a:t>
            </a:r>
          </a:p>
          <a:p>
            <a:pPr marL="0" indent="0">
              <a:buNone/>
            </a:pPr>
            <a:r>
              <a:rPr lang="ru-RU" sz="2400" dirty="0"/>
              <a:t> </a:t>
            </a:r>
            <a:r>
              <a:rPr lang="ru-RU" sz="2400" u="sng" dirty="0">
                <a:hlinkClick r:id="rId3" tooltip="Ретикулоэндотелиальная система"/>
              </a:rPr>
              <a:t>Ретикулоэндотелиальная система</a:t>
            </a:r>
            <a:r>
              <a:rPr lang="ru-RU" sz="2400" dirty="0"/>
              <a:t> — клетки Warthin-Finkeldey. 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u="sng" dirty="0" smtClean="0">
                <a:hlinkClick r:id="rId4" tooltip="Кожа"/>
              </a:rPr>
              <a:t>Кожа</a:t>
            </a:r>
            <a:r>
              <a:rPr lang="ru-RU" sz="2400" dirty="0"/>
              <a:t> — изменения в сосочковом </a:t>
            </a:r>
            <a:r>
              <a:rPr lang="ru-RU" sz="2400" dirty="0" smtClean="0"/>
              <a:t>слое</a:t>
            </a:r>
            <a:r>
              <a:rPr lang="ru-RU" sz="2400" dirty="0"/>
              <a:t> </a:t>
            </a:r>
            <a:r>
              <a:rPr lang="ru-RU" sz="2400" u="sng" dirty="0">
                <a:hlinkClick r:id="rId4" tooltip="Кожа"/>
              </a:rPr>
              <a:t>дермы</a:t>
            </a:r>
            <a:r>
              <a:rPr lang="ru-RU" sz="2400" dirty="0"/>
              <a:t> в виде отёка, полнокровия сосудов, </a:t>
            </a:r>
            <a:r>
              <a:rPr lang="ru-RU" sz="2400" dirty="0" smtClean="0"/>
              <a:t>кровоизлияний с </a:t>
            </a:r>
            <a:r>
              <a:rPr lang="ru-RU" sz="2400" dirty="0" err="1" smtClean="0"/>
              <a:t>периваскулярной</a:t>
            </a:r>
            <a:r>
              <a:rPr lang="ru-RU" sz="2400" dirty="0" smtClean="0"/>
              <a:t> </a:t>
            </a:r>
            <a:r>
              <a:rPr lang="ru-RU" sz="2400" dirty="0"/>
              <a:t>лимфогистиоцитарной инфильтрацией, фокусы </a:t>
            </a:r>
            <a:r>
              <a:rPr lang="ru-RU" sz="2400" u="sng" dirty="0">
                <a:hlinkClick r:id="rId5" tooltip="Некроз"/>
              </a:rPr>
              <a:t>некроза</a:t>
            </a:r>
            <a:r>
              <a:rPr lang="ru-RU" sz="2400" dirty="0"/>
              <a:t> в эпидермисе.</a:t>
            </a:r>
          </a:p>
          <a:p>
            <a:endParaRPr lang="ru-RU" dirty="0"/>
          </a:p>
        </p:txBody>
      </p:sp>
      <p:pic>
        <p:nvPicPr>
          <p:cNvPr id="5" name="Picture 2" descr="ÐÐ°ÑÑÐ¸Ð½ÐºÐ¸ Ð¿Ð¾ Ð·Ð°Ð¿ÑÐ¾ÑÑ Warthin-Finkeldey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791" y="1979720"/>
            <a:ext cx="4361498" cy="39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211002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285</TotalTime>
  <Words>722</Words>
  <Application>Microsoft Office PowerPoint</Application>
  <PresentationFormat>Широкоэкранный</PresentationFormat>
  <Paragraphs>96</Paragraphs>
  <Slides>25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Calibri</vt:lpstr>
      <vt:lpstr>Calibri Light</vt:lpstr>
      <vt:lpstr>Helvetica Neue</vt:lpstr>
      <vt:lpstr>Ретро</vt:lpstr>
      <vt:lpstr>Корь у детей.</vt:lpstr>
      <vt:lpstr>Корь (лат. Morbilli)</vt:lpstr>
      <vt:lpstr>Презентация PowerPoint</vt:lpstr>
      <vt:lpstr>Ситуация по кори в РК.</vt:lpstr>
      <vt:lpstr>Ситуация в мире.</vt:lpstr>
      <vt:lpstr>Этиология.</vt:lpstr>
      <vt:lpstr>Распространение.</vt:lpstr>
      <vt:lpstr>Патогенез. </vt:lpstr>
      <vt:lpstr>Патологическая анатомия</vt:lpstr>
      <vt:lpstr>Классификация (Н.И. Нисевич, В.Ф. Учайкин, 1985 год).</vt:lpstr>
      <vt:lpstr>Классификация случаев кори:</vt:lpstr>
      <vt:lpstr>Диагностические критерии</vt:lpstr>
      <vt:lpstr>Анамнез:</vt:lpstr>
      <vt:lpstr>:Физикальное обследование</vt:lpstr>
      <vt:lpstr>Физикальное обследование:</vt:lpstr>
      <vt:lpstr>Презентация PowerPoint</vt:lpstr>
      <vt:lpstr>Осложнения.</vt:lpstr>
      <vt:lpstr>Лабораторные исследования: </vt:lpstr>
      <vt:lpstr>Презентация PowerPoint</vt:lpstr>
      <vt:lpstr>Дифференциальный диагноз. </vt:lpstr>
      <vt:lpstr>Лечение (Клинические протоколы МЗ РК - 2016).</vt:lpstr>
      <vt:lpstr>Профилактика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Корь у детей.</dc:title>
  <dc:creator>user1</dc:creator>
  <cp:lastModifiedBy>user1</cp:lastModifiedBy>
  <cp:revision>21</cp:revision>
  <dcterms:created xsi:type="dcterms:W3CDTF">2019-01-18T07:32:48Z</dcterms:created>
  <dcterms:modified xsi:type="dcterms:W3CDTF">2019-01-22T07:19:52Z</dcterms:modified>
</cp:coreProperties>
</file>