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64" r:id="rId3"/>
    <p:sldId id="301" r:id="rId4"/>
    <p:sldId id="302" r:id="rId5"/>
    <p:sldId id="275" r:id="rId6"/>
    <p:sldId id="279" r:id="rId7"/>
    <p:sldId id="282" r:id="rId8"/>
    <p:sldId id="281" r:id="rId9"/>
    <p:sldId id="283" r:id="rId10"/>
    <p:sldId id="285" r:id="rId11"/>
    <p:sldId id="284" r:id="rId12"/>
    <p:sldId id="290" r:id="rId13"/>
    <p:sldId id="303" r:id="rId14"/>
  </p:sldIdLst>
  <p:sldSz cx="9144000" cy="5143500" type="screen16x9"/>
  <p:notesSz cx="6858000" cy="9144000"/>
  <p:defaultTextStyle>
    <a:defPPr>
      <a:defRPr lang="ru-RU"/>
    </a:defPPr>
    <a:lvl1pPr marL="0" algn="l" defTabSz="74057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70286" algn="l" defTabSz="74057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40573" algn="l" defTabSz="74057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10859" algn="l" defTabSz="74057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81145" algn="l" defTabSz="74057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851431" algn="l" defTabSz="74057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21718" algn="l" defTabSz="74057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92004" algn="l" defTabSz="74057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962290" algn="l" defTabSz="740573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778" autoAdjust="0"/>
    <p:restoredTop sz="94660" autoAdjust="0"/>
  </p:normalViewPr>
  <p:slideViewPr>
    <p:cSldViewPr snapToGrid="0">
      <p:cViewPr varScale="1">
        <p:scale>
          <a:sx n="122" d="100"/>
          <a:sy n="122" d="100"/>
        </p:scale>
        <p:origin x="-46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2100"/>
            </a:lvl1pPr>
            <a:lvl2pPr marL="408167" indent="0" algn="ctr">
              <a:buNone/>
              <a:defRPr sz="1800"/>
            </a:lvl2pPr>
            <a:lvl3pPr marL="816333" indent="0" algn="ctr">
              <a:buNone/>
              <a:defRPr sz="1600"/>
            </a:lvl3pPr>
            <a:lvl4pPr marL="1224500" indent="0" algn="ctr">
              <a:buNone/>
              <a:defRPr sz="1400"/>
            </a:lvl4pPr>
            <a:lvl5pPr marL="1632666" indent="0" algn="ctr">
              <a:buNone/>
              <a:defRPr sz="1400"/>
            </a:lvl5pPr>
            <a:lvl6pPr marL="2040833" indent="0" algn="ctr">
              <a:buNone/>
              <a:defRPr sz="1400"/>
            </a:lvl6pPr>
            <a:lvl7pPr marL="2448999" indent="0" algn="ctr">
              <a:buNone/>
              <a:defRPr sz="1400"/>
            </a:lvl7pPr>
            <a:lvl8pPr marL="2857166" indent="0" algn="ctr">
              <a:buNone/>
              <a:defRPr sz="1400"/>
            </a:lvl8pPr>
            <a:lvl9pPr marL="3265332" indent="0" algn="ctr">
              <a:buNone/>
              <a:defRPr sz="14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9AD2-9301-4241-9CA9-03328ABCC83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3E11-F3E5-420F-956E-83EE892B6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071631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9AD2-9301-4241-9CA9-03328ABCC83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3E11-F3E5-420F-956E-83EE892B6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478226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5"/>
            <a:ext cx="5800725" cy="43588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9AD2-9301-4241-9CA9-03328ABCC83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3E11-F3E5-420F-956E-83EE892B6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551998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9AD2-9301-4241-9CA9-03328ABCC83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3E11-F3E5-420F-956E-83EE892B6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326336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  <a:lvl2pPr marL="408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163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224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6326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0408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4489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28571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2653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9AD2-9301-4241-9CA9-03328ABCC83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3E11-F3E5-420F-956E-83EE892B6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408948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9AD2-9301-4241-9CA9-03328ABCC83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3E11-F3E5-420F-956E-83EE892B6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625266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67" indent="0">
              <a:buNone/>
              <a:defRPr sz="1800" b="1"/>
            </a:lvl2pPr>
            <a:lvl3pPr marL="816333" indent="0">
              <a:buNone/>
              <a:defRPr sz="1600" b="1"/>
            </a:lvl3pPr>
            <a:lvl4pPr marL="1224500" indent="0">
              <a:buNone/>
              <a:defRPr sz="1400" b="1"/>
            </a:lvl4pPr>
            <a:lvl5pPr marL="1632666" indent="0">
              <a:buNone/>
              <a:defRPr sz="1400" b="1"/>
            </a:lvl5pPr>
            <a:lvl6pPr marL="2040833" indent="0">
              <a:buNone/>
              <a:defRPr sz="1400" b="1"/>
            </a:lvl6pPr>
            <a:lvl7pPr marL="2448999" indent="0">
              <a:buNone/>
              <a:defRPr sz="1400" b="1"/>
            </a:lvl7pPr>
            <a:lvl8pPr marL="2857166" indent="0">
              <a:buNone/>
              <a:defRPr sz="1400" b="1"/>
            </a:lvl8pPr>
            <a:lvl9pPr marL="3265332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67" indent="0">
              <a:buNone/>
              <a:defRPr sz="1800" b="1"/>
            </a:lvl2pPr>
            <a:lvl3pPr marL="816333" indent="0">
              <a:buNone/>
              <a:defRPr sz="1600" b="1"/>
            </a:lvl3pPr>
            <a:lvl4pPr marL="1224500" indent="0">
              <a:buNone/>
              <a:defRPr sz="1400" b="1"/>
            </a:lvl4pPr>
            <a:lvl5pPr marL="1632666" indent="0">
              <a:buNone/>
              <a:defRPr sz="1400" b="1"/>
            </a:lvl5pPr>
            <a:lvl6pPr marL="2040833" indent="0">
              <a:buNone/>
              <a:defRPr sz="1400" b="1"/>
            </a:lvl6pPr>
            <a:lvl7pPr marL="2448999" indent="0">
              <a:buNone/>
              <a:defRPr sz="1400" b="1"/>
            </a:lvl7pPr>
            <a:lvl8pPr marL="2857166" indent="0">
              <a:buNone/>
              <a:defRPr sz="1400" b="1"/>
            </a:lvl8pPr>
            <a:lvl9pPr marL="3265332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9AD2-9301-4241-9CA9-03328ABCC83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3E11-F3E5-420F-956E-83EE892B6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239917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9AD2-9301-4241-9CA9-03328ABCC83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3E11-F3E5-420F-956E-83EE892B6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00146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9AD2-9301-4241-9CA9-03328ABCC83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3E11-F3E5-420F-956E-83EE892B6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310286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400"/>
            </a:lvl1pPr>
            <a:lvl2pPr marL="408167" indent="0">
              <a:buNone/>
              <a:defRPr sz="1200"/>
            </a:lvl2pPr>
            <a:lvl3pPr marL="816333" indent="0">
              <a:buNone/>
              <a:defRPr sz="1100"/>
            </a:lvl3pPr>
            <a:lvl4pPr marL="1224500" indent="0">
              <a:buNone/>
              <a:defRPr sz="900"/>
            </a:lvl4pPr>
            <a:lvl5pPr marL="1632666" indent="0">
              <a:buNone/>
              <a:defRPr sz="900"/>
            </a:lvl5pPr>
            <a:lvl6pPr marL="2040833" indent="0">
              <a:buNone/>
              <a:defRPr sz="900"/>
            </a:lvl6pPr>
            <a:lvl7pPr marL="2448999" indent="0">
              <a:buNone/>
              <a:defRPr sz="900"/>
            </a:lvl7pPr>
            <a:lvl8pPr marL="2857166" indent="0">
              <a:buNone/>
              <a:defRPr sz="900"/>
            </a:lvl8pPr>
            <a:lvl9pPr marL="326533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9AD2-9301-4241-9CA9-03328ABCC83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3E11-F3E5-420F-956E-83EE892B6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892810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900"/>
            </a:lvl1pPr>
            <a:lvl2pPr marL="408167" indent="0">
              <a:buNone/>
              <a:defRPr sz="2500"/>
            </a:lvl2pPr>
            <a:lvl3pPr marL="816333" indent="0">
              <a:buNone/>
              <a:defRPr sz="2100"/>
            </a:lvl3pPr>
            <a:lvl4pPr marL="1224500" indent="0">
              <a:buNone/>
              <a:defRPr sz="1800"/>
            </a:lvl4pPr>
            <a:lvl5pPr marL="1632666" indent="0">
              <a:buNone/>
              <a:defRPr sz="1800"/>
            </a:lvl5pPr>
            <a:lvl6pPr marL="2040833" indent="0">
              <a:buNone/>
              <a:defRPr sz="1800"/>
            </a:lvl6pPr>
            <a:lvl7pPr marL="2448999" indent="0">
              <a:buNone/>
              <a:defRPr sz="1800"/>
            </a:lvl7pPr>
            <a:lvl8pPr marL="2857166" indent="0">
              <a:buNone/>
              <a:defRPr sz="1800"/>
            </a:lvl8pPr>
            <a:lvl9pPr marL="3265332" indent="0">
              <a:buNone/>
              <a:defRPr sz="18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400"/>
            </a:lvl1pPr>
            <a:lvl2pPr marL="408167" indent="0">
              <a:buNone/>
              <a:defRPr sz="1200"/>
            </a:lvl2pPr>
            <a:lvl3pPr marL="816333" indent="0">
              <a:buNone/>
              <a:defRPr sz="1100"/>
            </a:lvl3pPr>
            <a:lvl4pPr marL="1224500" indent="0">
              <a:buNone/>
              <a:defRPr sz="900"/>
            </a:lvl4pPr>
            <a:lvl5pPr marL="1632666" indent="0">
              <a:buNone/>
              <a:defRPr sz="900"/>
            </a:lvl5pPr>
            <a:lvl6pPr marL="2040833" indent="0">
              <a:buNone/>
              <a:defRPr sz="900"/>
            </a:lvl6pPr>
            <a:lvl7pPr marL="2448999" indent="0">
              <a:buNone/>
              <a:defRPr sz="900"/>
            </a:lvl7pPr>
            <a:lvl8pPr marL="2857166" indent="0">
              <a:buNone/>
              <a:defRPr sz="900"/>
            </a:lvl8pPr>
            <a:lvl9pPr marL="326533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9AD2-9301-4241-9CA9-03328ABCC83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3E11-F3E5-420F-956E-83EE892B6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121042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74057" tIns="37029" rIns="74057" bIns="3702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3"/>
          </a:xfrm>
          <a:prstGeom prst="rect">
            <a:avLst/>
          </a:prstGeom>
        </p:spPr>
        <p:txBody>
          <a:bodyPr vert="horz" lIns="74057" tIns="37029" rIns="74057" bIns="3702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4767264"/>
            <a:ext cx="2057400" cy="273844"/>
          </a:xfrm>
          <a:prstGeom prst="rect">
            <a:avLst/>
          </a:prstGeom>
        </p:spPr>
        <p:txBody>
          <a:bodyPr vert="horz" lIns="74057" tIns="37029" rIns="74057" bIns="37029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9AD2-9301-4241-9CA9-03328ABCC83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74057" tIns="37029" rIns="74057" bIns="37029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74057" tIns="37029" rIns="74057" bIns="37029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83E11-F3E5-420F-956E-83EE892B6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1696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defTabSz="816333" rtl="0" eaLnBrk="1" latinLnBrk="0" hangingPunct="1">
        <a:lnSpc>
          <a:spcPct val="90000"/>
        </a:lnSpc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4083" indent="-204083" algn="l" defTabSz="816333" rtl="0" eaLnBrk="1" latinLnBrk="0" hangingPunct="1">
        <a:lnSpc>
          <a:spcPct val="90000"/>
        </a:lnSpc>
        <a:spcBef>
          <a:spcPts val="893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12250" indent="-204083" algn="l" defTabSz="816333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16" indent="-204083" algn="l" defTabSz="816333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583" indent="-204083" algn="l" defTabSz="816333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50" indent="-204083" algn="l" defTabSz="816333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16" indent="-204083" algn="l" defTabSz="816333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083" indent="-204083" algn="l" defTabSz="816333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249" indent="-204083" algn="l" defTabSz="816333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16" indent="-204083" algn="l" defTabSz="816333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67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33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00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666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33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999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166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332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microsoft.com/office/2007/relationships/media" Target="../media/media1.m4a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microsoft.com/office/2007/relationships/media" Target="../media/media2.m4a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microsoft.com/office/2007/relationships/media" Target="../media/media2.m4a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microsoft.com/office/2007/relationships/media" Target="../media/media2.m4a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14.jpeg"/><Relationship Id="rId5" Type="http://schemas.openxmlformats.org/officeDocument/2006/relationships/image" Target="../media/image6.png"/><Relationship Id="rId10" Type="http://schemas.openxmlformats.org/officeDocument/2006/relationships/image" Target="../media/image13.jpe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26" y="0"/>
            <a:ext cx="9143999" cy="5143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6607" y="1068971"/>
            <a:ext cx="2634591" cy="11792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55148" y="137409"/>
            <a:ext cx="6577459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</a:rPr>
              <a:t>ПОДПРОГРАММА </a:t>
            </a:r>
            <a:r>
              <a:rPr lang="ru-RU" sz="2000" b="1" dirty="0">
                <a:solidFill>
                  <a:schemeClr val="accent4"/>
                </a:solidFill>
              </a:rPr>
              <a:t>«ТӘРБИЕ ЖӘНЕ БІЛІМ»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326" y="204220"/>
            <a:ext cx="939587" cy="5110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4647" y="1127586"/>
            <a:ext cx="1509582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100" b="1" dirty="0" smtClean="0">
                <a:solidFill>
                  <a:schemeClr val="bg1"/>
                </a:solidFill>
              </a:rPr>
              <a:t>АЙТКАЗИНА</a:t>
            </a:r>
          </a:p>
          <a:p>
            <a:r>
              <a:rPr lang="kk-KZ" sz="1100" b="1" dirty="0" smtClean="0">
                <a:solidFill>
                  <a:schemeClr val="bg1"/>
                </a:solidFill>
              </a:rPr>
              <a:t>САМАЛ</a:t>
            </a:r>
          </a:p>
          <a:p>
            <a:r>
              <a:rPr lang="kk-KZ" sz="1100" b="1" dirty="0" smtClean="0">
                <a:solidFill>
                  <a:schemeClr val="bg1"/>
                </a:solidFill>
              </a:rPr>
              <a:t>ОСПАНОВНА</a:t>
            </a:r>
            <a:endParaRPr lang="ru-RU" sz="11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5453" y="1503237"/>
            <a:ext cx="1531793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100" b="1" dirty="0" smtClean="0">
                <a:solidFill>
                  <a:schemeClr val="bg1"/>
                </a:solidFill>
              </a:rPr>
              <a:t>Нургалиева </a:t>
            </a:r>
          </a:p>
          <a:p>
            <a:r>
              <a:rPr lang="ru-RU" sz="1100" b="1" dirty="0" smtClean="0">
                <a:solidFill>
                  <a:schemeClr val="bg1"/>
                </a:solidFill>
              </a:rPr>
              <a:t>Сауле </a:t>
            </a:r>
          </a:p>
          <a:p>
            <a:r>
              <a:rPr lang="ru-RU" sz="1100" b="1" dirty="0" err="1" smtClean="0">
                <a:solidFill>
                  <a:schemeClr val="bg1"/>
                </a:solidFill>
              </a:rPr>
              <a:t>Кайруллаевна</a:t>
            </a:r>
            <a:endParaRPr lang="ru-RU" sz="1100" b="1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17614" y="1807416"/>
            <a:ext cx="2323792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chemeClr val="accent4"/>
                </a:solidFill>
              </a:rPr>
              <a:t>КУРАТОР ПОДПРОГРАММЫ</a:t>
            </a:r>
            <a:endParaRPr lang="ru-RU" sz="1400" b="1" dirty="0">
              <a:solidFill>
                <a:schemeClr val="accent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1082" y="2070200"/>
            <a:ext cx="2853266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chemeClr val="accent4"/>
                </a:solidFill>
              </a:rPr>
              <a:t>     МЕНЕДЖЕР</a:t>
            </a:r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accent4"/>
                </a:solidFill>
              </a:rPr>
              <a:t>ПОДПРОГРАММЫ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95493" y="2642263"/>
            <a:ext cx="3014442" cy="23192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305800" y="2642262"/>
            <a:ext cx="5642704" cy="2310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649885" y="2718608"/>
            <a:ext cx="2984680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ЦЕЛЬ ПОДПРОГРАММЫ: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9885" y="3022917"/>
            <a:ext cx="4352120" cy="936556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Конкурентоспособная</a:t>
            </a:r>
            <a:r>
              <a:rPr lang="kk-KZ" sz="1400" b="1" dirty="0" smtClean="0">
                <a:solidFill>
                  <a:schemeClr val="bg1"/>
                </a:solidFill>
              </a:rPr>
              <a:t>, прагматичная, сильная, творческая, патриотичная и проактивная личность единой нации, фундаментом успешного будущего которой является воспитание и культ знаний </a:t>
            </a:r>
            <a:endParaRPr lang="ru-RU" sz="1400" b="1" dirty="0">
              <a:solidFill>
                <a:schemeClr val="bg1"/>
              </a:solidFill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05331" y="3072856"/>
            <a:ext cx="1196495" cy="68049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326" y="3034891"/>
            <a:ext cx="1133166" cy="70661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49798" y="3291366"/>
            <a:ext cx="1181973" cy="474891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2017 –2022 годы</a:t>
            </a:r>
            <a:endParaRPr lang="ru-RU" sz="13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85662" y="3168523"/>
            <a:ext cx="1418343" cy="50566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СРОКИ РЕАЛИЗАЦИИ</a:t>
            </a:r>
            <a:endParaRPr lang="ru-RU" sz="1400" b="1" dirty="0">
              <a:solidFill>
                <a:schemeClr val="bg1"/>
              </a:solidFill>
            </a:endParaRPr>
          </a:p>
        </p:txBody>
      </p:sp>
      <p:pic>
        <p:nvPicPr>
          <p:cNvPr id="23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392" y="137409"/>
            <a:ext cx="637775" cy="6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7764" y="754827"/>
            <a:ext cx="1042764" cy="1392763"/>
          </a:xfrm>
          <a:prstGeom prst="rect">
            <a:avLst/>
          </a:prstGeom>
        </p:spPr>
      </p:pic>
      <p:pic>
        <p:nvPicPr>
          <p:cNvPr id="11" name="Звук 10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10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5769140"/>
      </p:ext>
    </p:extLst>
  </p:cSld>
  <p:clrMapOvr>
    <a:masterClrMapping/>
  </p:clrMapOvr>
  <p:transition advTm="272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2012" y="0"/>
            <a:ext cx="9166249" cy="515601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326" y="204220"/>
            <a:ext cx="939587" cy="511004"/>
          </a:xfrm>
          <a:prstGeom prst="rect">
            <a:avLst/>
          </a:prstGeom>
        </p:spPr>
      </p:pic>
      <p:pic>
        <p:nvPicPr>
          <p:cNvPr id="4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392" y="137409"/>
            <a:ext cx="637775" cy="6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70863" y="130642"/>
            <a:ext cx="6577459" cy="690334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C000"/>
                </a:solidFill>
              </a:rPr>
              <a:t>ПРОЕКТ «</a:t>
            </a:r>
            <a:r>
              <a:rPr lang="kk-KZ" sz="2000" b="1" dirty="0" smtClean="0">
                <a:solidFill>
                  <a:srgbClr val="FFC000"/>
                </a:solidFill>
              </a:rPr>
              <a:t>ТАРИХЫҢДЫ ТАНЫ»</a:t>
            </a:r>
            <a:endParaRPr lang="ru-RU" sz="2000" b="1" dirty="0">
              <a:solidFill>
                <a:srgbClr val="FFC000"/>
              </a:solidFill>
            </a:endParaRPr>
          </a:p>
          <a:p>
            <a:pPr algn="ctr"/>
            <a:endParaRPr lang="ru-RU" sz="20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7691" y="908984"/>
            <a:ext cx="1509582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100" b="1" dirty="0">
                <a:solidFill>
                  <a:schemeClr val="bg1"/>
                </a:solidFill>
              </a:rPr>
              <a:t>Баталов </a:t>
            </a:r>
            <a:endParaRPr lang="ru-RU" sz="1100" b="1" dirty="0" smtClean="0">
              <a:solidFill>
                <a:schemeClr val="bg1"/>
              </a:solidFill>
            </a:endParaRPr>
          </a:p>
          <a:p>
            <a:r>
              <a:rPr lang="ru-RU" sz="1100" b="1" dirty="0" err="1" smtClean="0">
                <a:solidFill>
                  <a:schemeClr val="bg1"/>
                </a:solidFill>
              </a:rPr>
              <a:t>Кайрат</a:t>
            </a:r>
            <a:r>
              <a:rPr lang="ru-RU" sz="11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100" b="1" dirty="0" err="1" smtClean="0">
                <a:solidFill>
                  <a:schemeClr val="bg1"/>
                </a:solidFill>
              </a:rPr>
              <a:t>Канатович</a:t>
            </a:r>
            <a:endParaRPr lang="ru-RU" sz="1100" b="1" dirty="0" smtClean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649" y="1065376"/>
            <a:ext cx="2634591" cy="7839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72903" y="1059691"/>
            <a:ext cx="2587852" cy="7932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2326" y="1794167"/>
            <a:ext cx="2323792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chemeClr val="accent4"/>
                </a:solidFill>
              </a:rPr>
              <a:t>РУКОВОДИТЕЛЬ ПРОЕКТА</a:t>
            </a:r>
            <a:endParaRPr lang="ru-RU" sz="1400" b="1" dirty="0">
              <a:solidFill>
                <a:schemeClr val="accent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69210" y="1798372"/>
            <a:ext cx="3293533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chemeClr val="accent4"/>
                </a:solidFill>
              </a:rPr>
              <a:t>       МЕНЕДЖЕР</a:t>
            </a:r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accent4"/>
                </a:solidFill>
              </a:rPr>
              <a:t>ПРОЕКТА</a:t>
            </a:r>
          </a:p>
        </p:txBody>
      </p:sp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8009" y="715224"/>
            <a:ext cx="1979915" cy="120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318009" y="1352454"/>
            <a:ext cx="1957123" cy="41333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1100" b="1" dirty="0" smtClean="0"/>
              <a:t>ДЕКАБРЬ 2017-2020 ГГ. </a:t>
            </a:r>
          </a:p>
          <a:p>
            <a:pPr algn="ctr"/>
            <a:endParaRPr lang="ru-RU" sz="11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-17346" y="2983195"/>
            <a:ext cx="9056916" cy="2106107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just"/>
            <a:r>
              <a:rPr lang="ru-RU" sz="1200" b="1" dirty="0">
                <a:solidFill>
                  <a:schemeClr val="bg1"/>
                </a:solidFill>
              </a:rPr>
              <a:t>Достижение главной цели в рамках проекта планируется путем: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marL="228600" indent="-228600" algn="just">
              <a:buAutoNum type="arabicParenR"/>
            </a:pPr>
            <a:r>
              <a:rPr lang="ru-RU" sz="1100" b="1" dirty="0" smtClean="0">
                <a:solidFill>
                  <a:schemeClr val="bg1"/>
                </a:solidFill>
              </a:rPr>
              <a:t>организации </a:t>
            </a:r>
            <a:r>
              <a:rPr lang="ru-RU" sz="1100" b="1" dirty="0">
                <a:solidFill>
                  <a:schemeClr val="bg1"/>
                </a:solidFill>
              </a:rPr>
              <a:t>и проведения цикла археолого-этнографической экспедиции; </a:t>
            </a:r>
            <a:endParaRPr lang="ru-RU" sz="1100" b="1" dirty="0" smtClean="0">
              <a:solidFill>
                <a:schemeClr val="bg1"/>
              </a:solidFill>
            </a:endParaRPr>
          </a:p>
          <a:p>
            <a:pPr marL="228600" indent="-228600" algn="just">
              <a:buAutoNum type="arabicParenR"/>
            </a:pPr>
            <a:r>
              <a:rPr lang="ru-RU" sz="1100" b="1" dirty="0" smtClean="0">
                <a:solidFill>
                  <a:schemeClr val="bg1"/>
                </a:solidFill>
              </a:rPr>
              <a:t>подготовки </a:t>
            </a:r>
            <a:r>
              <a:rPr lang="ru-RU" sz="1100" b="1" dirty="0">
                <a:solidFill>
                  <a:schemeClr val="bg1"/>
                </a:solidFill>
              </a:rPr>
              <a:t>и проведения экспедиции в рамках историко-этнографического маршрута "</a:t>
            </a:r>
            <a:r>
              <a:rPr lang="ru-RU" sz="1100" b="1" dirty="0" err="1">
                <a:solidFill>
                  <a:schemeClr val="bg1"/>
                </a:solidFill>
              </a:rPr>
              <a:t>Бабалар</a:t>
            </a:r>
            <a:r>
              <a:rPr lang="ru-RU" sz="1100" b="1" dirty="0">
                <a:solidFill>
                  <a:schemeClr val="bg1"/>
                </a:solidFill>
              </a:rPr>
              <a:t> </a:t>
            </a:r>
            <a:r>
              <a:rPr lang="ru-RU" sz="1100" b="1" dirty="0" err="1">
                <a:solidFill>
                  <a:schemeClr val="bg1"/>
                </a:solidFill>
              </a:rPr>
              <a:t>ізімен</a:t>
            </a:r>
            <a:r>
              <a:rPr lang="ru-RU" sz="1100" b="1" dirty="0">
                <a:solidFill>
                  <a:schemeClr val="bg1"/>
                </a:solidFill>
              </a:rPr>
              <a:t>"; </a:t>
            </a:r>
            <a:endParaRPr lang="ru-RU" sz="1100" b="1" dirty="0" smtClean="0">
              <a:solidFill>
                <a:schemeClr val="bg1"/>
              </a:solidFill>
            </a:endParaRPr>
          </a:p>
          <a:p>
            <a:pPr marL="228600" indent="-228600" algn="just">
              <a:buAutoNum type="arabicParenR"/>
            </a:pPr>
            <a:r>
              <a:rPr lang="ru-RU" sz="1100" b="1" dirty="0" smtClean="0">
                <a:solidFill>
                  <a:schemeClr val="bg1"/>
                </a:solidFill>
              </a:rPr>
              <a:t>конкурса </a:t>
            </a:r>
            <a:r>
              <a:rPr lang="ru-RU" sz="1100" b="1" dirty="0">
                <a:solidFill>
                  <a:schemeClr val="bg1"/>
                </a:solidFill>
              </a:rPr>
              <a:t>"Жеті қазына"; </a:t>
            </a:r>
            <a:endParaRPr lang="ru-RU" sz="1100" b="1" dirty="0" smtClean="0">
              <a:solidFill>
                <a:schemeClr val="bg1"/>
              </a:solidFill>
            </a:endParaRPr>
          </a:p>
          <a:p>
            <a:pPr marL="228600" indent="-228600" algn="just">
              <a:buAutoNum type="arabicParenR"/>
            </a:pPr>
            <a:r>
              <a:rPr lang="ru-RU" sz="1100" b="1" dirty="0" smtClean="0">
                <a:solidFill>
                  <a:schemeClr val="bg1"/>
                </a:solidFill>
              </a:rPr>
              <a:t>проведения </a:t>
            </a:r>
            <a:r>
              <a:rPr lang="ru-RU" sz="1100" b="1" dirty="0">
                <a:solidFill>
                  <a:schemeClr val="bg1"/>
                </a:solidFill>
              </a:rPr>
              <a:t>фестиваля народных ремесел и промыслов «Менің ауылым»; </a:t>
            </a:r>
            <a:endParaRPr lang="ru-RU" sz="1100" b="1" dirty="0" smtClean="0">
              <a:solidFill>
                <a:schemeClr val="bg1"/>
              </a:solidFill>
            </a:endParaRPr>
          </a:p>
          <a:p>
            <a:pPr marL="228600" indent="-228600" algn="just">
              <a:buAutoNum type="arabicParenR"/>
            </a:pPr>
            <a:r>
              <a:rPr lang="ru-RU" sz="1100" b="1" dirty="0" err="1" smtClean="0">
                <a:solidFill>
                  <a:schemeClr val="bg1"/>
                </a:solidFill>
              </a:rPr>
              <a:t>кэмпинга</a:t>
            </a:r>
            <a:r>
              <a:rPr lang="ru-RU" sz="1100" b="1" dirty="0" smtClean="0">
                <a:solidFill>
                  <a:schemeClr val="bg1"/>
                </a:solidFill>
              </a:rPr>
              <a:t> </a:t>
            </a:r>
            <a:r>
              <a:rPr lang="ru-RU" sz="1100" b="1" dirty="0">
                <a:solidFill>
                  <a:schemeClr val="bg1"/>
                </a:solidFill>
              </a:rPr>
              <a:t>"Ата-қоныс", </a:t>
            </a:r>
            <a:endParaRPr lang="ru-RU" sz="1100" b="1" dirty="0" smtClean="0">
              <a:solidFill>
                <a:schemeClr val="bg1"/>
              </a:solidFill>
            </a:endParaRPr>
          </a:p>
          <a:p>
            <a:pPr marL="228600" indent="-228600" algn="just">
              <a:buAutoNum type="arabicParenR"/>
            </a:pPr>
            <a:r>
              <a:rPr lang="ru-RU" sz="1100" b="1" dirty="0" smtClean="0">
                <a:solidFill>
                  <a:schemeClr val="bg1"/>
                </a:solidFill>
              </a:rPr>
              <a:t>подготовки </a:t>
            </a:r>
            <a:r>
              <a:rPr lang="ru-RU" sz="1100" b="1" dirty="0">
                <a:solidFill>
                  <a:schemeClr val="bg1"/>
                </a:solidFill>
              </a:rPr>
              <a:t>и публикации сборника этнографических материалов  "Туған өлке қазынасы"; </a:t>
            </a:r>
            <a:endParaRPr lang="ru-RU" sz="1100" b="1" dirty="0" smtClean="0">
              <a:solidFill>
                <a:schemeClr val="bg1"/>
              </a:solidFill>
            </a:endParaRPr>
          </a:p>
          <a:p>
            <a:pPr marL="228600" indent="-228600" algn="just">
              <a:buAutoNum type="arabicParenR"/>
            </a:pPr>
            <a:r>
              <a:rPr lang="ru-RU" sz="1100" b="1" dirty="0" smtClean="0">
                <a:solidFill>
                  <a:schemeClr val="bg1"/>
                </a:solidFill>
              </a:rPr>
              <a:t>книги </a:t>
            </a:r>
            <a:r>
              <a:rPr lang="ru-RU" sz="1100" b="1" dirty="0">
                <a:solidFill>
                  <a:schemeClr val="bg1"/>
                </a:solidFill>
              </a:rPr>
              <a:t>"Павлодар Ертіс өңіріндегі Алаш қозғалысы;  </a:t>
            </a:r>
            <a:endParaRPr lang="ru-RU" sz="1100" b="1" dirty="0" smtClean="0">
              <a:solidFill>
                <a:schemeClr val="bg1"/>
              </a:solidFill>
            </a:endParaRPr>
          </a:p>
          <a:p>
            <a:pPr marL="228600" indent="-228600" algn="just">
              <a:buAutoNum type="arabicParenR"/>
            </a:pPr>
            <a:r>
              <a:rPr lang="ru-RU" sz="1100" b="1" dirty="0" smtClean="0">
                <a:solidFill>
                  <a:schemeClr val="bg1"/>
                </a:solidFill>
              </a:rPr>
              <a:t>книги </a:t>
            </a:r>
            <a:r>
              <a:rPr lang="ru-RU" sz="1100" b="1" dirty="0">
                <a:solidFill>
                  <a:schemeClr val="bg1"/>
                </a:solidFill>
              </a:rPr>
              <a:t>"Ауылым - алтын </a:t>
            </a:r>
            <a:r>
              <a:rPr lang="ru-RU" sz="1100" b="1" dirty="0" err="1">
                <a:solidFill>
                  <a:schemeClr val="bg1"/>
                </a:solidFill>
              </a:rPr>
              <a:t>бесігім</a:t>
            </a:r>
            <a:r>
              <a:rPr lang="ru-RU" sz="1100" b="1" dirty="0">
                <a:solidFill>
                  <a:schemeClr val="bg1"/>
                </a:solidFill>
              </a:rPr>
              <a:t>"; </a:t>
            </a:r>
            <a:endParaRPr lang="ru-RU" sz="1100" b="1" dirty="0" smtClean="0">
              <a:solidFill>
                <a:schemeClr val="bg1"/>
              </a:solidFill>
            </a:endParaRPr>
          </a:p>
          <a:p>
            <a:pPr marL="228600" indent="-228600" algn="just">
              <a:buAutoNum type="arabicParenR"/>
            </a:pPr>
            <a:r>
              <a:rPr lang="ru-RU" sz="1100" b="1" dirty="0" smtClean="0">
                <a:solidFill>
                  <a:schemeClr val="bg1"/>
                </a:solidFill>
              </a:rPr>
              <a:t>учебника </a:t>
            </a:r>
            <a:r>
              <a:rPr lang="ru-RU" sz="1100" b="1" dirty="0">
                <a:solidFill>
                  <a:schemeClr val="bg1"/>
                </a:solidFill>
              </a:rPr>
              <a:t>для школьного факультатива "История Павлодарского Прииртышья"; </a:t>
            </a:r>
            <a:endParaRPr lang="ru-RU" sz="1100" b="1" dirty="0" smtClean="0">
              <a:solidFill>
                <a:schemeClr val="bg1"/>
              </a:solidFill>
            </a:endParaRPr>
          </a:p>
          <a:p>
            <a:pPr marL="228600" indent="-228600" algn="just">
              <a:buAutoNum type="arabicParenR"/>
            </a:pPr>
            <a:r>
              <a:rPr lang="ru-RU" sz="1100" b="1" dirty="0" smtClean="0">
                <a:solidFill>
                  <a:schemeClr val="bg1"/>
                </a:solidFill>
              </a:rPr>
              <a:t>серии </a:t>
            </a:r>
            <a:r>
              <a:rPr lang="ru-RU" sz="1100" b="1" dirty="0">
                <a:solidFill>
                  <a:schemeClr val="bg1"/>
                </a:solidFill>
              </a:rPr>
              <a:t>видеофильмов "Менің ауылым". Планируется публикация данных издании в свободном доступе в сети Интернет для широкого охвата населения региона.</a:t>
            </a:r>
            <a:endParaRPr lang="ru-RU" sz="1100" b="1" dirty="0" smtClean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0340" y="2117990"/>
            <a:ext cx="2875990" cy="921167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just"/>
            <a:r>
              <a:rPr lang="ru-RU" sz="1100" b="1" dirty="0" smtClean="0">
                <a:solidFill>
                  <a:srgbClr val="FF0000"/>
                </a:solidFill>
              </a:rPr>
              <a:t>ЦЕЛЬ: </a:t>
            </a:r>
            <a:r>
              <a:rPr lang="ru-RU" sz="1100" b="1" dirty="0" smtClean="0">
                <a:solidFill>
                  <a:srgbClr val="FFC000"/>
                </a:solidFill>
              </a:rPr>
              <a:t>Популяризация </a:t>
            </a:r>
            <a:r>
              <a:rPr lang="ru-RU" sz="1100" b="1" dirty="0">
                <a:solidFill>
                  <a:srgbClr val="FFC000"/>
                </a:solidFill>
              </a:rPr>
              <a:t>истории и культуры региона среди населения путем активизации историко-краеведческой, этнографической и археологической работы и кэмпинговой культуры</a:t>
            </a:r>
            <a:endParaRPr lang="ru-RU" sz="1100" b="1" dirty="0" smtClean="0">
              <a:solidFill>
                <a:srgbClr val="FFC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42965" y="3108355"/>
            <a:ext cx="460889" cy="2440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endParaRPr lang="ru-RU" sz="1100" b="1" dirty="0" smtClean="0">
              <a:solidFill>
                <a:srgbClr val="FFC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366541" y="2156500"/>
            <a:ext cx="5617028" cy="833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3254573" y="2102601"/>
            <a:ext cx="5840964" cy="936556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chemeClr val="bg1"/>
                </a:solidFill>
              </a:rPr>
              <a:t>РЕЗУЛЬТАТ</a:t>
            </a:r>
            <a:endParaRPr lang="ru-RU" sz="1000" b="1" dirty="0">
              <a:solidFill>
                <a:schemeClr val="bg1"/>
              </a:solidFill>
            </a:endParaRPr>
          </a:p>
          <a:p>
            <a:pPr algn="ctr"/>
            <a:r>
              <a:rPr lang="ru-RU" sz="1000" b="1" dirty="0" smtClean="0">
                <a:solidFill>
                  <a:schemeClr val="bg1"/>
                </a:solidFill>
              </a:rPr>
              <a:t>Показатель </a:t>
            </a:r>
            <a:r>
              <a:rPr lang="ru-RU" sz="1000" b="1" dirty="0">
                <a:solidFill>
                  <a:schemeClr val="bg1"/>
                </a:solidFill>
              </a:rPr>
              <a:t>результатов: сборника этнографических материалов  "Туған өлке қазынасы", книги "Павлодар Ертіс өңіріндегі Алаш қозғалысы, </a:t>
            </a:r>
            <a:r>
              <a:rPr lang="ru-RU" sz="1000" b="1" dirty="0" smtClean="0">
                <a:solidFill>
                  <a:schemeClr val="bg1"/>
                </a:solidFill>
              </a:rPr>
              <a:t>учебника </a:t>
            </a:r>
            <a:r>
              <a:rPr lang="ru-RU" sz="1000" b="1" dirty="0">
                <a:solidFill>
                  <a:schemeClr val="bg1"/>
                </a:solidFill>
              </a:rPr>
              <a:t>для школьного факультатива "История Павлодарского Прииртышья</a:t>
            </a:r>
            <a:r>
              <a:rPr lang="ru-RU" sz="1000" b="1" dirty="0" smtClean="0">
                <a:solidFill>
                  <a:schemeClr val="bg1"/>
                </a:solidFill>
              </a:rPr>
              <a:t>" серия </a:t>
            </a:r>
            <a:r>
              <a:rPr lang="ru-RU" sz="1000" b="1" dirty="0">
                <a:solidFill>
                  <a:schemeClr val="bg1"/>
                </a:solidFill>
              </a:rPr>
              <a:t>видеофильмов "Менің ауылым</a:t>
            </a:r>
            <a:r>
              <a:rPr lang="ru-RU" sz="1000" b="1" dirty="0" smtClean="0">
                <a:solidFill>
                  <a:schemeClr val="bg1"/>
                </a:solidFill>
              </a:rPr>
              <a:t>"; конференции </a:t>
            </a:r>
            <a:r>
              <a:rPr lang="ru-RU" sz="1000" b="1" dirty="0">
                <a:solidFill>
                  <a:schemeClr val="bg1"/>
                </a:solidFill>
              </a:rPr>
              <a:t>по результатам проекта «Тарихыңды таны». </a:t>
            </a:r>
            <a:endParaRPr lang="ru-RU" sz="10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38740" y="1015696"/>
            <a:ext cx="1509582" cy="41333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kk-KZ" sz="1100" b="1" dirty="0">
                <a:solidFill>
                  <a:schemeClr val="bg1"/>
                </a:solidFill>
              </a:rPr>
              <a:t>Жумадилов </a:t>
            </a:r>
            <a:endParaRPr lang="kk-KZ" sz="1100" b="1" dirty="0" smtClean="0">
              <a:solidFill>
                <a:schemeClr val="bg1"/>
              </a:solidFill>
            </a:endParaRPr>
          </a:p>
          <a:p>
            <a:r>
              <a:rPr lang="kk-KZ" sz="1100" b="1" dirty="0" smtClean="0">
                <a:solidFill>
                  <a:schemeClr val="bg1"/>
                </a:solidFill>
              </a:rPr>
              <a:t>Данияр</a:t>
            </a:r>
            <a:endParaRPr lang="ru-RU" sz="11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45177" y="1906497"/>
            <a:ext cx="2833310" cy="2440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</a:rPr>
              <a:t>ФИНАНСИРОВАНИЕ 60,0 млн. тенге</a:t>
            </a:r>
            <a:endParaRPr lang="ru-RU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23076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6629"/>
            <a:ext cx="9166249" cy="515601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326" y="204220"/>
            <a:ext cx="939587" cy="511004"/>
          </a:xfrm>
          <a:prstGeom prst="rect">
            <a:avLst/>
          </a:prstGeom>
        </p:spPr>
      </p:pic>
      <p:pic>
        <p:nvPicPr>
          <p:cNvPr id="4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392" y="137409"/>
            <a:ext cx="637775" cy="6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55148" y="137409"/>
            <a:ext cx="6577459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</a:rPr>
              <a:t>ПРОЕКТ «ДОСТЫҚ ШЕБЕРХАНАСЫ»</a:t>
            </a:r>
            <a:endParaRPr lang="ru-RU" sz="20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8267" y="925424"/>
            <a:ext cx="1509582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kk-KZ" sz="1100" b="1" dirty="0" smtClean="0">
                <a:solidFill>
                  <a:schemeClr val="bg1"/>
                </a:solidFill>
              </a:rPr>
              <a:t>КЛЕПИЦ</a:t>
            </a:r>
          </a:p>
          <a:p>
            <a:r>
              <a:rPr lang="kk-KZ" sz="1100" b="1" dirty="0" smtClean="0">
                <a:solidFill>
                  <a:schemeClr val="bg1"/>
                </a:solidFill>
              </a:rPr>
              <a:t>ВАЛЕНТИНА</a:t>
            </a:r>
          </a:p>
          <a:p>
            <a:r>
              <a:rPr lang="kk-KZ" sz="1100" b="1" dirty="0" smtClean="0">
                <a:solidFill>
                  <a:schemeClr val="bg1"/>
                </a:solidFill>
              </a:rPr>
              <a:t>НИКОЛАЕВНА</a:t>
            </a:r>
            <a:endParaRPr lang="ru-RU" sz="1100" b="1" dirty="0" smtClean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441" y="1068971"/>
            <a:ext cx="2634591" cy="7839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72903" y="1059691"/>
            <a:ext cx="2587852" cy="7932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2326" y="1875027"/>
            <a:ext cx="2323792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chemeClr val="accent4"/>
                </a:solidFill>
              </a:rPr>
              <a:t>РУКОВОДИТЕЛЬ ПРОЕКТА</a:t>
            </a:r>
            <a:endParaRPr lang="ru-RU" sz="1400" b="1" dirty="0">
              <a:solidFill>
                <a:schemeClr val="accent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69210" y="1873012"/>
            <a:ext cx="3293533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chemeClr val="accent4"/>
                </a:solidFill>
              </a:rPr>
              <a:t>       МЕНЕДЖЕР</a:t>
            </a:r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accent4"/>
                </a:solidFill>
              </a:rPr>
              <a:t>ПРОЕКТА</a:t>
            </a:r>
          </a:p>
        </p:txBody>
      </p:sp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3399" y="568077"/>
            <a:ext cx="1979915" cy="120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340801" y="1055853"/>
            <a:ext cx="1957123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endParaRPr lang="ru-RU" sz="1100" b="1" dirty="0"/>
          </a:p>
          <a:p>
            <a:pPr algn="ctr"/>
            <a:r>
              <a:rPr lang="ru-RU" sz="1100" b="1" dirty="0"/>
              <a:t>С 1 сентября 2017 года </a:t>
            </a:r>
            <a:endParaRPr lang="ru-RU" sz="1100" b="1" dirty="0" smtClean="0"/>
          </a:p>
          <a:p>
            <a:pPr algn="ctr"/>
            <a:r>
              <a:rPr lang="ru-RU" sz="1100" b="1" dirty="0" smtClean="0"/>
              <a:t>по </a:t>
            </a:r>
            <a:r>
              <a:rPr lang="ru-RU" sz="1100" b="1" dirty="0"/>
              <a:t>31 декабря 2020 года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3622" y="2234197"/>
            <a:ext cx="2338873" cy="2429272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C000"/>
                </a:solidFill>
              </a:rPr>
              <a:t>ЦЕЛЬ</a:t>
            </a:r>
          </a:p>
          <a:p>
            <a:pPr algn="ctr"/>
            <a:endParaRPr lang="ru-RU" sz="1100" b="1" dirty="0" smtClean="0">
              <a:solidFill>
                <a:srgbClr val="FFC000"/>
              </a:solidFill>
            </a:endParaRPr>
          </a:p>
          <a:p>
            <a:r>
              <a:rPr lang="ru-RU" sz="1000" b="1" dirty="0">
                <a:solidFill>
                  <a:srgbClr val="FFC000"/>
                </a:solidFill>
              </a:rPr>
              <a:t>-</a:t>
            </a:r>
            <a:r>
              <a:rPr lang="kk-KZ" sz="1000" b="1" dirty="0">
                <a:solidFill>
                  <a:srgbClr val="FFC000"/>
                </a:solidFill>
              </a:rPr>
              <a:t> В</a:t>
            </a:r>
            <a:r>
              <a:rPr lang="ru-RU" sz="1000" b="1" dirty="0" err="1">
                <a:solidFill>
                  <a:srgbClr val="FFC000"/>
                </a:solidFill>
              </a:rPr>
              <a:t>оспитание</a:t>
            </a:r>
            <a:r>
              <a:rPr lang="ru-RU" sz="1000" b="1" dirty="0">
                <a:solidFill>
                  <a:srgbClr val="FFC000"/>
                </a:solidFill>
              </a:rPr>
              <a:t> патриотизма, любви к Родине, национальным традициям и обычаям</a:t>
            </a:r>
            <a:r>
              <a:rPr lang="kk-KZ" sz="1000" b="1" dirty="0">
                <a:solidFill>
                  <a:srgbClr val="FFC000"/>
                </a:solidFill>
              </a:rPr>
              <a:t>;</a:t>
            </a:r>
            <a:endParaRPr lang="ru-RU" sz="1000" b="1" dirty="0">
              <a:solidFill>
                <a:srgbClr val="FFC000"/>
              </a:solidFill>
            </a:endParaRPr>
          </a:p>
          <a:p>
            <a:r>
              <a:rPr lang="ru-RU" sz="1000" b="1" dirty="0">
                <a:solidFill>
                  <a:srgbClr val="FFC000"/>
                </a:solidFill>
              </a:rPr>
              <a:t>- развитие и пропаганда детского творчества, творческих способностей учащихся, выявление и поощрение одаренных детей;</a:t>
            </a:r>
          </a:p>
          <a:p>
            <a:r>
              <a:rPr lang="ru-RU" sz="1000" b="1" dirty="0">
                <a:solidFill>
                  <a:srgbClr val="FFC000"/>
                </a:solidFill>
              </a:rPr>
              <a:t>- популяризация национальных декоративно-прикладных и изобразительных видов творчества.</a:t>
            </a:r>
          </a:p>
          <a:p>
            <a:pPr algn="ctr"/>
            <a:endParaRPr lang="ru-RU" sz="1100" b="1" dirty="0">
              <a:solidFill>
                <a:srgbClr val="FFC000"/>
              </a:solidFill>
            </a:endParaRPr>
          </a:p>
          <a:p>
            <a:pPr algn="ctr"/>
            <a:endParaRPr lang="ru-RU" sz="1100" b="1" dirty="0" smtClean="0">
              <a:solidFill>
                <a:srgbClr val="FFC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57049" y="2163277"/>
            <a:ext cx="2705008" cy="1798330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ru-RU" sz="1000" b="1" dirty="0" smtClean="0">
                <a:solidFill>
                  <a:srgbClr val="FFC000"/>
                </a:solidFill>
              </a:rPr>
              <a:t>Выявление </a:t>
            </a:r>
            <a:r>
              <a:rPr lang="ru-RU" sz="1000" b="1" dirty="0">
                <a:solidFill>
                  <a:srgbClr val="FFC000"/>
                </a:solidFill>
              </a:rPr>
              <a:t>способностей у детей в области декоративно-прикладного </a:t>
            </a:r>
            <a:r>
              <a:rPr lang="ru-RU" sz="1000" b="1" dirty="0" smtClean="0">
                <a:solidFill>
                  <a:srgbClr val="FFC000"/>
                </a:solidFill>
              </a:rPr>
              <a:t>искусства</a:t>
            </a:r>
          </a:p>
          <a:p>
            <a:pPr algn="just"/>
            <a:r>
              <a:rPr lang="ru-RU" sz="1000" b="1" dirty="0" smtClean="0">
                <a:solidFill>
                  <a:srgbClr val="FFC000"/>
                </a:solidFill>
              </a:rPr>
              <a:t>- Проведение </a:t>
            </a:r>
            <a:r>
              <a:rPr lang="ru-RU" sz="1000" b="1" dirty="0">
                <a:solidFill>
                  <a:srgbClr val="FFC000"/>
                </a:solidFill>
              </a:rPr>
              <a:t>обучающих семинаров с  </a:t>
            </a:r>
            <a:r>
              <a:rPr lang="ru-RU" sz="1000" b="1" dirty="0" smtClean="0">
                <a:solidFill>
                  <a:srgbClr val="FFC000"/>
                </a:solidFill>
              </a:rPr>
              <a:t>  педагогами </a:t>
            </a:r>
            <a:endParaRPr lang="ru-RU" sz="1000" b="1" dirty="0">
              <a:solidFill>
                <a:srgbClr val="FFC000"/>
              </a:solidFill>
            </a:endParaRPr>
          </a:p>
          <a:p>
            <a:pPr marL="171450" indent="-171450" algn="just">
              <a:buFontTx/>
              <a:buChar char="-"/>
            </a:pPr>
            <a:r>
              <a:rPr lang="ru-RU" sz="1000" b="1" dirty="0" smtClean="0">
                <a:solidFill>
                  <a:srgbClr val="FFC000"/>
                </a:solidFill>
              </a:rPr>
              <a:t>Работа </a:t>
            </a:r>
            <a:r>
              <a:rPr lang="ru-RU" sz="1000" b="1" dirty="0">
                <a:solidFill>
                  <a:srgbClr val="FFC000"/>
                </a:solidFill>
              </a:rPr>
              <a:t>со школьниками по разъяснению и вовлечению в кружки по декоративно-прикладному искусству</a:t>
            </a:r>
          </a:p>
          <a:p>
            <a:pPr marL="171450" indent="-171450" algn="just">
              <a:buFontTx/>
              <a:buChar char="-"/>
            </a:pPr>
            <a:r>
              <a:rPr lang="ru-RU" sz="1000" b="1" dirty="0" smtClean="0">
                <a:solidFill>
                  <a:srgbClr val="FFC000"/>
                </a:solidFill>
              </a:rPr>
              <a:t>Проведение </a:t>
            </a:r>
            <a:r>
              <a:rPr lang="ru-RU" sz="1000" b="1" dirty="0">
                <a:solidFill>
                  <a:srgbClr val="FFC000"/>
                </a:solidFill>
              </a:rPr>
              <a:t>конкурса на районном уровне</a:t>
            </a:r>
          </a:p>
          <a:p>
            <a:pPr marL="171450" indent="-171450" algn="just">
              <a:buFontTx/>
              <a:buChar char="-"/>
            </a:pPr>
            <a:endParaRPr lang="ru-RU" sz="1200" b="1" dirty="0" smtClean="0">
              <a:solidFill>
                <a:srgbClr val="FFC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004512" y="3979751"/>
            <a:ext cx="5617028" cy="950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2898769" y="3925386"/>
            <a:ext cx="5840964" cy="1059666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chemeClr val="bg1"/>
                </a:solidFill>
              </a:rPr>
              <a:t>РЕЗУЛЬТАТ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Количество </a:t>
            </a:r>
            <a:r>
              <a:rPr lang="ru-RU" sz="1600" b="1" dirty="0">
                <a:solidFill>
                  <a:schemeClr val="bg1"/>
                </a:solidFill>
              </a:rPr>
              <a:t>учащихся принявших участие в конкурсе в 2017 году – </a:t>
            </a:r>
            <a:r>
              <a:rPr lang="ru-RU" sz="1600" b="1" dirty="0">
                <a:solidFill>
                  <a:srgbClr val="FF0000"/>
                </a:solidFill>
              </a:rPr>
              <a:t>200</a:t>
            </a:r>
            <a:r>
              <a:rPr lang="ru-RU" sz="1600" b="1" dirty="0">
                <a:solidFill>
                  <a:schemeClr val="bg1"/>
                </a:solidFill>
              </a:rPr>
              <a:t> учащихся, в 2018 году – </a:t>
            </a:r>
            <a:r>
              <a:rPr lang="ru-RU" sz="1600" b="1" dirty="0">
                <a:solidFill>
                  <a:srgbClr val="FF0000"/>
                </a:solidFill>
              </a:rPr>
              <a:t>230</a:t>
            </a:r>
            <a:r>
              <a:rPr lang="ru-RU" sz="1600" b="1" dirty="0">
                <a:solidFill>
                  <a:schemeClr val="bg1"/>
                </a:solidFill>
              </a:rPr>
              <a:t> учащихся, в 2019 году – </a:t>
            </a:r>
            <a:r>
              <a:rPr lang="ru-RU" sz="1600" b="1" dirty="0">
                <a:solidFill>
                  <a:srgbClr val="FF0000"/>
                </a:solidFill>
              </a:rPr>
              <a:t>280</a:t>
            </a:r>
            <a:r>
              <a:rPr lang="ru-RU" sz="1600" b="1" dirty="0">
                <a:solidFill>
                  <a:schemeClr val="bg1"/>
                </a:solidFill>
              </a:rPr>
              <a:t> учащихся, в 2020 году – </a:t>
            </a:r>
            <a:r>
              <a:rPr lang="ru-RU" sz="1600" b="1" dirty="0">
                <a:solidFill>
                  <a:srgbClr val="FF0000"/>
                </a:solidFill>
              </a:rPr>
              <a:t>300</a:t>
            </a:r>
            <a:r>
              <a:rPr lang="ru-RU" sz="1600" b="1" dirty="0">
                <a:solidFill>
                  <a:schemeClr val="bg1"/>
                </a:solidFill>
              </a:rPr>
              <a:t> учащихся</a:t>
            </a:r>
            <a:endParaRPr lang="ru-RU" sz="1600" b="1" dirty="0" smtClean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09002" y="921925"/>
            <a:ext cx="1509582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100" b="1" dirty="0" smtClean="0">
                <a:solidFill>
                  <a:schemeClr val="bg1"/>
                </a:solidFill>
              </a:rPr>
              <a:t>ДЕМИДОВА </a:t>
            </a:r>
          </a:p>
          <a:p>
            <a:r>
              <a:rPr lang="kk-KZ" sz="1100" b="1" dirty="0" smtClean="0">
                <a:solidFill>
                  <a:schemeClr val="bg1"/>
                </a:solidFill>
              </a:rPr>
              <a:t>ЛАРИСА</a:t>
            </a:r>
          </a:p>
          <a:p>
            <a:r>
              <a:rPr lang="kk-KZ" sz="1100" b="1" dirty="0" smtClean="0">
                <a:solidFill>
                  <a:schemeClr val="bg1"/>
                </a:solidFill>
              </a:rPr>
              <a:t>АНАТОЛЬЕВНА</a:t>
            </a:r>
            <a:endParaRPr lang="ru-RU" sz="1100" b="1" dirty="0" smtClean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50983" y="2716972"/>
            <a:ext cx="1578210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chemeClr val="accent4"/>
                </a:solidFill>
              </a:rPr>
              <a:t>       РЕАЛИЗАЦИЯ</a:t>
            </a:r>
          </a:p>
        </p:txBody>
      </p:sp>
      <p:sp>
        <p:nvSpPr>
          <p:cNvPr id="25" name="Стрелка вправо 24"/>
          <p:cNvSpPr/>
          <p:nvPr/>
        </p:nvSpPr>
        <p:spPr>
          <a:xfrm>
            <a:off x="3999942" y="2767239"/>
            <a:ext cx="271853" cy="20672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45177" y="1906497"/>
            <a:ext cx="2833310" cy="2440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</a:rPr>
              <a:t>ФИНАНСИРОВАНИЕ 600,0 тыс. тенге</a:t>
            </a:r>
            <a:endParaRPr lang="ru-RU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49927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335" y="0"/>
            <a:ext cx="9166249" cy="515601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326" y="204220"/>
            <a:ext cx="939587" cy="511004"/>
          </a:xfrm>
          <a:prstGeom prst="rect">
            <a:avLst/>
          </a:prstGeom>
        </p:spPr>
      </p:pic>
      <p:pic>
        <p:nvPicPr>
          <p:cNvPr id="4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392" y="137409"/>
            <a:ext cx="637775" cy="6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70863" y="130642"/>
            <a:ext cx="6577459" cy="998111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C000"/>
                </a:solidFill>
              </a:rPr>
              <a:t>МЕРОПРИЯТИЕ </a:t>
            </a:r>
            <a:r>
              <a:rPr lang="kk-KZ" sz="2000" b="1" dirty="0" smtClean="0">
                <a:solidFill>
                  <a:srgbClr val="FFC000"/>
                </a:solidFill>
              </a:rPr>
              <a:t>«ҰЛЫ ДАЛА ПОЭЗИЯСЫ»</a:t>
            </a:r>
            <a:endParaRPr lang="ru-RU" sz="2000" b="1" dirty="0">
              <a:solidFill>
                <a:srgbClr val="FFC000"/>
              </a:solidFill>
            </a:endParaRPr>
          </a:p>
          <a:p>
            <a:pPr algn="ctr"/>
            <a:endParaRPr lang="ru-RU" sz="2000" b="1" dirty="0">
              <a:solidFill>
                <a:srgbClr val="FFC000"/>
              </a:solidFill>
            </a:endParaRPr>
          </a:p>
          <a:p>
            <a:pPr algn="ctr"/>
            <a:endParaRPr lang="ru-RU" sz="20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496" y="980567"/>
            <a:ext cx="1509582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kk-KZ" sz="1100" b="1" dirty="0" smtClean="0">
                <a:solidFill>
                  <a:schemeClr val="bg1"/>
                </a:solidFill>
              </a:rPr>
              <a:t>КЫДРАЛИН</a:t>
            </a:r>
          </a:p>
          <a:p>
            <a:r>
              <a:rPr lang="kk-KZ" sz="1100" b="1" dirty="0" smtClean="0">
                <a:solidFill>
                  <a:schemeClr val="bg1"/>
                </a:solidFill>
              </a:rPr>
              <a:t>КУАНЫШ</a:t>
            </a:r>
          </a:p>
          <a:p>
            <a:r>
              <a:rPr lang="kk-KZ" sz="1100" b="1" dirty="0" smtClean="0">
                <a:solidFill>
                  <a:schemeClr val="bg1"/>
                </a:solidFill>
              </a:rPr>
              <a:t>ТУЛЕГЕНОВИЧ</a:t>
            </a:r>
            <a:endParaRPr lang="ru-RU" sz="1100" b="1" dirty="0" smtClean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441" y="1068971"/>
            <a:ext cx="2634591" cy="7839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2326" y="1875027"/>
            <a:ext cx="2323792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>
                <a:solidFill>
                  <a:schemeClr val="accent4"/>
                </a:solidFill>
              </a:rPr>
              <a:t>Руководитель мероприятия</a:t>
            </a:r>
          </a:p>
        </p:txBody>
      </p:sp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8009" y="770238"/>
            <a:ext cx="1979915" cy="120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367979" y="1269075"/>
            <a:ext cx="1957123" cy="41333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endParaRPr lang="ru-RU" sz="1100" b="1" dirty="0"/>
          </a:p>
          <a:p>
            <a:pPr algn="ctr"/>
            <a:r>
              <a:rPr lang="ru-RU" sz="1100" b="1" dirty="0"/>
              <a:t>Сентябрь-октябрь 2017 года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36741" y="2501210"/>
            <a:ext cx="2338873" cy="1259721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>
                <a:solidFill>
                  <a:srgbClr val="FFC000"/>
                </a:solidFill>
              </a:rPr>
              <a:t>Расширение сферы применения государственного языка и пропаганды нравственных, культурных, художественных ценностей казахского народа  среди учащихся некоренной национальности</a:t>
            </a:r>
            <a:endParaRPr lang="ru-RU" sz="1100" b="1" dirty="0" smtClean="0">
              <a:solidFill>
                <a:srgbClr val="FFC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8496" y="2524343"/>
            <a:ext cx="3995293" cy="1259721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>
                <a:solidFill>
                  <a:srgbClr val="FFC000"/>
                </a:solidFill>
              </a:rPr>
              <a:t>Проведение </a:t>
            </a:r>
            <a:r>
              <a:rPr lang="ru-RU" sz="1100" b="1" dirty="0" smtClean="0">
                <a:solidFill>
                  <a:srgbClr val="FFC000"/>
                </a:solidFill>
              </a:rPr>
              <a:t>эстафеты:  </a:t>
            </a:r>
            <a:r>
              <a:rPr lang="ru-RU" sz="1100" b="1" dirty="0">
                <a:solidFill>
                  <a:srgbClr val="FFC000"/>
                </a:solidFill>
              </a:rPr>
              <a:t>Учащиеся некоренной национальности школ области на уроках казахской литературы выразительно читают стихи известных казахских писателей, данное действие записывается на видео с </a:t>
            </a:r>
            <a:r>
              <a:rPr lang="ru-RU" sz="1100" b="1" dirty="0" err="1">
                <a:solidFill>
                  <a:srgbClr val="FFC000"/>
                </a:solidFill>
              </a:rPr>
              <a:t>лорзунгом</a:t>
            </a:r>
            <a:r>
              <a:rPr lang="ru-RU" sz="1100" b="1" dirty="0">
                <a:solidFill>
                  <a:srgbClr val="FFC000"/>
                </a:solidFill>
              </a:rPr>
              <a:t> в конце о передаче эстафеты. После чего данное видео  размещаются на страничке под </a:t>
            </a:r>
            <a:r>
              <a:rPr lang="ru-RU" sz="1100" b="1" dirty="0" err="1">
                <a:solidFill>
                  <a:srgbClr val="FFC000"/>
                </a:solidFill>
              </a:rPr>
              <a:t>Хештегами</a:t>
            </a:r>
            <a:r>
              <a:rPr lang="ru-RU" sz="1100" b="1" dirty="0">
                <a:solidFill>
                  <a:srgbClr val="FFC000"/>
                </a:solidFill>
              </a:rPr>
              <a:t> #</a:t>
            </a:r>
            <a:r>
              <a:rPr lang="ru-RU" sz="1100" b="1" dirty="0" err="1">
                <a:solidFill>
                  <a:srgbClr val="FFC000"/>
                </a:solidFill>
              </a:rPr>
              <a:t>ҰлыДалаПоэзиясы</a:t>
            </a:r>
            <a:r>
              <a:rPr lang="ru-RU" sz="1100" b="1" dirty="0">
                <a:solidFill>
                  <a:srgbClr val="FFC000"/>
                </a:solidFill>
              </a:rPr>
              <a:t> и #</a:t>
            </a:r>
            <a:r>
              <a:rPr lang="ru-RU" sz="1100" b="1" dirty="0" err="1">
                <a:solidFill>
                  <a:srgbClr val="FFC000"/>
                </a:solidFill>
              </a:rPr>
              <a:t>РуханиЖаңғыруПавлодар</a:t>
            </a:r>
            <a:endParaRPr lang="ru-RU" sz="1100" b="1" dirty="0" smtClean="0">
              <a:solidFill>
                <a:srgbClr val="FFC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80615" y="2227438"/>
            <a:ext cx="1239054" cy="321002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kk-KZ" sz="1600" b="1" dirty="0" smtClean="0">
                <a:solidFill>
                  <a:srgbClr val="FFC000"/>
                </a:solidFill>
              </a:rPr>
              <a:t>ЦЕЛЬ</a:t>
            </a:r>
            <a:endParaRPr lang="ru-RU" sz="1600" b="1" dirty="0" smtClean="0">
              <a:solidFill>
                <a:srgbClr val="FFC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418315" y="3979751"/>
            <a:ext cx="5617028" cy="950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1306347" y="3886345"/>
            <a:ext cx="5840964" cy="998111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chemeClr val="bg1"/>
                </a:solidFill>
              </a:rPr>
              <a:t>РЕЗУЛЬТАТ</a:t>
            </a:r>
          </a:p>
          <a:p>
            <a:pPr algn="ctr"/>
            <a:r>
              <a:rPr lang="ru-RU" sz="1100" b="1" dirty="0" smtClean="0">
                <a:solidFill>
                  <a:schemeClr val="bg1"/>
                </a:solidFill>
              </a:rPr>
              <a:t>ОХВАТ Не </a:t>
            </a:r>
            <a:r>
              <a:rPr lang="ru-RU" sz="1100" b="1" dirty="0">
                <a:solidFill>
                  <a:schemeClr val="bg1"/>
                </a:solidFill>
              </a:rPr>
              <a:t>менее </a:t>
            </a:r>
            <a:r>
              <a:rPr lang="ru-RU" sz="1100" b="1" dirty="0" smtClean="0">
                <a:solidFill>
                  <a:schemeClr val="bg1"/>
                </a:solidFill>
              </a:rPr>
              <a:t>372 </a:t>
            </a:r>
            <a:r>
              <a:rPr lang="ru-RU" sz="1100" b="1" dirty="0">
                <a:solidFill>
                  <a:schemeClr val="bg1"/>
                </a:solidFill>
              </a:rPr>
              <a:t>школ области.</a:t>
            </a:r>
          </a:p>
          <a:p>
            <a:pPr algn="ctr"/>
            <a:r>
              <a:rPr lang="ru-RU" sz="1100" b="1" dirty="0">
                <a:solidFill>
                  <a:schemeClr val="bg1"/>
                </a:solidFill>
              </a:rPr>
              <a:t>Не менее 5 информационных поводов в республиканских и местных </a:t>
            </a:r>
            <a:r>
              <a:rPr lang="ru-RU" sz="1100" b="1" dirty="0" smtClean="0">
                <a:solidFill>
                  <a:schemeClr val="bg1"/>
                </a:solidFill>
              </a:rPr>
              <a:t>СМИ</a:t>
            </a:r>
          </a:p>
          <a:p>
            <a:pPr algn="ctr"/>
            <a:r>
              <a:rPr lang="ru-RU" sz="1100" b="1" dirty="0">
                <a:solidFill>
                  <a:schemeClr val="bg1"/>
                </a:solidFill>
              </a:rPr>
              <a:t>Развитие коммуникативных навыков свободного владения устной речью. Пропагандирование творчества учащихся Павлодарской области.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08316" y="2225723"/>
            <a:ext cx="1699994" cy="321002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kk-KZ" sz="1600" b="1" dirty="0" smtClean="0">
                <a:solidFill>
                  <a:srgbClr val="FFC000"/>
                </a:solidFill>
              </a:rPr>
              <a:t>РЕАЛИЗАЦИЯ</a:t>
            </a:r>
            <a:endParaRPr lang="ru-RU" sz="1600" b="1" dirty="0" smtClean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3032" y="2007436"/>
            <a:ext cx="2833310" cy="2440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</a:rPr>
              <a:t>ФИНАНСИРОВАНИЕ НЕ ПРЕДУСМОТРЕНО</a:t>
            </a:r>
            <a:endParaRPr lang="ru-RU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292613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335" y="0"/>
            <a:ext cx="9166249" cy="515601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326" y="204220"/>
            <a:ext cx="1351564" cy="735062"/>
          </a:xfrm>
          <a:prstGeom prst="rect">
            <a:avLst/>
          </a:prstGeom>
        </p:spPr>
      </p:pic>
      <p:pic>
        <p:nvPicPr>
          <p:cNvPr id="4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2338" y="137409"/>
            <a:ext cx="1047829" cy="801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4879" y="2017396"/>
            <a:ext cx="6577459" cy="1121222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2800" b="1" dirty="0" smtClean="0">
                <a:solidFill>
                  <a:srgbClr val="FFC000"/>
                </a:solidFill>
              </a:rPr>
              <a:t>СПАСИБО ЗА ВНИМАНИЕ!</a:t>
            </a:r>
            <a:endParaRPr lang="ru-RU" sz="2800" b="1" dirty="0">
              <a:solidFill>
                <a:srgbClr val="FFC000"/>
              </a:solidFill>
            </a:endParaRPr>
          </a:p>
          <a:p>
            <a:pPr algn="ctr"/>
            <a:endParaRPr lang="ru-RU" sz="2000" b="1" dirty="0">
              <a:solidFill>
                <a:srgbClr val="FFC000"/>
              </a:solidFill>
            </a:endParaRPr>
          </a:p>
          <a:p>
            <a:pPr algn="ctr"/>
            <a:endParaRPr lang="ru-RU" sz="20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37578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189187" y="800812"/>
            <a:ext cx="8746708" cy="42000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73424" y="164985"/>
            <a:ext cx="6577459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</a:rPr>
              <a:t>ПОДПРОГРАММА  </a:t>
            </a:r>
            <a:r>
              <a:rPr lang="ru-RU" sz="2000" b="1" dirty="0">
                <a:solidFill>
                  <a:schemeClr val="accent4"/>
                </a:solidFill>
              </a:rPr>
              <a:t>«ТӘРБИЕ ЖӘНЕ БІЛІМ»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75381" y="463986"/>
            <a:ext cx="2973543" cy="274836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ЦЕЛЕВЫЕ ИНДИКАТОРЫ</a:t>
            </a:r>
            <a:endParaRPr lang="ru-RU" sz="1300" i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9187" y="992420"/>
            <a:ext cx="3524397" cy="2921714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 и колледжей, изучающих историю родного края на основе культурно-исторических памятников и исторических личностей местного масштаба с целью идентификации собственного национального кода </a:t>
            </a:r>
            <a:r>
              <a:rPr lang="ru-RU" sz="800" dirty="0" err="1">
                <a:solidFill>
                  <a:schemeClr val="bg1"/>
                </a:solidFill>
              </a:rPr>
              <a:t>врамках</a:t>
            </a:r>
            <a:r>
              <a:rPr lang="ru-RU" sz="800" dirty="0">
                <a:solidFill>
                  <a:schemeClr val="bg1"/>
                </a:solidFill>
              </a:rPr>
              <a:t> обязательного и дополнительного образования: до 2022 года – 100%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показатели обучающихся общеобразовательных школ и колледжей, участвующих в реализации краеведческих проектов (экскурсии, экспедиции, маршруты, походы): до 2022 года – 40%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колледжей, ВУЗов, принимающих участие в интеллектуальных мероприятиях по истории края: к 2022 году – 1,1 млн. человек - 38%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обучающихся, участвующих в научных исследованиях по краеведению: ежегодно до 1560 человек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 и колледжей, охваченных в  краеведческих и экологических кружках: ежегодно до 100 тысяч человек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учителей истории, географии, литературы, музыки и учителей-филологов, организующих на системной основе внеклассную работу по краеведению в общеобразовательных </a:t>
            </a:r>
            <a:r>
              <a:rPr lang="ru-RU" sz="800" dirty="0" err="1">
                <a:solidFill>
                  <a:schemeClr val="bg1"/>
                </a:solidFill>
              </a:rPr>
              <a:t>шклах</a:t>
            </a:r>
            <a:r>
              <a:rPr lang="ru-RU" sz="800" dirty="0">
                <a:solidFill>
                  <a:schemeClr val="bg1"/>
                </a:solidFill>
              </a:rPr>
              <a:t>: к 2022 году – до 30 тысяч педагогов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обучающихся, охваченных внутренним туризмом: ежегодно до 300 тысяч человек (%, чел.)</a:t>
            </a:r>
          </a:p>
          <a:p>
            <a:endParaRPr lang="ru-RU" sz="900" dirty="0" smtClean="0">
              <a:solidFill>
                <a:schemeClr val="bg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6801" y="835826"/>
            <a:ext cx="2596553" cy="15998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86481" y="811987"/>
            <a:ext cx="2247782" cy="213281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marL="138857" indent="-138857"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bg1"/>
                </a:solidFill>
              </a:rPr>
              <a:t>«ӨЛКЕТАНУ»</a:t>
            </a:r>
            <a:endParaRPr lang="ru-RU" sz="900" b="1" dirty="0">
              <a:solidFill>
                <a:schemeClr val="bg1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326" y="204220"/>
            <a:ext cx="939587" cy="51100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971877" y="983853"/>
            <a:ext cx="4388589" cy="3521879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обучающихся, охваченных исследованием по определению уровня гражданского самосознания: ежегодно 4 тысяч человек (0,1</a:t>
            </a:r>
            <a:r>
              <a:rPr lang="ru-RU" sz="800" dirty="0" smtClean="0">
                <a:solidFill>
                  <a:schemeClr val="bg1"/>
                </a:solidFill>
              </a:rPr>
              <a:t>%)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обучающихся, охваченных исследованием по определению уровня гражданского самосознания: ежегодно 4 тысяч человек (0,1</a:t>
            </a:r>
            <a:r>
              <a:rPr lang="ru-RU" sz="800" dirty="0" smtClean="0">
                <a:solidFill>
                  <a:schemeClr val="bg1"/>
                </a:solidFill>
              </a:rPr>
              <a:t>%)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обучающихся, охваченных исследованием по определению уровня гражданского самосознания: ежегодно 4 тысяч человек (0,1</a:t>
            </a:r>
            <a:r>
              <a:rPr lang="ru-RU" sz="800" dirty="0" smtClean="0">
                <a:solidFill>
                  <a:schemeClr val="bg1"/>
                </a:solidFill>
              </a:rPr>
              <a:t>%)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Рост </a:t>
            </a:r>
            <a:r>
              <a:rPr lang="ru-RU" sz="800" dirty="0">
                <a:solidFill>
                  <a:schemeClr val="bg1"/>
                </a:solidFill>
              </a:rPr>
              <a:t>доли обучающихся, обладающих высоким уровнем гражданского самосознания: к 2022 - на 20</a:t>
            </a:r>
            <a:r>
              <a:rPr lang="ru-RU" sz="800" dirty="0" smtClean="0">
                <a:solidFill>
                  <a:schemeClr val="bg1"/>
                </a:solidFill>
              </a:rPr>
              <a:t>%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школьников, охваченных военно-спортивными играми "</a:t>
            </a:r>
            <a:r>
              <a:rPr lang="ru-RU" sz="800" dirty="0" err="1">
                <a:solidFill>
                  <a:schemeClr val="bg1"/>
                </a:solidFill>
              </a:rPr>
              <a:t>Жас</a:t>
            </a:r>
            <a:r>
              <a:rPr lang="ru-RU" sz="800" dirty="0">
                <a:solidFill>
                  <a:schemeClr val="bg1"/>
                </a:solidFill>
              </a:rPr>
              <a:t> улан", "</a:t>
            </a:r>
            <a:r>
              <a:rPr lang="ru-RU" sz="800" dirty="0" err="1">
                <a:solidFill>
                  <a:schemeClr val="bg1"/>
                </a:solidFill>
              </a:rPr>
              <a:t>Алау</a:t>
            </a:r>
            <a:r>
              <a:rPr lang="ru-RU" sz="800" dirty="0">
                <a:solidFill>
                  <a:schemeClr val="bg1"/>
                </a:solidFill>
              </a:rPr>
              <a:t>" и другими: к 2022 году - 11700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участвующих в мероприятиях ЕДЮО «</a:t>
            </a:r>
            <a:r>
              <a:rPr lang="ru-RU" sz="800" dirty="0" err="1">
                <a:solidFill>
                  <a:schemeClr val="bg1"/>
                </a:solidFill>
              </a:rPr>
              <a:t>Жас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  <a:r>
              <a:rPr lang="ru-RU" sz="800" dirty="0" err="1">
                <a:solidFill>
                  <a:schemeClr val="bg1"/>
                </a:solidFill>
              </a:rPr>
              <a:t>ұлан</a:t>
            </a:r>
            <a:r>
              <a:rPr lang="ru-RU" sz="800" dirty="0">
                <a:solidFill>
                  <a:schemeClr val="bg1"/>
                </a:solidFill>
              </a:rPr>
              <a:t>»: к 2022 году - 1 млн. обучающихся (34,5</a:t>
            </a:r>
            <a:r>
              <a:rPr lang="ru-RU" sz="800" dirty="0" smtClean="0">
                <a:solidFill>
                  <a:schemeClr val="bg1"/>
                </a:solidFill>
              </a:rPr>
              <a:t>%)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принятых в члены ЕДЮО «</a:t>
            </a:r>
            <a:r>
              <a:rPr lang="ru-RU" sz="800" dirty="0" err="1">
                <a:solidFill>
                  <a:schemeClr val="bg1"/>
                </a:solidFill>
              </a:rPr>
              <a:t>Жас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  <a:r>
              <a:rPr lang="ru-RU" sz="800" dirty="0" err="1">
                <a:solidFill>
                  <a:schemeClr val="bg1"/>
                </a:solidFill>
              </a:rPr>
              <a:t>ұлан</a:t>
            </a:r>
            <a:r>
              <a:rPr lang="ru-RU" sz="800" dirty="0">
                <a:solidFill>
                  <a:schemeClr val="bg1"/>
                </a:solidFill>
              </a:rPr>
              <a:t>» ( в том числе "</a:t>
            </a:r>
            <a:r>
              <a:rPr lang="ru-RU" sz="800" dirty="0" err="1">
                <a:solidFill>
                  <a:schemeClr val="bg1"/>
                </a:solidFill>
              </a:rPr>
              <a:t>Жас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  <a:r>
              <a:rPr lang="ru-RU" sz="800" dirty="0" err="1">
                <a:solidFill>
                  <a:schemeClr val="bg1"/>
                </a:solidFill>
              </a:rPr>
              <a:t>кыран</a:t>
            </a:r>
            <a:r>
              <a:rPr lang="ru-RU" sz="800" dirty="0">
                <a:solidFill>
                  <a:schemeClr val="bg1"/>
                </a:solidFill>
              </a:rPr>
              <a:t>"): к 2022 году </a:t>
            </a:r>
            <a:r>
              <a:rPr lang="ru-RU" sz="800" dirty="0" smtClean="0">
                <a:solidFill>
                  <a:schemeClr val="bg1"/>
                </a:solidFill>
              </a:rPr>
              <a:t> </a:t>
            </a:r>
            <a:r>
              <a:rPr lang="ru-RU" sz="800" dirty="0">
                <a:solidFill>
                  <a:schemeClr val="bg1"/>
                </a:solidFill>
              </a:rPr>
              <a:t>146 тыс. </a:t>
            </a:r>
            <a:r>
              <a:rPr lang="ru-RU" sz="800" dirty="0" smtClean="0">
                <a:solidFill>
                  <a:schemeClr val="bg1"/>
                </a:solidFill>
              </a:rPr>
              <a:t>человек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 и колледжей, участвующих в литературных и языковых мероприятиях (литературные чтения, лингвистические конкурсы, </a:t>
            </a:r>
            <a:r>
              <a:rPr lang="ru-RU" sz="800" dirty="0" err="1">
                <a:solidFill>
                  <a:schemeClr val="bg1"/>
                </a:solidFill>
              </a:rPr>
              <a:t>айтысы</a:t>
            </a:r>
            <a:r>
              <a:rPr lang="ru-RU" sz="800" dirty="0">
                <a:solidFill>
                  <a:schemeClr val="bg1"/>
                </a:solidFill>
              </a:rPr>
              <a:t> и другие) чтениях: к 2022 году – 479 тысяч школьников, 14%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школ, колледжей и ВУЗов, участвующих в Параде детских и молодежных оркестров и ансамблей:  к 2022 году – 156 тыс. </a:t>
            </a:r>
            <a:r>
              <a:rPr lang="ru-RU" sz="800" dirty="0" smtClean="0">
                <a:solidFill>
                  <a:schemeClr val="bg1"/>
                </a:solidFill>
              </a:rPr>
              <a:t>человек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участвующих в конкурсах "Моя инициатива - моей Родине": к 2020 – 440 тыс. чел.,  15%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 - участников фестиваля "Дети Казахстана в мире без границ!": к 2022 году - 2,6 тыс., 0,09%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 - Создание </a:t>
            </a:r>
            <a:r>
              <a:rPr lang="ru-RU" sz="800" dirty="0">
                <a:solidFill>
                  <a:schemeClr val="bg1"/>
                </a:solidFill>
              </a:rPr>
              <a:t>электронного Банка детских инициатив: к 2022 году – 10 000 </a:t>
            </a:r>
            <a:r>
              <a:rPr lang="ru-RU" sz="800" dirty="0" smtClean="0">
                <a:solidFill>
                  <a:schemeClr val="bg1"/>
                </a:solidFill>
              </a:rPr>
              <a:t>инициатив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педагогов, участвующих в  </a:t>
            </a:r>
            <a:r>
              <a:rPr lang="ru-RU" sz="800" dirty="0" err="1">
                <a:solidFill>
                  <a:schemeClr val="bg1"/>
                </a:solidFill>
              </a:rPr>
              <a:t>дисскусионных</a:t>
            </a:r>
            <a:r>
              <a:rPr lang="ru-RU" sz="800" dirty="0">
                <a:solidFill>
                  <a:schemeClr val="bg1"/>
                </a:solidFill>
              </a:rPr>
              <a:t> площадках: к 2022 году - до 50 тысяч педагогов (18,2%) и 20 тысяч обучающихся (0,7</a:t>
            </a:r>
            <a:r>
              <a:rPr lang="ru-RU" sz="800" dirty="0" smtClean="0">
                <a:solidFill>
                  <a:schemeClr val="bg1"/>
                </a:solidFill>
              </a:rPr>
              <a:t>%)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педагогов, участвующих в  </a:t>
            </a:r>
            <a:r>
              <a:rPr lang="ru-RU" sz="800" dirty="0" err="1">
                <a:solidFill>
                  <a:schemeClr val="bg1"/>
                </a:solidFill>
              </a:rPr>
              <a:t>дисскусионных</a:t>
            </a:r>
            <a:r>
              <a:rPr lang="ru-RU" sz="800" dirty="0">
                <a:solidFill>
                  <a:schemeClr val="bg1"/>
                </a:solidFill>
              </a:rPr>
              <a:t> площадках: к 2022 году - до 50 тысяч педагогов (18,2%) и 20 тысяч обучающихся (0,7%)</a:t>
            </a:r>
            <a:endParaRPr lang="ru-RU" sz="800" dirty="0" smtClean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593828" y="837048"/>
            <a:ext cx="2596553" cy="15504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43274" y="809002"/>
            <a:ext cx="2247782" cy="213281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marL="138857" indent="-138857"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bg1"/>
                </a:solidFill>
              </a:rPr>
              <a:t>«ОТАНЫМ-ТАҒДЫРЫМ»</a:t>
            </a:r>
            <a:endParaRPr lang="ru-RU" sz="900" b="1" dirty="0">
              <a:solidFill>
                <a:schemeClr val="bg1"/>
              </a:solidFill>
            </a:endParaRPr>
          </a:p>
        </p:txBody>
      </p:sp>
      <p:pic>
        <p:nvPicPr>
          <p:cNvPr id="30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392" y="137409"/>
            <a:ext cx="637775" cy="6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207555"/>
      </p:ext>
    </p:extLst>
  </p:cSld>
  <p:clrMapOvr>
    <a:masterClrMapping/>
  </p:clrMapOvr>
  <p:transition advTm="102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0" y="715224"/>
            <a:ext cx="9143999" cy="4428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73424" y="164985"/>
            <a:ext cx="6577459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</a:rPr>
              <a:t>ПОДПРОГРАММА  </a:t>
            </a:r>
            <a:r>
              <a:rPr lang="ru-RU" sz="2000" b="1" dirty="0">
                <a:solidFill>
                  <a:schemeClr val="accent4"/>
                </a:solidFill>
              </a:rPr>
              <a:t>«ТӘРБИЕ ЖӘНЕ БІЛІМ»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75381" y="463986"/>
            <a:ext cx="2973543" cy="274836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ЦЕЛЕВЫЕ ИНДИКАТОРЫ</a:t>
            </a:r>
            <a:endParaRPr lang="ru-RU" sz="1300" i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-1" y="914569"/>
            <a:ext cx="9144000" cy="438365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колледжей и ВУЗов и их родителей, участвующих в исследовании уровня удовлетворенности качеством образования, условиями для занятости обучающихся во внеурочное время и подготовкой к выбору будущей профессии– ежегодно 2 тыс. обучающихся и родителей - респондентов, постоянных в течение 5 лет 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колледжей и ВУЗов и их родителей, участвующих в исследовании уровня удовлетворенности качеством образования, условиями для занятости обучающихся во внеурочное время и подготовкой к выбору будущей профессии– ежегодно 2 тыс. обучающихся и родителей - респондентов, постоянных в течение 5 лет 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колледжей и ВУЗов и их родителей, участвующих в исследовании уровня удовлетворенности качеством образования, условиями для занятости обучающихся во внеурочное время и подготовкой к выбору будущей профессии– ежегодно 2 тыс. обучающихся и родителей - респондентов, постоянных в течение 5 лет 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колледжей и ВУЗов и их родителей, участвующих в исследовании уровня удовлетворенности качеством образования, условиями для занятости обучающихся во внеурочное время и подготовкой к выбору будущей профессии– ежегодно 2 тыс. обучающихся и родителей - респондентов, постоянных в течение 5 лет 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колледжей и ВУЗов и их родителей, участвующих в исследовании уровня удовлетворенности качеством образования, условиями для занятости обучающихся во внеурочное время и подготовкой к выбору будущей профессии– ежегодно 2 тыс. обучающихся и родителей - респондентов, постоянных в течение 5 лет 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охваченных республиканским проектом «Открываем мир профессий»: к 2022 – 1,9 млн. (65%)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колледжей, участвующих в Чемпионате "</a:t>
            </a:r>
            <a:r>
              <a:rPr lang="ru-RU" sz="800" dirty="0" err="1">
                <a:solidFill>
                  <a:schemeClr val="bg1"/>
                </a:solidFill>
              </a:rPr>
              <a:t>WorldSkills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  <a:r>
              <a:rPr lang="ru-RU" sz="800" dirty="0" err="1">
                <a:solidFill>
                  <a:schemeClr val="bg1"/>
                </a:solidFill>
              </a:rPr>
              <a:t>Kazakhstan</a:t>
            </a:r>
            <a:r>
              <a:rPr lang="ru-RU" sz="800" dirty="0">
                <a:solidFill>
                  <a:schemeClr val="bg1"/>
                </a:solidFill>
              </a:rPr>
              <a:t>": к 2022 году - 0,8%, 3,9 тыс.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Количество обучающихся школ и колледжей, охваченных одним интерактивным </a:t>
            </a:r>
            <a:r>
              <a:rPr lang="ru-RU" sz="800" dirty="0" err="1">
                <a:solidFill>
                  <a:schemeClr val="bg1"/>
                </a:solidFill>
              </a:rPr>
              <a:t>профориентационным</a:t>
            </a:r>
            <a:r>
              <a:rPr lang="ru-RU" sz="800" dirty="0">
                <a:solidFill>
                  <a:schemeClr val="bg1"/>
                </a:solidFill>
              </a:rPr>
              <a:t> центром в регионе: к 2022 году – 5 тысяч обучающихся на 1 центр  (чел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обучающихся колледжей, демонстрирующих лучшие профессиональные навыки в региональных (районных, городских, областных), республиканских, международных конкурсах: к 2022 году – 70%, 342,4 тыс.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колледжей и ВУЗов, охваченных конкурсами «</a:t>
            </a:r>
            <a:r>
              <a:rPr lang="ru-RU" sz="800" dirty="0" err="1">
                <a:solidFill>
                  <a:schemeClr val="bg1"/>
                </a:solidFill>
              </a:rPr>
              <a:t>Profi</a:t>
            </a:r>
            <a:r>
              <a:rPr lang="ru-RU" sz="800" dirty="0">
                <a:solidFill>
                  <a:schemeClr val="bg1"/>
                </a:solidFill>
              </a:rPr>
              <a:t>-KZ» (студенческие </a:t>
            </a:r>
            <a:r>
              <a:rPr lang="ru-RU" sz="800" dirty="0" err="1">
                <a:solidFill>
                  <a:schemeClr val="bg1"/>
                </a:solidFill>
              </a:rPr>
              <a:t>стартапы</a:t>
            </a:r>
            <a:r>
              <a:rPr lang="ru-RU" sz="800" dirty="0">
                <a:solidFill>
                  <a:schemeClr val="bg1"/>
                </a:solidFill>
              </a:rPr>
              <a:t>, статьи и эссе по направлениям подготовки специалистов, презентации бизнес-планов и др.): к 2022 году -  30 %, 289,8 тыс. обучающихся (%.чел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средних общеобразовательных школ, открывших декоративно-прикладные кружки: к 2022 году – 25%, 1863 ед. (%, ед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средних общеобразовательных школ, охваченных занятиями в декоративно-прикладных кружках на базе школ и организаций дополнительного образования: к 2022 году </a:t>
            </a:r>
            <a:r>
              <a:rPr lang="ru-RU" sz="800" dirty="0" smtClean="0">
                <a:solidFill>
                  <a:schemeClr val="bg1"/>
                </a:solidFill>
              </a:rPr>
              <a:t>8,5</a:t>
            </a:r>
            <a:r>
              <a:rPr lang="ru-RU" sz="800" dirty="0">
                <a:solidFill>
                  <a:schemeClr val="bg1"/>
                </a:solidFill>
              </a:rPr>
              <a:t>%, 249 тыс.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средних общеобразовательных школ, участвующих в выставке-конкурсе художественного и декоративно-прикладного детского творчества «Алтын қазына»: к 2022 году – 0,6%, 17,5 тысяч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</a:t>
            </a:r>
            <a:r>
              <a:rPr lang="ru-RU" sz="800" dirty="0" err="1">
                <a:solidFill>
                  <a:schemeClr val="bg1"/>
                </a:solidFill>
              </a:rPr>
              <a:t>обучаюшихся</a:t>
            </a:r>
            <a:r>
              <a:rPr lang="ru-RU" sz="800" dirty="0">
                <a:solidFill>
                  <a:schemeClr val="bg1"/>
                </a:solidFill>
              </a:rPr>
              <a:t> средних общеобразовательных школ и колледжей, участвующих в  фестивале ремесленного дела «Город Мастеров»: к 2022 году – 2,5%, 85,4 тыс.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</a:t>
            </a:r>
            <a:r>
              <a:rPr lang="ru-RU" sz="800" dirty="0" err="1">
                <a:solidFill>
                  <a:schemeClr val="bg1"/>
                </a:solidFill>
              </a:rPr>
              <a:t>обучаюшихся</a:t>
            </a:r>
            <a:r>
              <a:rPr lang="ru-RU" sz="800" dirty="0">
                <a:solidFill>
                  <a:schemeClr val="bg1"/>
                </a:solidFill>
              </a:rPr>
              <a:t> средних общеобразовательных школ, участвующих в конкурсе юных художников «</a:t>
            </a:r>
            <a:r>
              <a:rPr lang="ru-RU" sz="800" dirty="0" err="1">
                <a:solidFill>
                  <a:schemeClr val="bg1"/>
                </a:solidFill>
              </a:rPr>
              <a:t>Бояулар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  <a:r>
              <a:rPr lang="ru-RU" sz="800" dirty="0" err="1">
                <a:solidFill>
                  <a:schemeClr val="bg1"/>
                </a:solidFill>
              </a:rPr>
              <a:t>құпиясы</a:t>
            </a:r>
            <a:r>
              <a:rPr lang="ru-RU" sz="800" dirty="0">
                <a:solidFill>
                  <a:schemeClr val="bg1"/>
                </a:solidFill>
              </a:rPr>
              <a:t>»: к 2022 году – 0,6%, 17, 5 тыс.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общеобразовательных школ, открывших кабинеты робототехники: к 2022 году – 2608 (35%) (%, ед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охваченных мероприятиями технического творчества и изобретательства: к 2022 году –  3%, 87 тыс.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обучающихся, участвующих в конкурсе инновационных идей «Первый шаг к великому изобретению»: к 2022 году - 87,9 тыс.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обучающихся колледжей, участвующих в реализации проектов в области высокотехнологичных методик и цифровых технологий: к 2022 году – 30%, 146,7 тыс.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школ, колледжей и ВУЗов, участвующих в музыкальных и театральных проектах (мероприятиях): к 2022 году – 7%, 272,7 тысяч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Количество </a:t>
            </a:r>
            <a:r>
              <a:rPr lang="ru-RU" sz="800" dirty="0">
                <a:solidFill>
                  <a:schemeClr val="bg1"/>
                </a:solidFill>
              </a:rPr>
              <a:t>кружков художественно-эстетического направления в организациях дополнительного образования и школах: к 2022 году – 13 559 ед. (ед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участвующих в фестивале – конкурсе театрального искусства «</a:t>
            </a:r>
            <a:r>
              <a:rPr lang="ru-RU" sz="800" dirty="0" err="1">
                <a:solidFill>
                  <a:schemeClr val="bg1"/>
                </a:solidFill>
              </a:rPr>
              <a:t>Театрдың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  <a:r>
              <a:rPr lang="ru-RU" sz="800" dirty="0" err="1">
                <a:solidFill>
                  <a:schemeClr val="bg1"/>
                </a:solidFill>
              </a:rPr>
              <a:t>ғажайып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  <a:r>
              <a:rPr lang="ru-RU" sz="800" dirty="0" err="1">
                <a:solidFill>
                  <a:schemeClr val="bg1"/>
                </a:solidFill>
              </a:rPr>
              <a:t>әлемі</a:t>
            </a:r>
            <a:r>
              <a:rPr lang="ru-RU" sz="800" dirty="0">
                <a:solidFill>
                  <a:schemeClr val="bg1"/>
                </a:solidFill>
              </a:rPr>
              <a:t>»: к 2022 году – 0,6%, 17,5 тыс.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обучающихся, участвующих в фестивале-конкурсе юных музыкантов-учащихся детских музыкальных школ и школ искусств: к 2022 году – 0,6%, 678 обучающихся ДМШ и ДШИ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участвующих в хореографическом фестивале – конкурсе «</a:t>
            </a:r>
            <a:r>
              <a:rPr lang="ru-RU" sz="800" dirty="0" err="1">
                <a:solidFill>
                  <a:schemeClr val="bg1"/>
                </a:solidFill>
              </a:rPr>
              <a:t>Ақ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  <a:r>
              <a:rPr lang="ru-RU" sz="800" dirty="0" err="1">
                <a:solidFill>
                  <a:schemeClr val="bg1"/>
                </a:solidFill>
              </a:rPr>
              <a:t>шағала</a:t>
            </a:r>
            <a:r>
              <a:rPr lang="ru-RU" sz="800" dirty="0">
                <a:solidFill>
                  <a:schemeClr val="bg1"/>
                </a:solidFill>
              </a:rPr>
              <a:t>»: к 2022 году – 0,6%, 17,5 тыс.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 smtClean="0">
                <a:solidFill>
                  <a:schemeClr val="bg1"/>
                </a:solidFill>
              </a:rPr>
              <a:t>- Доля </a:t>
            </a:r>
            <a:r>
              <a:rPr lang="ru-RU" sz="800" dirty="0">
                <a:solidFill>
                  <a:schemeClr val="bg1"/>
                </a:solidFill>
              </a:rPr>
              <a:t>и количество обучающихся общеобразовательных школ, участвующих в проектах «Жизнь аула», «Жизнь города»: к 2022 году – 0,8%, 23,4 тысяч обучающихся (%, чел.)</a:t>
            </a:r>
            <a:endParaRPr lang="ru-RU" sz="800" dirty="0" smtClean="0">
              <a:solidFill>
                <a:schemeClr val="bg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47762" y="769022"/>
            <a:ext cx="3647765" cy="15504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09529" y="740275"/>
            <a:ext cx="2537937" cy="197892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marL="138857" indent="-138857">
              <a:buFont typeface="Arial" panose="020B0604020202020204" pitchFamily="34" charset="0"/>
              <a:buChar char="•"/>
            </a:pPr>
            <a:r>
              <a:rPr lang="kk-KZ" sz="800" b="1" dirty="0" smtClean="0">
                <a:solidFill>
                  <a:schemeClr val="bg1"/>
                </a:solidFill>
              </a:rPr>
              <a:t>САҢАЛЫ АЗАМАТ</a:t>
            </a:r>
            <a:endParaRPr lang="ru-RU" sz="800" b="1" dirty="0">
              <a:solidFill>
                <a:schemeClr val="bg1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326" y="93875"/>
            <a:ext cx="939587" cy="511004"/>
          </a:xfrm>
          <a:prstGeom prst="rect">
            <a:avLst/>
          </a:prstGeom>
        </p:spPr>
      </p:pic>
      <p:pic>
        <p:nvPicPr>
          <p:cNvPr id="30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392" y="37376"/>
            <a:ext cx="637775" cy="6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4031228"/>
      </p:ext>
    </p:extLst>
  </p:cSld>
  <p:clrMapOvr>
    <a:masterClrMapping/>
  </p:clrMapOvr>
  <p:transition advTm="102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0" y="715224"/>
            <a:ext cx="9143999" cy="3386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73424" y="164985"/>
            <a:ext cx="6577459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</a:rPr>
              <a:t>ПОДПРОГРАММА  </a:t>
            </a:r>
            <a:r>
              <a:rPr lang="ru-RU" sz="2000" b="1" dirty="0">
                <a:solidFill>
                  <a:schemeClr val="accent4"/>
                </a:solidFill>
              </a:rPr>
              <a:t>«ТӘРБИЕ ЖӘНЕ БІЛІМ»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75381" y="463986"/>
            <a:ext cx="2973543" cy="274836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ЦЕЛЕВЫЕ ИНДИКАТОРЫ</a:t>
            </a:r>
            <a:endParaRPr lang="ru-RU" sz="1300" i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-1" y="914569"/>
            <a:ext cx="9144000" cy="2660104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</a:rPr>
              <a:t>Организация </a:t>
            </a:r>
            <a:r>
              <a:rPr lang="ru-RU" sz="800" dirty="0" err="1">
                <a:solidFill>
                  <a:schemeClr val="bg1"/>
                </a:solidFill>
              </a:rPr>
              <a:t>буккросингов</a:t>
            </a:r>
            <a:r>
              <a:rPr lang="ru-RU" sz="800" dirty="0">
                <a:solidFill>
                  <a:schemeClr val="bg1"/>
                </a:solidFill>
              </a:rPr>
              <a:t> (ед.): к 2022 году –252 ед</a:t>
            </a:r>
            <a:r>
              <a:rPr lang="ru-RU" sz="8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обучающихся школ, колледжей и ВУЗов, пользующихся специальными местами по обмену книгами в организациях: к 2022 году – 15%, 584,5 тыс.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обучающихся школ, колледжей и ВУЗов, участвующих в конкурсах «Читающая школа», «Читающий колледж», «Читающий вуз»: к 2022 году – 20%, 779,4 </a:t>
            </a:r>
            <a:r>
              <a:rPr lang="ru-RU" sz="800" dirty="0" err="1">
                <a:solidFill>
                  <a:schemeClr val="bg1"/>
                </a:solidFill>
              </a:rPr>
              <a:t>тыс</a:t>
            </a:r>
            <a:r>
              <a:rPr lang="ru-RU" sz="800" dirty="0">
                <a:solidFill>
                  <a:schemeClr val="bg1"/>
                </a:solidFill>
              </a:rPr>
              <a:t>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обучающихся школ, колледжей и ВУЗов, участвующих в литературных конкурсах на </a:t>
            </a:r>
            <a:r>
              <a:rPr lang="ru-RU" sz="800" dirty="0" err="1">
                <a:solidFill>
                  <a:schemeClr val="bg1"/>
                </a:solidFill>
              </a:rPr>
              <a:t>интернет-ресурсах</a:t>
            </a:r>
            <a:r>
              <a:rPr lang="ru-RU" sz="800" dirty="0">
                <a:solidFill>
                  <a:schemeClr val="bg1"/>
                </a:solidFill>
              </a:rPr>
              <a:t> «Дети читают стихи», «Лучшее аудио чтение», «Лучшее видео чтение»: к 2022 году - 7%, 272,7 тыс.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библиотек школ и колледжей, оснащенных мультимедийным оборудованием: к 2022 году – 50%, 4131 ед. (%, ед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Количество участников, состоящих в группах любителей чтения, различных литературных сообществах в социальных сетях и популярных мессенджерах: к 2022 году – 19,4 тыс. человек (чел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организаций образования, организовывающих конкурс «Читающая школа», «Читающий колледж», «Читающий вуз»: к 2022 году – 20%, 1 678 ед. (%, ед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студентов колледжей и ВУЗов, охваченных мероприятиями (</a:t>
            </a:r>
            <a:r>
              <a:rPr lang="ru-RU" sz="800" dirty="0" err="1">
                <a:solidFill>
                  <a:schemeClr val="bg1"/>
                </a:solidFill>
              </a:rPr>
              <a:t>видеолекций</a:t>
            </a:r>
            <a:r>
              <a:rPr lang="ru-RU" sz="800" dirty="0">
                <a:solidFill>
                  <a:schemeClr val="bg1"/>
                </a:solidFill>
              </a:rPr>
              <a:t>, комментариев, информационное сопровождение, круглые столы, презентации, встречи с учеными-обществоведами,  общественными деятелями по популяризации издаваемых книг по мере их издания) по ознакомлению и изучению 100 новых учебников на казахском языке «Новое гуманитарное знание» по мере их издания: к 2022 году – 80%, 381,6 тыс. обучающихся (%, ед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обучающихся общеобразовательных школ, разработавших и реализующих личные Планы самообразования и развития: к 2022 году – 9%, 263752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общеобразовательных школ, внедривших факультативный курс «Самообразование. Познание. Развитие»: к 2022 году – 9%, 671 ед. (%, ед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средних общеобразовательных бизнес-школ и школ с классами предпринимательства, бизнес-колледжей: к 2022 году –  1,3%, 97 ед. (%, ед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средних общеобразовательных школ, внедривших спецкурсы (факультативы) по основам предпринимательства в начальной и основной школах: к 2022 году – 20%, 1490 школ (%, ед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обучающихся общеобразовательных школ, охваченных экономической игрой «По ступенькам бизнеса», «Поиграем в экономику», «Экономика вокруг нас»: к 2022 году – 10%, 293 058  обучающихся (%, чел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средних общеобразовательных школ и колледжей,  открывших бизнес-клубы, руководимые бизнесменами, предпринимателями: к 2022 году – 5%, 413 ед. (%, ед</a:t>
            </a:r>
            <a:r>
              <a:rPr lang="ru-RU" sz="800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800" dirty="0">
                <a:solidFill>
                  <a:schemeClr val="bg1"/>
                </a:solidFill>
              </a:rPr>
              <a:t>Доля и количество обучающихся общеобразовательных школ и колледжей, охваченных региональными олимпиадами и конкурсами по основам предпринимательства (школы, колледжи) с участием в составе конкурсной комиссии предпринимателей и бизнесменов: к 2022 году – 10%, 341 973 обучающихся (%, чел.)</a:t>
            </a:r>
          </a:p>
          <a:p>
            <a:endParaRPr lang="ru-RU" sz="800" dirty="0" smtClean="0">
              <a:solidFill>
                <a:schemeClr val="bg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47762" y="769022"/>
            <a:ext cx="3647765" cy="15504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10987" y="731195"/>
            <a:ext cx="2537937" cy="197892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marL="138857" indent="-138857">
              <a:buFont typeface="Arial" panose="020B0604020202020204" pitchFamily="34" charset="0"/>
              <a:buChar char="•"/>
            </a:pPr>
            <a:r>
              <a:rPr lang="kk-KZ" sz="800" b="1" dirty="0" smtClean="0">
                <a:solidFill>
                  <a:schemeClr val="bg1"/>
                </a:solidFill>
              </a:rPr>
              <a:t> КІТАП – БІЛІМ БҰЛАҒЫ</a:t>
            </a:r>
            <a:endParaRPr lang="ru-RU" sz="800" b="1" dirty="0">
              <a:solidFill>
                <a:schemeClr val="bg1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326" y="93875"/>
            <a:ext cx="939587" cy="511004"/>
          </a:xfrm>
          <a:prstGeom prst="rect">
            <a:avLst/>
          </a:prstGeom>
        </p:spPr>
      </p:pic>
      <p:pic>
        <p:nvPicPr>
          <p:cNvPr id="30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392" y="37376"/>
            <a:ext cx="637775" cy="6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9882026"/>
      </p:ext>
    </p:extLst>
  </p:cSld>
  <p:clrMapOvr>
    <a:masterClrMapping/>
  </p:clrMapOvr>
  <p:transition advTm="102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971" y="15300"/>
            <a:ext cx="9143999" cy="5143500"/>
          </a:xfrm>
          <a:prstGeom prst="rect">
            <a:avLst/>
          </a:prstGeom>
        </p:spPr>
      </p:pic>
      <p:sp>
        <p:nvSpPr>
          <p:cNvPr id="101" name="Прямоугольник 100"/>
          <p:cNvSpPr/>
          <p:nvPr/>
        </p:nvSpPr>
        <p:spPr>
          <a:xfrm>
            <a:off x="6282175" y="794385"/>
            <a:ext cx="976100" cy="6991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5115570" y="794385"/>
            <a:ext cx="957257" cy="6991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3951923" y="808770"/>
            <a:ext cx="976100" cy="6991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2852180" y="3062376"/>
            <a:ext cx="1006895" cy="7106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5877" y="3108005"/>
            <a:ext cx="1254160" cy="70244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2434" y="460973"/>
            <a:ext cx="2973543" cy="274836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</a:rPr>
              <a:t>АРХИТЕКТУРНАЯ КАРТА</a:t>
            </a:r>
            <a:endParaRPr lang="ru-RU" sz="1300" i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5241" y="811202"/>
            <a:ext cx="1240052" cy="70244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159" y="930503"/>
            <a:ext cx="1162111" cy="41333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</a:rPr>
              <a:t>БАЗОВОЕ </a:t>
            </a:r>
          </a:p>
          <a:p>
            <a:pPr algn="ctr"/>
            <a:r>
              <a:rPr lang="ru-RU" sz="1100" b="1" dirty="0" smtClean="0">
                <a:solidFill>
                  <a:schemeClr val="bg1"/>
                </a:solidFill>
              </a:rPr>
              <a:t>НАПРАВЛЕНИЕ</a:t>
            </a: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83270" y="147123"/>
            <a:ext cx="6577459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2000" b="1" dirty="0" smtClean="0">
                <a:solidFill>
                  <a:schemeClr val="accent4"/>
                </a:solidFill>
              </a:rPr>
              <a:t>ПОДПРОГРАММА </a:t>
            </a:r>
            <a:r>
              <a:rPr lang="ru-RU" sz="2000" b="1" dirty="0">
                <a:solidFill>
                  <a:schemeClr val="accent4"/>
                </a:solidFill>
              </a:rPr>
              <a:t>«ТӘРБИЕ ЖӘНЕ БІЛІМ»</a:t>
            </a:r>
          </a:p>
        </p:txBody>
      </p:sp>
      <p:sp>
        <p:nvSpPr>
          <p:cNvPr id="47" name="Стрелка вправо 46"/>
          <p:cNvSpPr/>
          <p:nvPr/>
        </p:nvSpPr>
        <p:spPr>
          <a:xfrm rot="5400000">
            <a:off x="601424" y="1639374"/>
            <a:ext cx="222501" cy="167535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64" name="Стрелка вправо 63"/>
          <p:cNvSpPr/>
          <p:nvPr/>
        </p:nvSpPr>
        <p:spPr>
          <a:xfrm rot="5400000">
            <a:off x="582926" y="2803488"/>
            <a:ext cx="222501" cy="167535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pic>
        <p:nvPicPr>
          <p:cNvPr id="96" name="Рисунок 9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326" y="204220"/>
            <a:ext cx="939587" cy="511004"/>
          </a:xfrm>
          <a:prstGeom prst="rect">
            <a:avLst/>
          </a:prstGeom>
        </p:spPr>
      </p:pic>
      <p:sp>
        <p:nvSpPr>
          <p:cNvPr id="97" name="Прямоугольник 96"/>
          <p:cNvSpPr/>
          <p:nvPr/>
        </p:nvSpPr>
        <p:spPr>
          <a:xfrm>
            <a:off x="71079" y="1967102"/>
            <a:ext cx="1259333" cy="70244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1690819" y="814480"/>
            <a:ext cx="874817" cy="6991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3477" y="2229408"/>
            <a:ext cx="999776" cy="2440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</a:rPr>
              <a:t>ПРОЕКТЫ</a:t>
            </a: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148" y="3337197"/>
            <a:ext cx="1245824" cy="244058"/>
          </a:xfrm>
          <a:prstGeom prst="rect">
            <a:avLst/>
          </a:prstGeom>
          <a:solidFill>
            <a:srgbClr val="7030A0"/>
          </a:solidFill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</a:rPr>
              <a:t>МЕРОПРИЯТИЕ</a:t>
            </a: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530615" y="952689"/>
            <a:ext cx="1220638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1000" b="1" dirty="0" smtClean="0">
                <a:solidFill>
                  <a:schemeClr val="bg1"/>
                </a:solidFill>
              </a:rPr>
              <a:t>ОТАНЫМ - ТАҒДЫРЫМ</a:t>
            </a:r>
            <a:endParaRPr lang="ru-RU" sz="1000" b="1" dirty="0">
              <a:solidFill>
                <a:schemeClr val="bg1"/>
              </a:solidFill>
            </a:endParaRPr>
          </a:p>
        </p:txBody>
      </p:sp>
      <p:pic>
        <p:nvPicPr>
          <p:cNvPr id="142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392" y="137409"/>
            <a:ext cx="637775" cy="6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4" name="Прямоугольник 103"/>
          <p:cNvSpPr/>
          <p:nvPr/>
        </p:nvSpPr>
        <p:spPr>
          <a:xfrm>
            <a:off x="1690819" y="1967102"/>
            <a:ext cx="876932" cy="71065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2841833" y="1957197"/>
            <a:ext cx="1006895" cy="71065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4053372" y="1959249"/>
            <a:ext cx="927852" cy="7065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1548459" y="2191315"/>
            <a:ext cx="1220638" cy="228670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1000" b="1" dirty="0" smtClean="0">
                <a:solidFill>
                  <a:schemeClr val="bg1"/>
                </a:solidFill>
              </a:rPr>
              <a:t>ӨЛКЕТАНУ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149" name="Стрелка вправо 148"/>
          <p:cNvSpPr/>
          <p:nvPr/>
        </p:nvSpPr>
        <p:spPr>
          <a:xfrm>
            <a:off x="2590373" y="1097714"/>
            <a:ext cx="154616" cy="167535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150" name="Стрелка вправо 149"/>
          <p:cNvSpPr/>
          <p:nvPr/>
        </p:nvSpPr>
        <p:spPr>
          <a:xfrm>
            <a:off x="2614125" y="2232501"/>
            <a:ext cx="154616" cy="16753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151" name="Прямоугольник 150"/>
          <p:cNvSpPr/>
          <p:nvPr/>
        </p:nvSpPr>
        <p:spPr>
          <a:xfrm>
            <a:off x="1713441" y="3080940"/>
            <a:ext cx="876932" cy="71065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554761" y="3241883"/>
            <a:ext cx="1220638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1000" b="1" dirty="0">
                <a:solidFill>
                  <a:schemeClr val="bg1"/>
                </a:solidFill>
              </a:rPr>
              <a:t>САНАЛЫ-</a:t>
            </a:r>
          </a:p>
          <a:p>
            <a:pPr algn="ctr"/>
            <a:r>
              <a:rPr lang="kk-KZ" sz="1000" b="1" dirty="0">
                <a:solidFill>
                  <a:schemeClr val="bg1"/>
                </a:solidFill>
              </a:rPr>
              <a:t> АЗАМАТ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154" name="Стрелка вправо 153"/>
          <p:cNvSpPr/>
          <p:nvPr/>
        </p:nvSpPr>
        <p:spPr>
          <a:xfrm>
            <a:off x="2641706" y="3397685"/>
            <a:ext cx="154616" cy="167535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2854466" y="811540"/>
            <a:ext cx="874817" cy="6991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680434" y="980625"/>
            <a:ext cx="1220638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1000" b="1" dirty="0" smtClean="0">
                <a:solidFill>
                  <a:schemeClr val="bg1"/>
                </a:solidFill>
              </a:rPr>
              <a:t>МЕКТЕБІМЕ ТАҒЗЫМ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848728" y="971675"/>
            <a:ext cx="1220638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1000" b="1" dirty="0" smtClean="0">
                <a:solidFill>
                  <a:schemeClr val="bg1"/>
                </a:solidFill>
              </a:rPr>
              <a:t>АСЫҚ</a:t>
            </a:r>
          </a:p>
          <a:p>
            <a:pPr algn="ctr"/>
            <a:r>
              <a:rPr lang="kk-KZ" sz="1000" b="1" dirty="0" smtClean="0">
                <a:solidFill>
                  <a:schemeClr val="bg1"/>
                </a:solidFill>
              </a:rPr>
              <a:t> ОЙНАЙЫҚ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978874" y="930503"/>
            <a:ext cx="1220638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1000" b="1" dirty="0" smtClean="0">
                <a:solidFill>
                  <a:schemeClr val="bg1"/>
                </a:solidFill>
              </a:rPr>
              <a:t>ЖАС</a:t>
            </a:r>
          </a:p>
          <a:p>
            <a:pPr algn="ctr"/>
            <a:r>
              <a:rPr lang="kk-KZ" sz="1000" b="1" dirty="0" smtClean="0">
                <a:solidFill>
                  <a:schemeClr val="bg1"/>
                </a:solidFill>
              </a:rPr>
              <a:t> ВОЛОНТЕР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921464" y="2080791"/>
            <a:ext cx="1220638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1000" b="1" dirty="0" smtClean="0">
                <a:solidFill>
                  <a:schemeClr val="bg1"/>
                </a:solidFill>
              </a:rPr>
              <a:t>ТАРИХ ТОЛҚЫНЫНДА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733066" y="2123805"/>
            <a:ext cx="1220638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1000" b="1" dirty="0" smtClean="0">
                <a:solidFill>
                  <a:schemeClr val="bg1"/>
                </a:solidFill>
              </a:rPr>
              <a:t>ТАРИХЫНДЫ ТАНЫ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268922" y="930503"/>
            <a:ext cx="1220638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1000" b="1" dirty="0" smtClean="0">
                <a:solidFill>
                  <a:schemeClr val="bg1"/>
                </a:solidFill>
              </a:rPr>
              <a:t>ҰЛЫ ДАЛА ПОЭЗИЯСЫ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793689" y="3231079"/>
            <a:ext cx="1123875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1000" b="1" dirty="0" smtClean="0">
                <a:solidFill>
                  <a:schemeClr val="bg1"/>
                </a:solidFill>
              </a:rPr>
              <a:t>ДОСТЫҚ ШЕБЕРХАНАСЫ</a:t>
            </a:r>
            <a:endParaRPr lang="ru-RU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99081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2012" y="6220"/>
            <a:ext cx="9166249" cy="515601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72903" y="1034811"/>
            <a:ext cx="2587852" cy="793237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2975810" y="2923361"/>
            <a:ext cx="3187664" cy="21194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9351" y="3693610"/>
            <a:ext cx="1944959" cy="13072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326" y="204220"/>
            <a:ext cx="939587" cy="511004"/>
          </a:xfrm>
          <a:prstGeom prst="rect">
            <a:avLst/>
          </a:prstGeom>
        </p:spPr>
      </p:pic>
      <p:pic>
        <p:nvPicPr>
          <p:cNvPr id="4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392" y="137409"/>
            <a:ext cx="637775" cy="6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55148" y="137409"/>
            <a:ext cx="6577459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</a:rPr>
              <a:t>ПРОЕКТ «</a:t>
            </a:r>
            <a:r>
              <a:rPr lang="ru-RU" sz="2000" b="1" dirty="0" err="1" smtClean="0">
                <a:solidFill>
                  <a:schemeClr val="accent4"/>
                </a:solidFill>
              </a:rPr>
              <a:t>Мектебіме</a:t>
            </a:r>
            <a:r>
              <a:rPr lang="ru-RU" sz="2000" b="1" dirty="0" smtClean="0">
                <a:solidFill>
                  <a:schemeClr val="accent4"/>
                </a:solidFill>
              </a:rPr>
              <a:t> </a:t>
            </a:r>
            <a:r>
              <a:rPr lang="ru-RU" sz="2000" b="1" dirty="0" err="1" smtClean="0">
                <a:solidFill>
                  <a:schemeClr val="accent4"/>
                </a:solidFill>
              </a:rPr>
              <a:t>тағзым</a:t>
            </a:r>
            <a:r>
              <a:rPr lang="ru-RU" sz="2000" b="1" dirty="0" smtClean="0">
                <a:solidFill>
                  <a:schemeClr val="accent4"/>
                </a:solidFill>
              </a:rPr>
              <a:t>»</a:t>
            </a:r>
            <a:endParaRPr lang="ru-RU" sz="20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03654" y="1140996"/>
            <a:ext cx="1509582" cy="41333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kk-KZ" sz="1100" b="1" dirty="0">
                <a:solidFill>
                  <a:schemeClr val="bg1"/>
                </a:solidFill>
              </a:rPr>
              <a:t>Нургалиева </a:t>
            </a:r>
            <a:endParaRPr lang="kk-KZ" sz="1100" b="1" dirty="0" smtClean="0">
              <a:solidFill>
                <a:schemeClr val="bg1"/>
              </a:solidFill>
            </a:endParaRPr>
          </a:p>
          <a:p>
            <a:r>
              <a:rPr lang="kk-KZ" sz="1100" b="1" dirty="0" smtClean="0">
                <a:solidFill>
                  <a:schemeClr val="bg1"/>
                </a:solidFill>
              </a:rPr>
              <a:t>Сауле </a:t>
            </a:r>
            <a:r>
              <a:rPr lang="kk-KZ" sz="1100" b="1" dirty="0">
                <a:solidFill>
                  <a:schemeClr val="bg1"/>
                </a:solidFill>
              </a:rPr>
              <a:t>Кайруллаевна </a:t>
            </a:r>
            <a:endParaRPr lang="ru-RU" sz="1100" b="1" dirty="0" smtClean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441" y="1068971"/>
            <a:ext cx="2634591" cy="7839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2326" y="1843927"/>
            <a:ext cx="2323792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chemeClr val="accent4"/>
                </a:solidFill>
              </a:rPr>
              <a:t>РУКОВОДИТЕЛЬ ПРОЕКТА</a:t>
            </a:r>
            <a:endParaRPr lang="ru-RU" sz="1400" b="1" dirty="0">
              <a:solidFill>
                <a:schemeClr val="accent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3616" y="1804592"/>
            <a:ext cx="3293533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chemeClr val="accent4"/>
                </a:solidFill>
              </a:rPr>
              <a:t>       МЕНЕДЖЕР</a:t>
            </a:r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accent4"/>
                </a:solidFill>
              </a:rPr>
              <a:t>ПРОЕКТА</a:t>
            </a:r>
          </a:p>
        </p:txBody>
      </p:sp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2900" y="715224"/>
            <a:ext cx="1979915" cy="120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340801" y="1217581"/>
            <a:ext cx="1957123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 smtClean="0"/>
              <a:t>25 МАЯ 2017 г.</a:t>
            </a:r>
          </a:p>
          <a:p>
            <a:endParaRPr lang="ru-RU" sz="1100" b="1" dirty="0"/>
          </a:p>
          <a:p>
            <a:pPr algn="ctr"/>
            <a:r>
              <a:rPr lang="ru-RU" sz="1100" b="1" dirty="0" smtClean="0"/>
              <a:t>25 МАЯ 2018 г.</a:t>
            </a:r>
            <a:endParaRPr lang="ru-RU" sz="1100" b="1" dirty="0"/>
          </a:p>
        </p:txBody>
      </p:sp>
      <p:pic>
        <p:nvPicPr>
          <p:cNvPr id="2056" name="Picture 8" descr="Похожее изображени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344" y="2208237"/>
            <a:ext cx="1648343" cy="1236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75956" y="3693610"/>
            <a:ext cx="1732623" cy="1259721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/>
              <a:t>Привлечение успешных выпускников школ к взаимодействию по развитию своей школы, оказанию благотворительной и спонсорской помощи</a:t>
            </a:r>
            <a:endParaRPr lang="ru-RU" sz="1100" b="1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2977910" y="2914844"/>
            <a:ext cx="3247352" cy="215227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900" dirty="0"/>
              <a:t>-  участие в проведении капитального и текущего ремонта; </a:t>
            </a:r>
          </a:p>
          <a:p>
            <a:r>
              <a:rPr lang="ru-RU" sz="900" dirty="0"/>
              <a:t>- содействие в укреплении материально-технической базы (приобретение музыкальных инструментов, спортивного инвентаря, мебели, компьютеров и другой техники);</a:t>
            </a:r>
          </a:p>
          <a:p>
            <a:r>
              <a:rPr lang="ru-RU" sz="900" dirty="0"/>
              <a:t>- содействие в оформлении кабинетов (казахского языка, истории Казахстана, самопознания кабинеты шахмат, робототехники и др.);</a:t>
            </a:r>
          </a:p>
          <a:p>
            <a:r>
              <a:rPr lang="ru-RU" sz="900" dirty="0"/>
              <a:t>- содействие в обновлении оборудования пищеблока, мастерских, спортивных и актовых залов;</a:t>
            </a:r>
          </a:p>
          <a:p>
            <a:r>
              <a:rPr lang="ru-RU" sz="900" dirty="0"/>
              <a:t>-  содействие в создании или деятельности школьных музеев;</a:t>
            </a:r>
          </a:p>
          <a:p>
            <a:r>
              <a:rPr lang="ru-RU" sz="900" dirty="0"/>
              <a:t>- содействие в благоустройстве территории учреждения (скверы, зоны отдыха, игровые площадки и др.);</a:t>
            </a:r>
          </a:p>
          <a:p>
            <a:r>
              <a:rPr lang="ru-RU" sz="900" dirty="0"/>
              <a:t>- приобретение билетов на международную выставку ЭКСПО-2017 и  путевок в летние загородные оздоровительные лагеря и др.</a:t>
            </a:r>
            <a:endParaRPr lang="ru-RU" sz="900" b="1" dirty="0" smtClean="0">
              <a:solidFill>
                <a:srgbClr val="FFC000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 rot="20800637">
            <a:off x="2041564" y="2415587"/>
            <a:ext cx="965895" cy="45409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2254377" y="2868439"/>
            <a:ext cx="460889" cy="2440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100" b="1" dirty="0" smtClean="0">
                <a:solidFill>
                  <a:srgbClr val="FFC000"/>
                </a:solidFill>
              </a:rPr>
              <a:t>ДЛЯ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312099" y="2089881"/>
            <a:ext cx="2629909" cy="2752437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400" b="1" u="sng" dirty="0" smtClean="0">
                <a:solidFill>
                  <a:schemeClr val="bg1"/>
                </a:solidFill>
              </a:rPr>
              <a:t>РЕЗУЛЬТАТ</a:t>
            </a:r>
          </a:p>
          <a:p>
            <a:r>
              <a:rPr lang="ru-RU" sz="1000" dirty="0">
                <a:solidFill>
                  <a:schemeClr val="bg1"/>
                </a:solidFill>
              </a:rPr>
              <a:t>На сегодняшний день сформирована база данных успешных выпускников школ </a:t>
            </a:r>
            <a:r>
              <a:rPr lang="ru-RU" sz="1000" dirty="0" smtClean="0">
                <a:solidFill>
                  <a:schemeClr val="bg1"/>
                </a:solidFill>
              </a:rPr>
              <a:t>области</a:t>
            </a:r>
            <a:r>
              <a:rPr lang="ru-RU" sz="1000" dirty="0">
                <a:solidFill>
                  <a:schemeClr val="bg1"/>
                </a:solidFill>
              </a:rPr>
              <a:t> </a:t>
            </a:r>
            <a:r>
              <a:rPr lang="ru-RU" sz="1000" dirty="0" smtClean="0">
                <a:solidFill>
                  <a:schemeClr val="bg1"/>
                </a:solidFill>
              </a:rPr>
              <a:t>                       </a:t>
            </a:r>
            <a:r>
              <a:rPr lang="ru-RU" sz="1000" b="1" dirty="0" smtClean="0">
                <a:solidFill>
                  <a:schemeClr val="bg1"/>
                </a:solidFill>
              </a:rPr>
              <a:t>529</a:t>
            </a:r>
            <a:r>
              <a:rPr lang="ru-RU" sz="1000" dirty="0" smtClean="0">
                <a:solidFill>
                  <a:schemeClr val="bg1"/>
                </a:solidFill>
              </a:rPr>
              <a:t> </a:t>
            </a:r>
            <a:r>
              <a:rPr lang="ru-RU" sz="1000" dirty="0">
                <a:solidFill>
                  <a:schemeClr val="bg1"/>
                </a:solidFill>
              </a:rPr>
              <a:t>выпускниками школ вручены </a:t>
            </a:r>
            <a:r>
              <a:rPr lang="ru-RU" sz="1000" b="1" dirty="0" smtClean="0">
                <a:solidFill>
                  <a:schemeClr val="bg1"/>
                </a:solidFill>
              </a:rPr>
              <a:t>196</a:t>
            </a:r>
            <a:r>
              <a:rPr lang="ru-RU" sz="1000" dirty="0" smtClean="0">
                <a:solidFill>
                  <a:schemeClr val="bg1"/>
                </a:solidFill>
              </a:rPr>
              <a:t> </a:t>
            </a:r>
            <a:r>
              <a:rPr lang="ru-RU" sz="1000" dirty="0">
                <a:solidFill>
                  <a:schemeClr val="bg1"/>
                </a:solidFill>
              </a:rPr>
              <a:t>школам телевизоры, холодильники, музыкальная аппаратура, музыкальные инструменты, спортивный инвентарь, оказана помощь в оформлении кабинетов, а также в текущем ремонте на общую сумму </a:t>
            </a:r>
            <a:r>
              <a:rPr lang="ru-RU" sz="1000" b="1" dirty="0" smtClean="0">
                <a:solidFill>
                  <a:schemeClr val="bg1"/>
                </a:solidFill>
              </a:rPr>
              <a:t>109078,1 </a:t>
            </a:r>
            <a:r>
              <a:rPr lang="ru-RU" sz="1000" b="1" dirty="0" err="1">
                <a:solidFill>
                  <a:schemeClr val="bg1"/>
                </a:solidFill>
              </a:rPr>
              <a:t>тыс.тенге</a:t>
            </a:r>
            <a:r>
              <a:rPr lang="ru-RU" sz="1000" dirty="0">
                <a:solidFill>
                  <a:schemeClr val="bg1"/>
                </a:solidFill>
              </a:rPr>
              <a:t>.</a:t>
            </a:r>
          </a:p>
          <a:p>
            <a:r>
              <a:rPr lang="ru-RU" sz="1000" dirty="0" smtClean="0">
                <a:solidFill>
                  <a:schemeClr val="bg1"/>
                </a:solidFill>
              </a:rPr>
              <a:t>промежуточное подведение </a:t>
            </a:r>
            <a:r>
              <a:rPr lang="ru-RU" sz="1000" dirty="0">
                <a:solidFill>
                  <a:schemeClr val="bg1"/>
                </a:solidFill>
              </a:rPr>
              <a:t>итогов </a:t>
            </a:r>
            <a:r>
              <a:rPr lang="ru-RU" sz="1000" dirty="0" smtClean="0">
                <a:solidFill>
                  <a:schemeClr val="bg1"/>
                </a:solidFill>
              </a:rPr>
              <a:t>проекта </a:t>
            </a:r>
            <a:r>
              <a:rPr lang="ru-RU" sz="1000" dirty="0" err="1">
                <a:solidFill>
                  <a:schemeClr val="bg1"/>
                </a:solidFill>
              </a:rPr>
              <a:t>состо</a:t>
            </a:r>
            <a:r>
              <a:rPr lang="kk-KZ" sz="1000" dirty="0">
                <a:solidFill>
                  <a:schemeClr val="bg1"/>
                </a:solidFill>
              </a:rPr>
              <a:t>ялось 2</a:t>
            </a:r>
            <a:r>
              <a:rPr lang="ru-RU" sz="1000" dirty="0">
                <a:solidFill>
                  <a:schemeClr val="bg1"/>
                </a:solidFill>
              </a:rPr>
              <a:t> сентября 2017 года на линейках, посвящённых началу учебного года. Чествование наиболее активных участников акции, вручение им Благодарственных писем партии «</a:t>
            </a:r>
            <a:r>
              <a:rPr lang="ru-RU" sz="1000" dirty="0" err="1">
                <a:solidFill>
                  <a:schemeClr val="bg1"/>
                </a:solidFill>
              </a:rPr>
              <a:t>НұрОтан</a:t>
            </a:r>
            <a:r>
              <a:rPr lang="ru-RU" sz="1000" dirty="0">
                <a:solidFill>
                  <a:schemeClr val="bg1"/>
                </a:solidFill>
              </a:rPr>
              <a:t>», отделов образования городов и районов. </a:t>
            </a:r>
            <a:endParaRPr lang="ru-RU" sz="1000" b="1" dirty="0" smtClean="0">
              <a:solidFill>
                <a:schemeClr val="bg1"/>
              </a:solidFill>
            </a:endParaRPr>
          </a:p>
        </p:txBody>
      </p:sp>
      <p:pic>
        <p:nvPicPr>
          <p:cNvPr id="39" name="Рисунок 38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363" y="847702"/>
            <a:ext cx="827295" cy="923479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1208362" y="1123881"/>
            <a:ext cx="1509582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100" b="1" dirty="0">
                <a:solidFill>
                  <a:schemeClr val="bg1"/>
                </a:solidFill>
              </a:rPr>
              <a:t>НУРХАНОВА ГУЛЬМИРА ГАБДУЛХАМИТОВНА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8395" y="2130084"/>
            <a:ext cx="1114440" cy="7601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2836" y="2127121"/>
            <a:ext cx="930676" cy="7693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9732" y="2116223"/>
            <a:ext cx="1023922" cy="78020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841168" y="1883061"/>
            <a:ext cx="2833310" cy="2440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</a:rPr>
              <a:t>ФИНАНСИРОВАНИЕ НЕ ПРЕДУСМОТРЕНО</a:t>
            </a:r>
            <a:endParaRPr lang="ru-RU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8421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249" y="0"/>
            <a:ext cx="9166249" cy="515601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326" y="204220"/>
            <a:ext cx="939587" cy="511004"/>
          </a:xfrm>
          <a:prstGeom prst="rect">
            <a:avLst/>
          </a:prstGeom>
        </p:spPr>
      </p:pic>
      <p:pic>
        <p:nvPicPr>
          <p:cNvPr id="4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392" y="137409"/>
            <a:ext cx="637775" cy="6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55148" y="137409"/>
            <a:ext cx="6577459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C000"/>
                </a:solidFill>
              </a:rPr>
              <a:t>ПРОЕКТ «АСЫҚ ОЙНАЙЫҚ»</a:t>
            </a:r>
            <a:endParaRPr lang="ru-RU" sz="20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1059" y="997853"/>
            <a:ext cx="1509582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kk-KZ" sz="1100" b="1" dirty="0" smtClean="0">
                <a:solidFill>
                  <a:prstClr val="white"/>
                </a:solidFill>
              </a:rPr>
              <a:t>КАСКЫРБАЕВ РАХМЕТУЛЛА МАКЕНОВИЧ</a:t>
            </a:r>
            <a:endParaRPr lang="ru-RU" sz="1100" b="1" dirty="0" smtClean="0">
              <a:solidFill>
                <a:prstClr val="white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229" y="1068335"/>
            <a:ext cx="2634591" cy="7839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34830" y="1017671"/>
            <a:ext cx="1509582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kk-KZ" sz="1100" b="1" dirty="0" smtClean="0">
                <a:solidFill>
                  <a:prstClr val="white"/>
                </a:solidFill>
              </a:rPr>
              <a:t>КОРЯКИН </a:t>
            </a:r>
          </a:p>
          <a:p>
            <a:r>
              <a:rPr lang="kk-KZ" sz="1100" b="1" dirty="0" smtClean="0">
                <a:solidFill>
                  <a:prstClr val="white"/>
                </a:solidFill>
              </a:rPr>
              <a:t>ВИКТОР ВЛАДИМИРОВИЧ</a:t>
            </a:r>
            <a:endParaRPr lang="ru-RU" sz="1100" b="1" dirty="0">
              <a:solidFill>
                <a:srgbClr val="44546A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70941" y="1059342"/>
            <a:ext cx="2587852" cy="7932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2326" y="1875027"/>
            <a:ext cx="2323792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rgbClr val="FFC000"/>
                </a:solidFill>
              </a:rPr>
              <a:t>РУКОВОДИТЕЛЬ ПРОЕКТА</a:t>
            </a:r>
            <a:endParaRPr lang="ru-RU" sz="14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25669" y="1854352"/>
            <a:ext cx="3293533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rgbClr val="FFC000"/>
                </a:solidFill>
              </a:rPr>
              <a:t>       МЕНЕДЖЕР</a:t>
            </a:r>
            <a:r>
              <a:rPr lang="ru-RU" sz="1400" b="1" dirty="0" smtClean="0">
                <a:solidFill>
                  <a:srgbClr val="5B9BD5">
                    <a:lumMod val="60000"/>
                    <a:lumOff val="40000"/>
                  </a:srgbClr>
                </a:solidFill>
              </a:rPr>
              <a:t> </a:t>
            </a:r>
            <a:r>
              <a:rPr lang="ru-RU" sz="1400" b="1" dirty="0" smtClean="0">
                <a:solidFill>
                  <a:srgbClr val="FFC000"/>
                </a:solidFill>
              </a:rPr>
              <a:t>ПРОЕКТА</a:t>
            </a:r>
          </a:p>
        </p:txBody>
      </p:sp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8009" y="715224"/>
            <a:ext cx="1979915" cy="120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340801" y="1217581"/>
            <a:ext cx="1957123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 smtClean="0">
                <a:solidFill>
                  <a:prstClr val="black"/>
                </a:solidFill>
              </a:rPr>
              <a:t>15 ИЮНЯ 2017 г.</a:t>
            </a:r>
          </a:p>
          <a:p>
            <a:endParaRPr lang="ru-RU" sz="1100" b="1" dirty="0">
              <a:solidFill>
                <a:prstClr val="black"/>
              </a:solidFill>
            </a:endParaRPr>
          </a:p>
          <a:p>
            <a:pPr algn="ctr"/>
            <a:r>
              <a:rPr lang="ru-RU" sz="1100" b="1" dirty="0" smtClean="0">
                <a:solidFill>
                  <a:prstClr val="black"/>
                </a:solidFill>
              </a:rPr>
              <a:t>31 ДЕКАБРЯ 2020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5225" y="3253782"/>
            <a:ext cx="2338873" cy="41333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>
                <a:solidFill>
                  <a:srgbClr val="FFC000"/>
                </a:solidFill>
              </a:rPr>
              <a:t>Создание областной лиги по игре "</a:t>
            </a:r>
            <a:r>
              <a:rPr lang="ru-RU" sz="1100" b="1" dirty="0" err="1">
                <a:solidFill>
                  <a:srgbClr val="FFC000"/>
                </a:solidFill>
              </a:rPr>
              <a:t>Асық</a:t>
            </a:r>
            <a:r>
              <a:rPr lang="ru-RU" sz="1100" b="1" dirty="0">
                <a:solidFill>
                  <a:srgbClr val="FFC000"/>
                </a:solidFill>
              </a:rPr>
              <a:t> ату"</a:t>
            </a:r>
            <a:endParaRPr lang="ru-RU" sz="1100" b="1" dirty="0" smtClean="0">
              <a:solidFill>
                <a:srgbClr val="FFC000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 rot="3866963">
            <a:off x="1430080" y="3795049"/>
            <a:ext cx="343893" cy="17559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542710" y="4133204"/>
            <a:ext cx="5617028" cy="848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68551" y="4056393"/>
            <a:ext cx="5728996" cy="96733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prstClr val="white"/>
                </a:solidFill>
              </a:rPr>
              <a:t>РЕЗУЛЬТАТ</a:t>
            </a:r>
          </a:p>
          <a:p>
            <a:pPr algn="ctr"/>
            <a:r>
              <a:rPr lang="ru-RU" sz="1400" b="1" dirty="0">
                <a:solidFill>
                  <a:schemeClr val="bg1"/>
                </a:solidFill>
              </a:rPr>
              <a:t>Количество учащихся, посещающих кружок "</a:t>
            </a:r>
            <a:r>
              <a:rPr lang="ru-RU" sz="1400" b="1" dirty="0" err="1">
                <a:solidFill>
                  <a:schemeClr val="bg1"/>
                </a:solidFill>
              </a:rPr>
              <a:t>Асық</a:t>
            </a:r>
            <a:r>
              <a:rPr lang="ru-RU" sz="1400" b="1" dirty="0">
                <a:solidFill>
                  <a:schemeClr val="bg1"/>
                </a:solidFill>
              </a:rPr>
              <a:t> ату" составит в 2017 году- </a:t>
            </a:r>
            <a:r>
              <a:rPr lang="ru-RU" sz="1400" b="1" dirty="0">
                <a:solidFill>
                  <a:srgbClr val="FF0000"/>
                </a:solidFill>
              </a:rPr>
              <a:t>9675 чел</a:t>
            </a:r>
            <a:r>
              <a:rPr lang="ru-RU" sz="1400" b="1" dirty="0">
                <a:solidFill>
                  <a:schemeClr val="bg1"/>
                </a:solidFill>
              </a:rPr>
              <a:t>, в 2018 году </a:t>
            </a:r>
            <a:r>
              <a:rPr lang="ru-RU" sz="1400" b="1" dirty="0">
                <a:solidFill>
                  <a:srgbClr val="FF0000"/>
                </a:solidFill>
              </a:rPr>
              <a:t>10000 чел</a:t>
            </a:r>
            <a:r>
              <a:rPr lang="ru-RU" sz="1400" b="1" dirty="0">
                <a:solidFill>
                  <a:schemeClr val="bg1"/>
                </a:solidFill>
              </a:rPr>
              <a:t>, в 2019 </a:t>
            </a:r>
            <a:r>
              <a:rPr lang="ru-RU" sz="1400" b="1" dirty="0" smtClean="0">
                <a:solidFill>
                  <a:schemeClr val="bg1"/>
                </a:solidFill>
              </a:rPr>
              <a:t>году - </a:t>
            </a:r>
            <a:r>
              <a:rPr lang="ru-RU" sz="1400" b="1" dirty="0" smtClean="0">
                <a:solidFill>
                  <a:srgbClr val="FF0000"/>
                </a:solidFill>
              </a:rPr>
              <a:t>11000 </a:t>
            </a:r>
            <a:r>
              <a:rPr lang="ru-RU" sz="1400" b="1" dirty="0">
                <a:solidFill>
                  <a:srgbClr val="FF0000"/>
                </a:solidFill>
              </a:rPr>
              <a:t>чел</a:t>
            </a:r>
            <a:r>
              <a:rPr lang="ru-RU" sz="1400" b="1" dirty="0">
                <a:solidFill>
                  <a:schemeClr val="bg1"/>
                </a:solidFill>
              </a:rPr>
              <a:t>, в 2020 году- </a:t>
            </a:r>
            <a:r>
              <a:rPr lang="ru-RU" sz="1400" b="1" dirty="0">
                <a:solidFill>
                  <a:srgbClr val="FF0000"/>
                </a:solidFill>
              </a:rPr>
              <a:t>12500 чел</a:t>
            </a:r>
            <a:r>
              <a:rPr lang="ru-RU" sz="1400" b="1" dirty="0">
                <a:solidFill>
                  <a:schemeClr val="bg1"/>
                </a:solidFill>
              </a:rPr>
              <a:t>.</a:t>
            </a:r>
            <a:endParaRPr lang="ru-RU" sz="1400" b="1" dirty="0" smtClean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9062" y="2557017"/>
            <a:ext cx="1124036" cy="6740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1723" y="2557012"/>
            <a:ext cx="1124036" cy="67403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919583" y="2200709"/>
            <a:ext cx="28269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1295" algn="just">
              <a:spcAft>
                <a:spcPts val="0"/>
              </a:spcAft>
            </a:pPr>
            <a:r>
              <a:rPr lang="kk-KZ" sz="1000" dirty="0" smtClean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проведение </a:t>
            </a:r>
            <a:r>
              <a:rPr lang="kk-KZ" sz="1000" dirty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брифинга по развитию </a:t>
            </a:r>
            <a:r>
              <a:rPr lang="ru-RU" sz="1000" dirty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 </a:t>
            </a:r>
            <a:r>
              <a:rPr lang="kk-KZ" sz="1000" dirty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«Асық ату» в </a:t>
            </a:r>
            <a:r>
              <a:rPr lang="kk-KZ" sz="1000" dirty="0" smtClean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372 </a:t>
            </a:r>
            <a:r>
              <a:rPr lang="kk-KZ" sz="1000" dirty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школах Павлодарской </a:t>
            </a:r>
            <a:r>
              <a:rPr lang="kk-KZ" sz="1000" dirty="0" smtClean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области;</a:t>
            </a:r>
            <a:endParaRPr lang="ru-RU" sz="1000" dirty="0">
              <a:solidFill>
                <a:schemeClr val="accent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01295" algn="just">
              <a:spcAft>
                <a:spcPts val="0"/>
              </a:spcAft>
            </a:pPr>
            <a:r>
              <a:rPr lang="kk-KZ" sz="1000" dirty="0" smtClean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проведение </a:t>
            </a:r>
            <a:r>
              <a:rPr lang="kk-KZ" sz="1000" dirty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соревнований в школах области - в течение 2017-2018 года;</a:t>
            </a:r>
            <a:endParaRPr lang="ru-RU" sz="1000" dirty="0">
              <a:solidFill>
                <a:schemeClr val="accent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01295" algn="just">
              <a:spcAft>
                <a:spcPts val="0"/>
              </a:spcAft>
            </a:pPr>
            <a:r>
              <a:rPr lang="kk-KZ" sz="1000" dirty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проведение школьного этапа среди 3-4 классов </a:t>
            </a:r>
            <a:r>
              <a:rPr lang="ru-RU" sz="1000" dirty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игре </a:t>
            </a:r>
            <a:r>
              <a:rPr lang="kk-KZ" sz="1000" dirty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«Асық ату» -декабрь 2017года</a:t>
            </a:r>
            <a:endParaRPr lang="ru-RU" sz="1000" dirty="0">
              <a:solidFill>
                <a:schemeClr val="accent4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" name="Стрелка вправо 28"/>
          <p:cNvSpPr/>
          <p:nvPr/>
        </p:nvSpPr>
        <p:spPr>
          <a:xfrm rot="5400000">
            <a:off x="4225290" y="3589465"/>
            <a:ext cx="343893" cy="17559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30201" y="2129579"/>
            <a:ext cx="233481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kk-KZ" sz="1000" dirty="0" smtClean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Проведение обучающих семинаров с  педагогами </a:t>
            </a:r>
            <a:endParaRPr lang="ru-RU" sz="1000" dirty="0" smtClean="0">
              <a:solidFill>
                <a:schemeClr val="accent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kk-KZ" sz="1000" dirty="0" smtClean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Работа </a:t>
            </a:r>
            <a:r>
              <a:rPr lang="kk-KZ" sz="1000" dirty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 школьниками по разъяснению и вовлечениюв кружки</a:t>
            </a:r>
            <a:r>
              <a:rPr lang="ru-RU" sz="1000" dirty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 игре </a:t>
            </a:r>
            <a:r>
              <a:rPr lang="kk-KZ" sz="1000" dirty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«Асық ату»</a:t>
            </a:r>
            <a:endParaRPr lang="ru-RU" sz="1000" dirty="0">
              <a:solidFill>
                <a:schemeClr val="accent4"/>
              </a:solidFill>
            </a:endParaRPr>
          </a:p>
        </p:txBody>
      </p:sp>
      <p:sp>
        <p:nvSpPr>
          <p:cNvPr id="30" name="Стрелка вправо 29"/>
          <p:cNvSpPr/>
          <p:nvPr/>
        </p:nvSpPr>
        <p:spPr>
          <a:xfrm rot="7324323">
            <a:off x="7191300" y="3822275"/>
            <a:ext cx="343893" cy="17559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027404" y="2888938"/>
            <a:ext cx="274574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Сбор </a:t>
            </a:r>
            <a:r>
              <a:rPr lang="ru-RU" sz="1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по игре </a:t>
            </a:r>
            <a:r>
              <a:rPr lang="kk-KZ" sz="1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«Асық ату» </a:t>
            </a:r>
            <a:endParaRPr lang="ru-RU" sz="1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0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</a:t>
            </a:r>
            <a:r>
              <a:rPr lang="kk-KZ" sz="1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списков тренеров на обучение </a:t>
            </a:r>
            <a:endParaRPr lang="ru-RU" sz="1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0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Разработка </a:t>
            </a:r>
            <a:r>
              <a:rPr lang="kk-KZ" sz="1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повышения квалификации</a:t>
            </a:r>
            <a:endParaRPr lang="ru-RU" sz="1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трелка вправо 37"/>
          <p:cNvSpPr/>
          <p:nvPr/>
        </p:nvSpPr>
        <p:spPr>
          <a:xfrm>
            <a:off x="2686817" y="2658998"/>
            <a:ext cx="210107" cy="17559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9" name="Стрелка вправо 38"/>
          <p:cNvSpPr/>
          <p:nvPr/>
        </p:nvSpPr>
        <p:spPr>
          <a:xfrm>
            <a:off x="5791321" y="2668380"/>
            <a:ext cx="210107" cy="17559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41168" y="1883061"/>
            <a:ext cx="2833310" cy="2440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</a:rPr>
              <a:t>ФИНАНСИРОВАНИЕ 3,0 МЛН. ТЕНГЕ</a:t>
            </a:r>
            <a:endParaRPr lang="ru-RU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70701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249" y="893"/>
            <a:ext cx="9166249" cy="515601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1805" y="159394"/>
            <a:ext cx="939587" cy="511004"/>
          </a:xfrm>
          <a:prstGeom prst="rect">
            <a:avLst/>
          </a:prstGeom>
        </p:spPr>
      </p:pic>
      <p:pic>
        <p:nvPicPr>
          <p:cNvPr id="4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392" y="137409"/>
            <a:ext cx="637775" cy="6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55148" y="137409"/>
            <a:ext cx="6577459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C000"/>
                </a:solidFill>
              </a:rPr>
              <a:t>ПРОЕКТ «</a:t>
            </a:r>
            <a:r>
              <a:rPr lang="kk-KZ" sz="2000" b="1" dirty="0" smtClean="0">
                <a:solidFill>
                  <a:srgbClr val="FFC000"/>
                </a:solidFill>
              </a:rPr>
              <a:t>ЖАС ВОЛОНТЕР</a:t>
            </a:r>
            <a:r>
              <a:rPr lang="ru-RU" sz="2000" b="1" dirty="0" smtClean="0">
                <a:solidFill>
                  <a:srgbClr val="FFC000"/>
                </a:solidFill>
              </a:rPr>
              <a:t>»</a:t>
            </a:r>
            <a:endParaRPr lang="ru-RU" sz="20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469" y="934940"/>
            <a:ext cx="1509582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100" b="1" dirty="0" smtClean="0">
                <a:solidFill>
                  <a:prstClr val="white"/>
                </a:solidFill>
              </a:rPr>
              <a:t>БАЙЖУМАНОВА</a:t>
            </a:r>
          </a:p>
          <a:p>
            <a:r>
              <a:rPr lang="kk-KZ" sz="1100" b="1" dirty="0" smtClean="0">
                <a:solidFill>
                  <a:prstClr val="white"/>
                </a:solidFill>
              </a:rPr>
              <a:t>АЙГУЛЬ </a:t>
            </a:r>
          </a:p>
          <a:p>
            <a:r>
              <a:rPr lang="kk-KZ" sz="1100" b="1" dirty="0" smtClean="0">
                <a:solidFill>
                  <a:prstClr val="white"/>
                </a:solidFill>
              </a:rPr>
              <a:t>СЕМБАЕВНА</a:t>
            </a:r>
            <a:endParaRPr lang="ru-RU" sz="1100" b="1" dirty="0" smtClean="0">
              <a:solidFill>
                <a:prstClr val="white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441" y="1068971"/>
            <a:ext cx="2634591" cy="7839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80259" y="935166"/>
            <a:ext cx="1509582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kk-KZ" sz="1100" b="1" dirty="0" smtClean="0">
                <a:solidFill>
                  <a:prstClr val="white"/>
                </a:solidFill>
              </a:rPr>
              <a:t>КАЛИЕВА</a:t>
            </a:r>
          </a:p>
          <a:p>
            <a:r>
              <a:rPr lang="kk-KZ" sz="1100" b="1" dirty="0" smtClean="0">
                <a:solidFill>
                  <a:prstClr val="white"/>
                </a:solidFill>
              </a:rPr>
              <a:t>АЙНАШ </a:t>
            </a:r>
          </a:p>
          <a:p>
            <a:r>
              <a:rPr lang="kk-KZ" sz="1100" b="1" dirty="0" smtClean="0">
                <a:solidFill>
                  <a:prstClr val="white"/>
                </a:solidFill>
              </a:rPr>
              <a:t>ЖУМАГЕЛЬДИНОВНА</a:t>
            </a:r>
            <a:endParaRPr lang="ru-RU" sz="1100" b="1" dirty="0">
              <a:solidFill>
                <a:srgbClr val="44546A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72903" y="1059691"/>
            <a:ext cx="2587852" cy="7932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6147" y="1819632"/>
            <a:ext cx="2323792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rgbClr val="FFC000"/>
                </a:solidFill>
              </a:rPr>
              <a:t>РУКОВОДИТЕЛЬ ПРОЕКТА</a:t>
            </a:r>
            <a:endParaRPr lang="ru-RU" sz="14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62990" y="1805883"/>
            <a:ext cx="3293533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rgbClr val="FFC000"/>
                </a:solidFill>
              </a:rPr>
              <a:t>       МЕНЕДЖЕР</a:t>
            </a:r>
            <a:r>
              <a:rPr lang="ru-RU" sz="1400" b="1" dirty="0" smtClean="0">
                <a:solidFill>
                  <a:srgbClr val="5B9BD5">
                    <a:lumMod val="60000"/>
                    <a:lumOff val="40000"/>
                  </a:srgbClr>
                </a:solidFill>
              </a:rPr>
              <a:t> </a:t>
            </a:r>
            <a:r>
              <a:rPr lang="ru-RU" sz="1400" b="1" dirty="0" smtClean="0">
                <a:solidFill>
                  <a:srgbClr val="FFC000"/>
                </a:solidFill>
              </a:rPr>
              <a:t>ПРОЕКТА</a:t>
            </a:r>
          </a:p>
        </p:txBody>
      </p:sp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8009" y="715224"/>
            <a:ext cx="1979915" cy="120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340801" y="1217581"/>
            <a:ext cx="1957123" cy="41333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kk-KZ" sz="1100" b="1" dirty="0" smtClean="0">
                <a:solidFill>
                  <a:prstClr val="black"/>
                </a:solidFill>
              </a:rPr>
              <a:t>С 1 сентября</a:t>
            </a:r>
            <a:r>
              <a:rPr lang="ru-RU" sz="1100" b="1" dirty="0" smtClean="0">
                <a:solidFill>
                  <a:prstClr val="black"/>
                </a:solidFill>
              </a:rPr>
              <a:t> 2017 года </a:t>
            </a:r>
          </a:p>
          <a:p>
            <a:pPr algn="ctr"/>
            <a:r>
              <a:rPr lang="ru-RU" sz="1100" b="1" dirty="0" smtClean="0">
                <a:solidFill>
                  <a:prstClr val="black"/>
                </a:solidFill>
              </a:rPr>
              <a:t>по 31 декабря 2020 года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152" y="2224857"/>
            <a:ext cx="8832850" cy="1767552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lvl="0"/>
            <a:r>
              <a:rPr lang="ru-RU" sz="1100" dirty="0">
                <a:solidFill>
                  <a:schemeClr val="accent4"/>
                </a:solidFill>
              </a:rPr>
              <a:t>- развития волонтерского движения в учреждениях </a:t>
            </a:r>
            <a:r>
              <a:rPr lang="ru-RU" sz="1100" dirty="0" err="1">
                <a:solidFill>
                  <a:schemeClr val="accent4"/>
                </a:solidFill>
              </a:rPr>
              <a:t>ТиПО</a:t>
            </a:r>
            <a:r>
              <a:rPr lang="ru-RU" sz="1100" dirty="0">
                <a:solidFill>
                  <a:schemeClr val="accent4"/>
                </a:solidFill>
              </a:rPr>
              <a:t> «Студенты детям».</a:t>
            </a:r>
          </a:p>
          <a:p>
            <a:pPr lvl="0"/>
            <a:r>
              <a:rPr lang="ru-RU" sz="1100" dirty="0">
                <a:solidFill>
                  <a:schemeClr val="accent4"/>
                </a:solidFill>
              </a:rPr>
              <a:t>В настоящее время определены колледжи Павлодарской области которые будут помогать детям изучать:</a:t>
            </a:r>
          </a:p>
          <a:p>
            <a:pPr lvl="0"/>
            <a:r>
              <a:rPr lang="ru-RU" sz="1100" dirty="0">
                <a:solidFill>
                  <a:schemeClr val="accent4"/>
                </a:solidFill>
              </a:rPr>
              <a:t>- Павлодарский медицинский высший  колледж - кружок «Милосердие» - обучение учащихся оказанию первой медицинской помощи;</a:t>
            </a:r>
          </a:p>
          <a:p>
            <a:pPr lvl="0"/>
            <a:r>
              <a:rPr lang="ru-RU" sz="1100" dirty="0">
                <a:solidFill>
                  <a:schemeClr val="accent4"/>
                </a:solidFill>
              </a:rPr>
              <a:t>- </a:t>
            </a:r>
            <a:r>
              <a:rPr lang="ru-RU" sz="1100" dirty="0" err="1">
                <a:solidFill>
                  <a:schemeClr val="accent4"/>
                </a:solidFill>
              </a:rPr>
              <a:t>Актогайский</a:t>
            </a:r>
            <a:r>
              <a:rPr lang="ru-RU" sz="1100" dirty="0">
                <a:solidFill>
                  <a:schemeClr val="accent4"/>
                </a:solidFill>
              </a:rPr>
              <a:t> аграрно-технический колледж - кружок «</a:t>
            </a:r>
            <a:r>
              <a:rPr lang="ru-RU" sz="1100" dirty="0" err="1">
                <a:solidFill>
                  <a:schemeClr val="accent4"/>
                </a:solidFill>
              </a:rPr>
              <a:t>Driver</a:t>
            </a:r>
            <a:r>
              <a:rPr lang="ru-RU" sz="1100" dirty="0">
                <a:solidFill>
                  <a:schemeClr val="accent4"/>
                </a:solidFill>
              </a:rPr>
              <a:t>» обучение сельских школьников ПДД;</a:t>
            </a:r>
          </a:p>
          <a:p>
            <a:pPr lvl="0"/>
            <a:r>
              <a:rPr lang="ru-RU" sz="1100" dirty="0">
                <a:solidFill>
                  <a:schemeClr val="accent4"/>
                </a:solidFill>
              </a:rPr>
              <a:t>- Павлодарский бизнес колледж - кружок «Контур» моделирование и конструирование в электронных программах по робототехнике;</a:t>
            </a:r>
          </a:p>
          <a:p>
            <a:pPr lvl="0"/>
            <a:r>
              <a:rPr lang="ru-RU" sz="1100" dirty="0">
                <a:solidFill>
                  <a:schemeClr val="accent4"/>
                </a:solidFill>
              </a:rPr>
              <a:t>- Павлодарский педагогический колледж имени </a:t>
            </a:r>
            <a:r>
              <a:rPr lang="ru-RU" sz="1100" dirty="0" err="1">
                <a:solidFill>
                  <a:schemeClr val="accent4"/>
                </a:solidFill>
              </a:rPr>
              <a:t>Б.Ахметова</a:t>
            </a:r>
            <a:r>
              <a:rPr lang="ru-RU" sz="1100" dirty="0">
                <a:solidFill>
                  <a:schemeClr val="accent4"/>
                </a:solidFill>
              </a:rPr>
              <a:t> - Волонтерский отряд «СИЯНД» (Студент и я – настоящие друзья) - культурно-досуговые   и физкультурно-оздоровительные мероприятия с детьми, имеющих особые возможности здоровья, Волонтерский отряд «</a:t>
            </a:r>
            <a:r>
              <a:rPr lang="ru-RU" sz="1100" dirty="0" err="1">
                <a:solidFill>
                  <a:schemeClr val="accent4"/>
                </a:solidFill>
              </a:rPr>
              <a:t>Қамқор</a:t>
            </a:r>
            <a:r>
              <a:rPr lang="ru-RU" sz="1100" dirty="0">
                <a:solidFill>
                  <a:schemeClr val="accent4"/>
                </a:solidFill>
              </a:rPr>
              <a:t>» - массовые мероприятия с детьми: путешествия по сказкам, концерты, мастер-классы, веселые старты, спартакиады, Волонтерский отряд «</a:t>
            </a:r>
            <a:r>
              <a:rPr lang="ru-RU" sz="1100" dirty="0" err="1">
                <a:solidFill>
                  <a:schemeClr val="accent4"/>
                </a:solidFill>
              </a:rPr>
              <a:t>New</a:t>
            </a:r>
            <a:r>
              <a:rPr lang="ru-RU" sz="1100" dirty="0">
                <a:solidFill>
                  <a:schemeClr val="accent4"/>
                </a:solidFill>
              </a:rPr>
              <a:t> </a:t>
            </a:r>
            <a:r>
              <a:rPr lang="ru-RU" sz="1100" dirty="0" err="1">
                <a:solidFill>
                  <a:schemeClr val="accent4"/>
                </a:solidFill>
              </a:rPr>
              <a:t>Generation</a:t>
            </a:r>
            <a:r>
              <a:rPr lang="ru-RU" sz="1100" dirty="0">
                <a:solidFill>
                  <a:schemeClr val="accent4"/>
                </a:solidFill>
              </a:rPr>
              <a:t>» («</a:t>
            </a:r>
            <a:r>
              <a:rPr lang="ru-RU" sz="1100" dirty="0" err="1">
                <a:solidFill>
                  <a:schemeClr val="accent4"/>
                </a:solidFill>
              </a:rPr>
              <a:t>Жас</a:t>
            </a:r>
            <a:r>
              <a:rPr lang="ru-RU" sz="1100" dirty="0">
                <a:solidFill>
                  <a:schemeClr val="accent4"/>
                </a:solidFill>
              </a:rPr>
              <a:t> </a:t>
            </a:r>
            <a:r>
              <a:rPr lang="ru-RU" sz="1100" dirty="0" err="1">
                <a:solidFill>
                  <a:schemeClr val="accent4"/>
                </a:solidFill>
              </a:rPr>
              <a:t>Ұрпақ</a:t>
            </a:r>
            <a:r>
              <a:rPr lang="ru-RU" sz="1100" dirty="0">
                <a:solidFill>
                  <a:schemeClr val="accent4"/>
                </a:solidFill>
              </a:rPr>
              <a:t>») языковая образовательная деятельность  с детьми, имеющими  стремление и интерес к изучению английского языка.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1356199" y="4070619"/>
            <a:ext cx="5729537" cy="9699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06532" y="4077503"/>
            <a:ext cx="5840964" cy="751890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prstClr val="white"/>
                </a:solidFill>
              </a:rPr>
              <a:t>РЕЗУЛЬТАТ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Доля студентов </a:t>
            </a:r>
            <a:r>
              <a:rPr lang="ru-RU" sz="1400" b="1" dirty="0" err="1" smtClean="0">
                <a:solidFill>
                  <a:schemeClr val="bg1"/>
                </a:solidFill>
              </a:rPr>
              <a:t>ТиПО</a:t>
            </a:r>
            <a:r>
              <a:rPr lang="ru-RU" sz="1400" b="1" dirty="0" smtClean="0">
                <a:solidFill>
                  <a:schemeClr val="bg1"/>
                </a:solidFill>
              </a:rPr>
              <a:t> вовлеченных </a:t>
            </a:r>
            <a:r>
              <a:rPr lang="ru-RU" sz="1400" b="1" dirty="0">
                <a:solidFill>
                  <a:schemeClr val="bg1"/>
                </a:solidFill>
              </a:rPr>
              <a:t>в волонтерское движение в 2017 году – </a:t>
            </a:r>
            <a:r>
              <a:rPr lang="ru-RU" sz="1400" b="1" dirty="0">
                <a:solidFill>
                  <a:srgbClr val="FF0000"/>
                </a:solidFill>
              </a:rPr>
              <a:t>200 </a:t>
            </a:r>
            <a:r>
              <a:rPr lang="ru-RU" sz="1400" b="1" dirty="0" smtClean="0">
                <a:solidFill>
                  <a:schemeClr val="bg1"/>
                </a:solidFill>
              </a:rPr>
              <a:t>,  </a:t>
            </a:r>
            <a:r>
              <a:rPr lang="ru-RU" sz="1400" b="1" dirty="0">
                <a:solidFill>
                  <a:schemeClr val="bg1"/>
                </a:solidFill>
              </a:rPr>
              <a:t>в 2018 году – </a:t>
            </a:r>
            <a:r>
              <a:rPr lang="ru-RU" sz="1400" b="1" dirty="0" smtClean="0">
                <a:solidFill>
                  <a:srgbClr val="FF0000"/>
                </a:solidFill>
              </a:rPr>
              <a:t>300 </a:t>
            </a:r>
            <a:r>
              <a:rPr lang="ru-RU" sz="1400" b="1" dirty="0" smtClean="0">
                <a:solidFill>
                  <a:schemeClr val="bg1"/>
                </a:solidFill>
              </a:rPr>
              <a:t>,  </a:t>
            </a:r>
            <a:r>
              <a:rPr lang="ru-RU" sz="1400" b="1" dirty="0">
                <a:solidFill>
                  <a:schemeClr val="bg1"/>
                </a:solidFill>
              </a:rPr>
              <a:t>в 2019 году – </a:t>
            </a:r>
            <a:r>
              <a:rPr lang="ru-RU" sz="1400" b="1" dirty="0" smtClean="0">
                <a:solidFill>
                  <a:srgbClr val="FF0000"/>
                </a:solidFill>
              </a:rPr>
              <a:t>400 , </a:t>
            </a:r>
            <a:r>
              <a:rPr lang="ru-RU" sz="1400" b="1" dirty="0" smtClean="0">
                <a:solidFill>
                  <a:schemeClr val="bg1"/>
                </a:solidFill>
              </a:rPr>
              <a:t>  </a:t>
            </a:r>
            <a:r>
              <a:rPr lang="ru-RU" sz="1400" b="1" dirty="0">
                <a:solidFill>
                  <a:schemeClr val="bg1"/>
                </a:solidFill>
              </a:rPr>
              <a:t>в 2020 году </a:t>
            </a:r>
            <a:r>
              <a:rPr lang="ru-RU" sz="1400" b="1" dirty="0" smtClean="0">
                <a:solidFill>
                  <a:schemeClr val="bg1"/>
                </a:solidFill>
              </a:rPr>
              <a:t>- </a:t>
            </a:r>
            <a:r>
              <a:rPr lang="ru-RU" sz="1400" b="1" dirty="0" smtClean="0">
                <a:solidFill>
                  <a:srgbClr val="FF0000"/>
                </a:solidFill>
              </a:rPr>
              <a:t>500 </a:t>
            </a:r>
            <a:r>
              <a:rPr lang="ru-RU" sz="1400" b="1" dirty="0" smtClean="0">
                <a:solidFill>
                  <a:schemeClr val="bg1"/>
                </a:solidFill>
              </a:rPr>
              <a:t> </a:t>
            </a:r>
            <a:endParaRPr lang="ru-RU" sz="1400" b="1" dirty="0" smtClean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43032" y="1948878"/>
            <a:ext cx="2833310" cy="2440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</a:rPr>
              <a:t>ФИНАНСИРОВАНИЕ НЕ ПРЕДУСМОТРЕНО</a:t>
            </a:r>
            <a:endParaRPr lang="ru-RU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34851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549" y="0"/>
            <a:ext cx="9166249" cy="515601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1805" y="159394"/>
            <a:ext cx="939587" cy="511004"/>
          </a:xfrm>
          <a:prstGeom prst="rect">
            <a:avLst/>
          </a:prstGeom>
        </p:spPr>
      </p:pic>
      <p:pic>
        <p:nvPicPr>
          <p:cNvPr id="4" name="Picture 2" descr="Картинки по запросу павлодарская область гер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392" y="137409"/>
            <a:ext cx="637775" cy="63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21100" y="111875"/>
            <a:ext cx="6577459" cy="3825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C000"/>
                </a:solidFill>
              </a:rPr>
              <a:t>ПРОЕКТ «</a:t>
            </a:r>
            <a:r>
              <a:rPr lang="kk-KZ" sz="2000" b="1" dirty="0" smtClean="0">
                <a:solidFill>
                  <a:srgbClr val="FFC000"/>
                </a:solidFill>
              </a:rPr>
              <a:t>ТАРИХ ТОЛҚЫНЫНДА</a:t>
            </a:r>
            <a:r>
              <a:rPr lang="ru-RU" sz="2000" b="1" dirty="0" smtClean="0">
                <a:solidFill>
                  <a:srgbClr val="FFC000"/>
                </a:solidFill>
              </a:rPr>
              <a:t>»</a:t>
            </a:r>
            <a:endParaRPr lang="ru-RU" sz="20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10658" y="895141"/>
            <a:ext cx="1509582" cy="582613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100" b="1" dirty="0" err="1">
                <a:solidFill>
                  <a:prstClr val="white"/>
                </a:solidFill>
              </a:rPr>
              <a:t>Наурызбаева</a:t>
            </a:r>
            <a:r>
              <a:rPr lang="ru-RU" sz="1100" b="1" dirty="0">
                <a:solidFill>
                  <a:prstClr val="white"/>
                </a:solidFill>
              </a:rPr>
              <a:t> </a:t>
            </a:r>
            <a:r>
              <a:rPr lang="ru-RU" sz="1100" b="1" dirty="0" err="1">
                <a:solidFill>
                  <a:prstClr val="white"/>
                </a:solidFill>
              </a:rPr>
              <a:t>Гульбарам</a:t>
            </a:r>
            <a:r>
              <a:rPr lang="ru-RU" sz="1100" b="1" dirty="0">
                <a:solidFill>
                  <a:prstClr val="white"/>
                </a:solidFill>
              </a:rPr>
              <a:t> </a:t>
            </a:r>
            <a:r>
              <a:rPr lang="ru-RU" sz="1100" b="1" dirty="0" err="1">
                <a:solidFill>
                  <a:prstClr val="white"/>
                </a:solidFill>
              </a:rPr>
              <a:t>Ауезхановна</a:t>
            </a:r>
            <a:endParaRPr lang="ru-RU" sz="1100" b="1" dirty="0" smtClean="0">
              <a:solidFill>
                <a:prstClr val="white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441" y="1068971"/>
            <a:ext cx="2634591" cy="7839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6397" y="918280"/>
            <a:ext cx="1509582" cy="41333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kk-KZ" sz="1100" b="1" dirty="0">
                <a:solidFill>
                  <a:schemeClr val="bg1"/>
                </a:solidFill>
              </a:rPr>
              <a:t>Иманбаев Ернар Сейткалиевич</a:t>
            </a:r>
            <a:endParaRPr lang="ru-RU" sz="1100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72903" y="1059691"/>
            <a:ext cx="2587852" cy="7932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6147" y="1819632"/>
            <a:ext cx="2323792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rgbClr val="FFC000"/>
                </a:solidFill>
              </a:rPr>
              <a:t>РУКОВОДИТЕЛЬ ПРОЕКТА</a:t>
            </a:r>
            <a:endParaRPr lang="ru-RU" sz="14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62990" y="1805883"/>
            <a:ext cx="3293533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rgbClr val="FFC000"/>
                </a:solidFill>
              </a:rPr>
              <a:t>       МЕНЕДЖЕР</a:t>
            </a:r>
            <a:r>
              <a:rPr lang="ru-RU" sz="1400" b="1" dirty="0" smtClean="0">
                <a:solidFill>
                  <a:srgbClr val="5B9BD5">
                    <a:lumMod val="60000"/>
                    <a:lumOff val="40000"/>
                  </a:srgbClr>
                </a:solidFill>
              </a:rPr>
              <a:t> </a:t>
            </a:r>
            <a:r>
              <a:rPr lang="ru-RU" sz="1400" b="1" dirty="0" smtClean="0">
                <a:solidFill>
                  <a:srgbClr val="FFC000"/>
                </a:solidFill>
              </a:rPr>
              <a:t>ПРОЕКТА</a:t>
            </a:r>
          </a:p>
        </p:txBody>
      </p:sp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8009" y="715224"/>
            <a:ext cx="1979915" cy="120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329404" y="1370249"/>
            <a:ext cx="1957123" cy="41333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>
                <a:solidFill>
                  <a:prstClr val="black"/>
                </a:solidFill>
              </a:rPr>
              <a:t>С 1 сентября 2017 года </a:t>
            </a:r>
            <a:endParaRPr lang="ru-RU" sz="11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1100" b="1" dirty="0" smtClean="0">
                <a:solidFill>
                  <a:prstClr val="black"/>
                </a:solidFill>
              </a:rPr>
              <a:t>до </a:t>
            </a:r>
            <a:r>
              <a:rPr lang="ru-RU" sz="1100" b="1" dirty="0">
                <a:solidFill>
                  <a:prstClr val="black"/>
                </a:solidFill>
              </a:rPr>
              <a:t>31 декабря 2020 года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152" y="2579625"/>
            <a:ext cx="2408612" cy="1921441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200" b="1" dirty="0">
                <a:solidFill>
                  <a:srgbClr val="FFC000"/>
                </a:solidFill>
              </a:rPr>
              <a:t>- Активизировать работу школьных музеев;</a:t>
            </a:r>
          </a:p>
          <a:p>
            <a:pPr algn="ctr"/>
            <a:r>
              <a:rPr lang="ru-RU" sz="1200" b="1" dirty="0">
                <a:solidFill>
                  <a:srgbClr val="FFC000"/>
                </a:solidFill>
              </a:rPr>
              <a:t>- издание книг об истории организаций образования Павлодарской области «У каждой школы своя памятная книга по истории школы»;</a:t>
            </a:r>
          </a:p>
          <a:p>
            <a:pPr algn="ctr"/>
            <a:r>
              <a:rPr lang="ru-RU" sz="1200" b="1" dirty="0">
                <a:solidFill>
                  <a:srgbClr val="FFC000"/>
                </a:solidFill>
              </a:rPr>
              <a:t>- выпуск короткометражных фильмов об истории школы;</a:t>
            </a:r>
          </a:p>
          <a:p>
            <a:pPr algn="ctr"/>
            <a:r>
              <a:rPr lang="ru-RU" sz="1200" b="1" dirty="0">
                <a:solidFill>
                  <a:srgbClr val="FFC000"/>
                </a:solidFill>
              </a:rPr>
              <a:t> - создание виртуальных музеев.</a:t>
            </a:r>
          </a:p>
        </p:txBody>
      </p:sp>
      <p:sp>
        <p:nvSpPr>
          <p:cNvPr id="19" name="Стрелка вправо 18"/>
          <p:cNvSpPr/>
          <p:nvPr/>
        </p:nvSpPr>
        <p:spPr>
          <a:xfrm rot="5400000">
            <a:off x="1136712" y="2406196"/>
            <a:ext cx="271853" cy="20672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 rot="5400000">
            <a:off x="5538589" y="3656676"/>
            <a:ext cx="288278" cy="26170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20240" y="2434836"/>
            <a:ext cx="5682235" cy="1305887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just"/>
            <a:r>
              <a:rPr lang="ru-RU" sz="1000" b="1" dirty="0" smtClean="0">
                <a:solidFill>
                  <a:srgbClr val="FFC000"/>
                </a:solidFill>
              </a:rPr>
              <a:t>- Работа </a:t>
            </a:r>
            <a:r>
              <a:rPr lang="ru-RU" sz="1000" b="1" dirty="0">
                <a:solidFill>
                  <a:srgbClr val="FFC000"/>
                </a:solidFill>
              </a:rPr>
              <a:t>с педагогами и  школьниками по сбору материалов для создания музея «У каждой школы свой музей!» и для издания книг об истории становления, развития школы, о ветеранах педагогического труда, выпускниках - «У каждой школы своя памятная книга/фильм по истории школы»</a:t>
            </a:r>
          </a:p>
          <a:p>
            <a:pPr algn="just"/>
            <a:r>
              <a:rPr lang="ru-RU" sz="1000" b="1" dirty="0" smtClean="0">
                <a:solidFill>
                  <a:srgbClr val="FFC000"/>
                </a:solidFill>
              </a:rPr>
              <a:t>- Издание </a:t>
            </a:r>
            <a:r>
              <a:rPr lang="ru-RU" sz="1000" b="1" dirty="0">
                <a:solidFill>
                  <a:srgbClr val="FFC000"/>
                </a:solidFill>
              </a:rPr>
              <a:t>книг и фильмов об истории становления, развития школы, о ветеранах педагогического труда, выпускниках в учреждениях образования Павлодарской области - апрель 2018 года </a:t>
            </a:r>
          </a:p>
          <a:p>
            <a:pPr algn="just"/>
            <a:r>
              <a:rPr lang="ru-RU" sz="1000" b="1" dirty="0" smtClean="0">
                <a:solidFill>
                  <a:srgbClr val="FFC000"/>
                </a:solidFill>
              </a:rPr>
              <a:t>- Презентация </a:t>
            </a:r>
            <a:r>
              <a:rPr lang="ru-RU" sz="1000" b="1" dirty="0">
                <a:solidFill>
                  <a:srgbClr val="FFC000"/>
                </a:solidFill>
              </a:rPr>
              <a:t>книги и фильма «У каждой школы своя история» на районном уровне- май 2018 года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2654" y="2096728"/>
            <a:ext cx="1219968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rgbClr val="FFC000"/>
                </a:solidFill>
              </a:rPr>
              <a:t>Цель Проекта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712518" y="4044459"/>
            <a:ext cx="5729537" cy="9699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31274" y="4226269"/>
            <a:ext cx="5840964" cy="567224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</a:rPr>
              <a:t>Презентация </a:t>
            </a:r>
            <a:r>
              <a:rPr lang="ru-RU" sz="1600" b="1" dirty="0">
                <a:solidFill>
                  <a:prstClr val="white"/>
                </a:solidFill>
              </a:rPr>
              <a:t>книг, фильм, виртуальных музеев </a:t>
            </a:r>
            <a:r>
              <a:rPr lang="ru-RU" sz="1600" b="1" dirty="0">
                <a:solidFill>
                  <a:srgbClr val="FF0000"/>
                </a:solidFill>
              </a:rPr>
              <a:t>«У каждой школы своя история»</a:t>
            </a:r>
            <a:r>
              <a:rPr lang="ru-RU" sz="1600" b="1" dirty="0">
                <a:solidFill>
                  <a:prstClr val="white"/>
                </a:solidFill>
              </a:rPr>
              <a:t> на областном уровне- октябрь 2018 года</a:t>
            </a:r>
            <a:endParaRPr lang="ru-RU" sz="1400" b="1" dirty="0" smtClean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62919" y="2132805"/>
            <a:ext cx="1219968" cy="290225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b="1" dirty="0" smtClean="0">
                <a:solidFill>
                  <a:srgbClr val="FFC000"/>
                </a:solidFill>
              </a:rPr>
              <a:t>Реализация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43032" y="1948878"/>
            <a:ext cx="2833310" cy="244058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</a:rPr>
              <a:t>ФИНАНСИРОВАНИЕ НЕ ПРЕДУСМОТРЕНО</a:t>
            </a:r>
            <a:endParaRPr lang="ru-RU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45184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2827</TotalTime>
  <Words>3344</Words>
  <Application>Microsoft Office PowerPoint</Application>
  <PresentationFormat>Экран (16:9)</PresentationFormat>
  <Paragraphs>250</Paragraphs>
  <Slides>13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Линникова Надежда</dc:creator>
  <cp:lastModifiedBy>User</cp:lastModifiedBy>
  <cp:revision>413</cp:revision>
  <dcterms:created xsi:type="dcterms:W3CDTF">2017-08-15T08:41:43Z</dcterms:created>
  <dcterms:modified xsi:type="dcterms:W3CDTF">2017-10-09T11:51:56Z</dcterms:modified>
</cp:coreProperties>
</file>