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4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0179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50180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1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2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3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4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187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8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9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1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92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193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50194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5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6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97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50198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9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0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1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50202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4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50206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7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8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9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50210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11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12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213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4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5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6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7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8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19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20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022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022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FB4800-8421-4865-83B3-382C0975EB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022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22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57C58-E70A-4642-A873-7379F0B842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A768B-005C-4ACF-9E8A-D9CB131DAE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A1C9-D8AA-4819-A11E-576D136969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54E27-546D-437D-B4B8-2DA563E77B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150FE-5A5E-450F-B8E1-CB1C7DB85F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28CD4-0074-48F1-BC0E-6538680351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9C754-D63B-4D17-A5FF-478B2FBF75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99C21-5D18-44CB-952F-BA75F4A8E1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7DE58-6D97-4A62-AE74-8A91B9F44F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4ADE0-A576-4839-B9E5-459C722CC0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915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156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915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6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16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91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1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91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9171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9172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3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7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917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79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918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8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8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19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19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19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920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920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208AE6-2D91-469F-BF61-895929D1656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565400"/>
            <a:ext cx="8243888" cy="1314450"/>
          </a:xfrm>
        </p:spPr>
        <p:txBody>
          <a:bodyPr/>
          <a:lstStyle/>
          <a:p>
            <a:r>
              <a:rPr lang="ru-RU" sz="5100" b="1" dirty="0"/>
              <a:t>С</a:t>
            </a:r>
            <a:r>
              <a:rPr lang="kk-KZ" sz="5100" b="1" dirty="0"/>
              <a:t>УИЦИД </a:t>
            </a:r>
            <a:br>
              <a:rPr lang="kk-KZ" sz="5100" b="1" dirty="0"/>
            </a:br>
            <a:r>
              <a:rPr lang="kk-KZ" sz="5100" b="1" dirty="0"/>
              <a:t>(өзін -өзі өлтіру) – </a:t>
            </a:r>
            <a:br>
              <a:rPr lang="kk-KZ" sz="5100" b="1" dirty="0"/>
            </a:br>
            <a:r>
              <a:rPr lang="kk-KZ" sz="5100" b="1" dirty="0"/>
              <a:t>өте қауіпті дерт</a:t>
            </a:r>
            <a:endParaRPr lang="ru-RU" sz="5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15616" y="3429000"/>
            <a:ext cx="8229600" cy="5341957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/>
              <a:t>Суицид </a:t>
            </a:r>
            <a:r>
              <a:rPr lang="kk-KZ" sz="4000"/>
              <a:t>– ол адамның өз -өзіне қол жұмсауы.</a:t>
            </a:r>
            <a:endParaRPr lang="ru-RU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k-KZ" dirty="0"/>
              <a:t>“Суицидтік мінез-құлық  өмір түйсігі мен өлім түйсігі арасындағы ішкі өзара іс – қимыл салдары болып табылады”. Бұл адам үшін өмірдің мән – мағынасының жойылуы, өмірге деген құштарлығының төмендеуі.</a:t>
            </a:r>
          </a:p>
          <a:p>
            <a:pPr>
              <a:buFontTx/>
              <a:buNone/>
            </a:pPr>
            <a:r>
              <a:rPr lang="kk-KZ" dirty="0"/>
              <a:t>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29600" cy="5688013"/>
          </a:xfrm>
        </p:spPr>
        <p:txBody>
          <a:bodyPr/>
          <a:lstStyle/>
          <a:p>
            <a:r>
              <a:rPr lang="kk-KZ"/>
              <a:t>Әсіресе психологиялық қиындықтарға қарсы тұру қиын. </a:t>
            </a:r>
          </a:p>
          <a:p>
            <a:r>
              <a:rPr lang="kk-KZ"/>
              <a:t>Басына қиыншылық түскен адам өзін әртүрлі ұстайды.</a:t>
            </a:r>
          </a:p>
          <a:p>
            <a:r>
              <a:rPr lang="kk-KZ"/>
              <a:t>Біреулер уайым - қайғыға салынып, бойындағы үрей мен қорқынышты жеңе алмайды, ақыр аяғында о дүниеге аттанады. Ал енді біреулер болса бәрін соның ішінде ең бастысы психологиялық ауыртпалықты жеңіп, көп жағдайда өз өмірлерін құтқарып қалады. </a:t>
            </a:r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647700"/>
          </a:xfrm>
        </p:spPr>
        <p:txBody>
          <a:bodyPr/>
          <a:lstStyle/>
          <a:p>
            <a:r>
              <a:rPr lang="kk-KZ" sz="4000"/>
              <a:t>Ата – аналар не істеу керек? </a:t>
            </a:r>
            <a:endParaRPr lang="ru-RU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3025775"/>
          </a:xfrm>
        </p:spPr>
        <p:txBody>
          <a:bodyPr/>
          <a:lstStyle/>
          <a:p>
            <a:r>
              <a:rPr lang="kk-KZ" sz="2400"/>
              <a:t>Баламен жиі әңгімелесіп, оның жетістіктеріне қуанып, мақтап, ал кемшіліктері болса, оны жоюға көмектесу керек. Әрдайым баламен қарым – қатынас жасап, оны өз ойларымен жалғыз қалдырмауға тырысу керек. Бұл бірінші </a:t>
            </a:r>
          </a:p>
          <a:p>
            <a:r>
              <a:rPr lang="kk-KZ" sz="2400"/>
              <a:t>Екіншіден, баланың өз күшіне және мүмкіндіктеріне сенім ұялату қажет.</a:t>
            </a:r>
          </a:p>
          <a:p>
            <a:r>
              <a:rPr lang="kk-KZ" sz="2400"/>
              <a:t>Үшінші – болашаққа сеніммен қарауға баулу.</a:t>
            </a:r>
          </a:p>
          <a:p>
            <a:r>
              <a:rPr lang="kk-KZ" sz="2400"/>
              <a:t>Төртінші  - әрқашан жанашырлық танытып, жылы шыраймен және түсінушілікпен қарау.</a:t>
            </a:r>
          </a:p>
          <a:p>
            <a:r>
              <a:rPr lang="kk-KZ" sz="2400"/>
              <a:t>Бесінші – баланың мінез – құлқын бақылап, оның өз қатарластарымен  қарым – қатынасын талдау.</a:t>
            </a:r>
          </a:p>
          <a:p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60450"/>
          </a:xfrm>
        </p:spPr>
        <p:txBody>
          <a:bodyPr/>
          <a:lstStyle/>
          <a:p>
            <a:r>
              <a:rPr lang="kk-KZ" sz="3000" b="1" dirty="0" smtClean="0"/>
              <a:t>қандай </a:t>
            </a:r>
            <a:r>
              <a:rPr lang="kk-KZ" sz="3000" b="1" dirty="0"/>
              <a:t>белгілер бойынша анықтауға </a:t>
            </a:r>
            <a:r>
              <a:rPr lang="kk-KZ" sz="3000" b="1" dirty="0" smtClean="0"/>
              <a:t>болады</a:t>
            </a:r>
            <a:endParaRPr lang="ru-RU" sz="3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kk-KZ" sz="2400" dirty="0"/>
              <a:t>Мінез –құлқы  өзгереді, көп сөйлемейді.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Мектепке бармаудың түрлі жолдарын іздестіреді, ауырып тұрмын деп сылтауратады.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Ақша сұрауды көбейтеді, болмаса ата –анасынан ақша ұрлайтынды шығарады.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Кейбір балалар іштей тұйықталып, достарымен кездеспеуге тырысады.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Ал кейбірі өзінен жасы кішіге тым қатал (агрессор ) болады, өйткені өзінің көргені зорлық – зомбылық. 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Сабақта зейінсіздік танытып, оқу нәтижесі төмендейді.</a:t>
            </a:r>
          </a:p>
          <a:p>
            <a:pPr>
              <a:lnSpc>
                <a:spcPct val="80000"/>
              </a:lnSpc>
            </a:pPr>
            <a:r>
              <a:rPr lang="kk-KZ" sz="2400" dirty="0"/>
              <a:t>Кез – келген ескертуді теріс қабылдайды.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5463" y="103188"/>
            <a:ext cx="8161337" cy="1143000"/>
          </a:xfrm>
        </p:spPr>
        <p:txBody>
          <a:bodyPr/>
          <a:lstStyle/>
          <a:p>
            <a:r>
              <a:rPr lang="kk-KZ" sz="3700"/>
              <a:t>Дәрігерлер өзін -өзі өлтіруді үш түрге бөледі:</a:t>
            </a:r>
            <a:endParaRPr lang="ru-RU" sz="37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kk-KZ" sz="2800" b="1"/>
              <a:t>Бірінші, </a:t>
            </a:r>
            <a:r>
              <a:rPr lang="kk-KZ" sz="2800" b="1" u="sng"/>
              <a:t>анық</a:t>
            </a:r>
            <a:r>
              <a:rPr lang="kk-KZ" sz="2800" u="sng"/>
              <a:t> </a:t>
            </a:r>
            <a:r>
              <a:rPr lang="kk-KZ" sz="2800"/>
              <a:t> суицид күйзелістік жағдайдан соң, өмірдің мәнін жоғалтып, адам өзін ұзақ уақыт өлімге дайындайды.</a:t>
            </a:r>
          </a:p>
          <a:p>
            <a:r>
              <a:rPr lang="kk-KZ" sz="2800" b="1"/>
              <a:t>Екінші, </a:t>
            </a:r>
            <a:r>
              <a:rPr lang="kk-KZ" sz="2800" b="1" u="sng"/>
              <a:t>жасырын</a:t>
            </a:r>
            <a:r>
              <a:rPr lang="kk-KZ" sz="2800"/>
              <a:t> суицид, адам өзін өлімге арнайы дайындамайды. Тек саналы түрде тәуекелге бел буып, күтпеген жағдайға алып келеді.</a:t>
            </a:r>
          </a:p>
          <a:p>
            <a:r>
              <a:rPr lang="kk-KZ" sz="2800" b="1"/>
              <a:t>Үшінші, </a:t>
            </a:r>
            <a:r>
              <a:rPr lang="kk-KZ" sz="2800" b="1" u="sng"/>
              <a:t>басқалардың көзінше ашық</a:t>
            </a:r>
            <a:r>
              <a:rPr lang="kk-KZ" sz="2800"/>
              <a:t> түрде өлімге бет бұру. Бір нәрсені дәлелдеу үшін біреуге ерегесу.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/>
              <a:t>Суицидтің себептері:</a:t>
            </a: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/>
              <a:t>58,6</a:t>
            </a:r>
            <a:r>
              <a:rPr lang="en-US" dirty="0"/>
              <a:t> % </a:t>
            </a:r>
            <a:r>
              <a:rPr lang="ru-RU" dirty="0"/>
              <a:t> - </a:t>
            </a:r>
            <a:r>
              <a:rPr lang="kk-KZ" dirty="0"/>
              <a:t>отбасынан;</a:t>
            </a:r>
            <a:endParaRPr lang="ru-RU" dirty="0"/>
          </a:p>
          <a:p>
            <a:r>
              <a:rPr lang="ru-RU" dirty="0"/>
              <a:t>27% - </a:t>
            </a:r>
            <a:r>
              <a:rPr lang="ru-RU" dirty="0" err="1"/>
              <a:t>достарынан</a:t>
            </a:r>
            <a:r>
              <a:rPr lang="ru-RU" dirty="0"/>
              <a:t>;</a:t>
            </a:r>
          </a:p>
          <a:p>
            <a:r>
              <a:rPr lang="ru-RU" dirty="0"/>
              <a:t>13% - </a:t>
            </a:r>
            <a:r>
              <a:rPr lang="ru-RU" dirty="0" err="1"/>
              <a:t>жолы</a:t>
            </a:r>
            <a:r>
              <a:rPr lang="ru-RU" dirty="0"/>
              <a:t> </a:t>
            </a:r>
            <a:r>
              <a:rPr lang="ru-RU" dirty="0" err="1"/>
              <a:t>болмаушылықтан</a:t>
            </a:r>
            <a:r>
              <a:rPr lang="ru-RU" dirty="0"/>
              <a:t>.</a:t>
            </a:r>
          </a:p>
          <a:p>
            <a:pPr>
              <a:buFontTx/>
              <a:buNone/>
            </a:pPr>
            <a:endParaRPr lang="kk-KZ" dirty="0" smtClean="0"/>
          </a:p>
          <a:p>
            <a:pPr>
              <a:buFontTx/>
              <a:buNone/>
            </a:pPr>
            <a:r>
              <a:rPr lang="kk-KZ" dirty="0" smtClean="0"/>
              <a:t>Ең </a:t>
            </a:r>
            <a:r>
              <a:rPr lang="kk-KZ" dirty="0"/>
              <a:t>қауіпті айлар:</a:t>
            </a:r>
          </a:p>
          <a:p>
            <a:pPr>
              <a:buFontTx/>
              <a:buNone/>
            </a:pPr>
            <a:r>
              <a:rPr lang="kk-KZ" sz="4500" dirty="0"/>
              <a:t>Мамыр мен қараша</a:t>
            </a:r>
            <a:endParaRPr lang="ru-RU" sz="4500" dirty="0"/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95288" y="1557338"/>
            <a:ext cx="8424862" cy="46085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Адамда – үміт,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мақсат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болу керек.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1daf136a30ddcee87e132e68e57242d1b7596"/>
</p:tagLst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147</TotalTime>
  <Words>369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Шары</vt:lpstr>
      <vt:lpstr>СУИЦИД  (өзін -өзі өлтіру) –  өте қауіпті дерт</vt:lpstr>
      <vt:lpstr>Суицид – ол адамның өз -өзіне қол жұмсауы.</vt:lpstr>
      <vt:lpstr>Презентация PowerPoint</vt:lpstr>
      <vt:lpstr>Ата – аналар не істеу керек? </vt:lpstr>
      <vt:lpstr>қандай белгілер бойынша анықтауға болады</vt:lpstr>
      <vt:lpstr>Дәрігерлер өзін -өзі өлтіруді үш түрге бөледі:</vt:lpstr>
      <vt:lpstr>Суицидтің себептері: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СУИЦИД - өте қауіпті дерт</dc:title>
  <dc:creator>Home</dc:creator>
  <cp:lastModifiedBy>Acer572</cp:lastModifiedBy>
  <cp:revision>11</cp:revision>
  <dcterms:created xsi:type="dcterms:W3CDTF">2009-04-20T06:37:18Z</dcterms:created>
  <dcterms:modified xsi:type="dcterms:W3CDTF">2017-03-02T18:04:37Z</dcterms:modified>
</cp:coreProperties>
</file>