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73" r:id="rId3"/>
    <p:sldId id="275" r:id="rId4"/>
    <p:sldId id="280" r:id="rId5"/>
    <p:sldId id="257" r:id="rId6"/>
    <p:sldId id="258" r:id="rId7"/>
    <p:sldId id="260" r:id="rId8"/>
    <p:sldId id="277" r:id="rId9"/>
    <p:sldId id="259" r:id="rId10"/>
    <p:sldId id="278" r:id="rId11"/>
    <p:sldId id="284" r:id="rId12"/>
    <p:sldId id="282" r:id="rId13"/>
    <p:sldId id="285" r:id="rId14"/>
    <p:sldId id="286" r:id="rId15"/>
    <p:sldId id="287" r:id="rId16"/>
    <p:sldId id="288" r:id="rId17"/>
    <p:sldId id="289" r:id="rId18"/>
    <p:sldId id="290" r:id="rId19"/>
    <p:sldId id="291"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clrMru>
    <a:srgbClr val="000099"/>
    <a:srgbClr val="00153E"/>
    <a:srgbClr val="CC0000"/>
    <a:srgbClr val="000066"/>
    <a:srgbClr val="FFCCFF"/>
    <a:srgbClr val="FF5050"/>
    <a:srgbClr val="66FFFF"/>
    <a:srgbClr val="FF00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cat>
            <c:strRef>
              <c:f>Лист1!$A$1:$A$3</c:f>
              <c:strCache>
                <c:ptCount val="3"/>
                <c:pt idx="0">
                  <c:v>төмен көрсеткіш</c:v>
                </c:pt>
                <c:pt idx="1">
                  <c:v>орташа көрсеткіш</c:v>
                </c:pt>
                <c:pt idx="2">
                  <c:v>жоғары көрсеткіш</c:v>
                </c:pt>
              </c:strCache>
            </c:strRef>
          </c:cat>
          <c:val>
            <c:numRef>
              <c:f>Лист1!$B$1:$B$3</c:f>
              <c:numCache>
                <c:formatCode>General</c:formatCode>
                <c:ptCount val="3"/>
              </c:numCache>
            </c:numRef>
          </c:val>
        </c:ser>
        <c:ser>
          <c:idx val="1"/>
          <c:order val="1"/>
          <c:spPr>
            <a:solidFill>
              <a:srgbClr val="FFC000"/>
            </a:solidFill>
          </c:spPr>
          <c:dLbls>
            <c:txPr>
              <a:bodyPr/>
              <a:lstStyle/>
              <a:p>
                <a:pPr>
                  <a:defRPr sz="2800" b="1">
                    <a:solidFill>
                      <a:srgbClr val="002060"/>
                    </a:solidFill>
                    <a:latin typeface="KZ Times New Roman" pitchFamily="18" charset="0"/>
                  </a:defRPr>
                </a:pPr>
                <a:endParaRPr lang="ru-RU"/>
              </a:p>
            </c:txPr>
            <c:showVal val="1"/>
          </c:dLbls>
          <c:cat>
            <c:strRef>
              <c:f>Лист1!$A$1:$A$3</c:f>
              <c:strCache>
                <c:ptCount val="3"/>
                <c:pt idx="0">
                  <c:v>төмен көрсеткіш</c:v>
                </c:pt>
                <c:pt idx="1">
                  <c:v>орташа көрсеткіш</c:v>
                </c:pt>
                <c:pt idx="2">
                  <c:v>жоғары көрсеткіш</c:v>
                </c:pt>
              </c:strCache>
            </c:strRef>
          </c:cat>
          <c:val>
            <c:numRef>
              <c:f>Лист1!$C$1:$C$3</c:f>
              <c:numCache>
                <c:formatCode>0%</c:formatCode>
                <c:ptCount val="3"/>
                <c:pt idx="0">
                  <c:v>0.94</c:v>
                </c:pt>
                <c:pt idx="1">
                  <c:v>0.05</c:v>
                </c:pt>
                <c:pt idx="2">
                  <c:v>0.01</c:v>
                </c:pt>
              </c:numCache>
            </c:numRef>
          </c:val>
        </c:ser>
        <c:shape val="box"/>
        <c:axId val="54613888"/>
        <c:axId val="54921088"/>
        <c:axId val="0"/>
      </c:bar3DChart>
      <c:catAx>
        <c:axId val="54613888"/>
        <c:scaling>
          <c:orientation val="minMax"/>
        </c:scaling>
        <c:axPos val="b"/>
        <c:tickLblPos val="nextTo"/>
        <c:txPr>
          <a:bodyPr/>
          <a:lstStyle/>
          <a:p>
            <a:pPr>
              <a:defRPr sz="1800" b="1">
                <a:solidFill>
                  <a:srgbClr val="002060"/>
                </a:solidFill>
              </a:defRPr>
            </a:pPr>
            <a:endParaRPr lang="ru-RU"/>
          </a:p>
        </c:txPr>
        <c:crossAx val="54921088"/>
        <c:crosses val="autoZero"/>
        <c:auto val="1"/>
        <c:lblAlgn val="ctr"/>
        <c:lblOffset val="100"/>
      </c:catAx>
      <c:valAx>
        <c:axId val="54921088"/>
        <c:scaling>
          <c:orientation val="minMax"/>
        </c:scaling>
        <c:axPos val="l"/>
        <c:majorGridlines/>
        <c:numFmt formatCode="General" sourceLinked="1"/>
        <c:tickLblPos val="nextTo"/>
        <c:crossAx val="54613888"/>
        <c:crosses val="autoZero"/>
        <c:crossBetween val="between"/>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ru-RU"/>
              <a:t>Образец заголовка</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a:t>Образец подзаголовка</a:t>
            </a:r>
          </a:p>
        </p:txBody>
      </p:sp>
      <p:sp>
        <p:nvSpPr>
          <p:cNvPr id="10244" name="Rectangle 4"/>
          <p:cNvSpPr>
            <a:spLocks noGrp="1" noChangeArrowheads="1"/>
          </p:cNvSpPr>
          <p:nvPr>
            <p:ph type="dt" sz="half" idx="2"/>
          </p:nvPr>
        </p:nvSpPr>
        <p:spPr>
          <a:xfrm>
            <a:off x="685800" y="6248400"/>
            <a:ext cx="1905000" cy="457200"/>
          </a:xfrm>
        </p:spPr>
        <p:txBody>
          <a:bodyPr/>
          <a:lstStyle>
            <a:lvl1pPr>
              <a:defRPr/>
            </a:lvl1pPr>
          </a:lstStyle>
          <a:p>
            <a:endParaRPr lang="ru-RU"/>
          </a:p>
        </p:txBody>
      </p:sp>
      <p:sp>
        <p:nvSpPr>
          <p:cNvPr id="10245" name="Rectangle 5"/>
          <p:cNvSpPr>
            <a:spLocks noGrp="1" noChangeArrowheads="1"/>
          </p:cNvSpPr>
          <p:nvPr>
            <p:ph type="ftr" sz="quarter" idx="3"/>
          </p:nvPr>
        </p:nvSpPr>
        <p:spPr>
          <a:xfrm>
            <a:off x="3124200" y="6248400"/>
            <a:ext cx="2895600" cy="457200"/>
          </a:xfrm>
        </p:spPr>
        <p:txBody>
          <a:bodyPr/>
          <a:lstStyle>
            <a:lvl1pPr>
              <a:defRPr/>
            </a:lvl1pPr>
          </a:lstStyle>
          <a:p>
            <a:endParaRPr lang="ru-RU"/>
          </a:p>
        </p:txBody>
      </p:sp>
      <p:sp>
        <p:nvSpPr>
          <p:cNvPr id="10246" name="Rectangle 6"/>
          <p:cNvSpPr>
            <a:spLocks noGrp="1" noChangeArrowheads="1"/>
          </p:cNvSpPr>
          <p:nvPr>
            <p:ph type="sldNum" sz="quarter" idx="4"/>
          </p:nvPr>
        </p:nvSpPr>
        <p:spPr>
          <a:xfrm>
            <a:off x="6553200" y="6248400"/>
            <a:ext cx="1905000" cy="457200"/>
          </a:xfrm>
        </p:spPr>
        <p:txBody>
          <a:bodyPr/>
          <a:lstStyle>
            <a:lvl1pPr>
              <a:defRPr/>
            </a:lvl1pPr>
          </a:lstStyle>
          <a:p>
            <a:fld id="{64F3DCD8-9A81-48CF-BEB8-C054371D0599}" type="slidenum">
              <a:rPr lang="ru-RU"/>
              <a:pPr/>
              <a:t>‹#›</a:t>
            </a:fld>
            <a:endParaRPr lang="ru-RU"/>
          </a:p>
        </p:txBody>
      </p:sp>
      <p:sp>
        <p:nvSpPr>
          <p:cNvPr id="10247"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2AFF7E7-A791-4654-A8AB-C4B9AD307662}"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3838" y="304800"/>
            <a:ext cx="2001837"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66738" y="304800"/>
            <a:ext cx="58547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63628B2-589C-4CF0-8E41-0C241DA75B22}"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F85D235-CBD4-4D43-AA57-AF05116B18E3}"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4004039-ABAD-4BAD-9F2D-23DCAAED6171}"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C9B1735-9486-4A23-820B-0B1135B0DA21}"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F35FE525-C435-4D74-AF3F-47895768367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78A61E4-85BA-49C7-BA67-9DCC1373C50B}"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C8A848F7-4511-4D72-9B95-614A6261ED9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62C042C-0688-46AA-A06D-99B44A5F1B47}"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27FC416-69DC-42BE-83BC-41FB9242BED8}"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921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sz="2400">
              <a:latin typeface="Times New Roman" pitchFamily="18"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ru-RU"/>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ru-RU"/>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4512569F-1132-4573-879B-95F418ABF017}"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4"/>
          <p:cNvSpPr>
            <a:spLocks noChangeArrowheads="1"/>
          </p:cNvSpPr>
          <p:nvPr/>
        </p:nvSpPr>
        <p:spPr bwMode="auto">
          <a:xfrm>
            <a:off x="533400" y="3962400"/>
            <a:ext cx="8305800" cy="2362200"/>
          </a:xfrm>
          <a:prstGeom prst="foldedCorner">
            <a:avLst>
              <a:gd name="adj" fmla="val 12500"/>
            </a:avLst>
          </a:prstGeom>
          <a:solidFill>
            <a:srgbClr val="CCFFFF"/>
          </a:solidFill>
          <a:ln w="9525">
            <a:solidFill>
              <a:schemeClr val="tx1"/>
            </a:solidFill>
            <a:round/>
            <a:headEnd/>
            <a:tailEnd/>
          </a:ln>
          <a:effectLst/>
        </p:spPr>
        <p:txBody>
          <a:bodyPr wrap="none" anchor="ctr"/>
          <a:lstStyle/>
          <a:p>
            <a:pPr algn="ctr"/>
            <a:r>
              <a:rPr lang="ru-RU" sz="3600" b="1" dirty="0" smtClean="0">
                <a:solidFill>
                  <a:srgbClr val="CC0000"/>
                </a:solidFill>
              </a:rPr>
              <a:t>«</a:t>
            </a:r>
            <a:r>
              <a:rPr lang="ru-RU" sz="3600" b="1" dirty="0" err="1" smtClean="0">
                <a:solidFill>
                  <a:srgbClr val="CC0000"/>
                </a:solidFill>
              </a:rPr>
              <a:t>Жасөспірімдік</a:t>
            </a:r>
            <a:r>
              <a:rPr lang="ru-RU" sz="3600" b="1" dirty="0" smtClean="0">
                <a:solidFill>
                  <a:srgbClr val="CC0000"/>
                </a:solidFill>
              </a:rPr>
              <a:t> </a:t>
            </a:r>
            <a:r>
              <a:rPr lang="ru-RU" sz="3600" b="1" dirty="0" err="1" smtClean="0">
                <a:solidFill>
                  <a:srgbClr val="CC0000"/>
                </a:solidFill>
              </a:rPr>
              <a:t>шақтың</a:t>
            </a:r>
            <a:r>
              <a:rPr lang="ru-RU" sz="3600" b="1" dirty="0" smtClean="0">
                <a:solidFill>
                  <a:srgbClr val="CC0000"/>
                </a:solidFill>
              </a:rPr>
              <a:t> </a:t>
            </a:r>
          </a:p>
          <a:p>
            <a:pPr algn="ctr"/>
            <a:r>
              <a:rPr lang="ru-RU" sz="3600" b="1" dirty="0" err="1" smtClean="0">
                <a:solidFill>
                  <a:srgbClr val="CC0000"/>
                </a:solidFill>
              </a:rPr>
              <a:t>ерекшеліктері</a:t>
            </a:r>
            <a:r>
              <a:rPr lang="ru-RU" sz="3600" b="1" dirty="0" smtClean="0">
                <a:solidFill>
                  <a:srgbClr val="CC0000"/>
                </a:solidFill>
              </a:rPr>
              <a:t> </a:t>
            </a:r>
            <a:r>
              <a:rPr lang="ru-RU" sz="3600" b="1" dirty="0">
                <a:solidFill>
                  <a:srgbClr val="CC0000"/>
                </a:solidFill>
              </a:rPr>
              <a:t>…»</a:t>
            </a:r>
          </a:p>
        </p:txBody>
      </p:sp>
      <p:pic>
        <p:nvPicPr>
          <p:cNvPr id="4101" name="Picture 5" descr="MPj04393260000[1]"/>
          <p:cNvPicPr>
            <a:picLocks noChangeAspect="1" noChangeArrowheads="1"/>
          </p:cNvPicPr>
          <p:nvPr/>
        </p:nvPicPr>
        <p:blipFill>
          <a:blip r:embed="rId2"/>
          <a:srcRect/>
          <a:stretch>
            <a:fillRect/>
          </a:stretch>
        </p:blipFill>
        <p:spPr bwMode="auto">
          <a:xfrm>
            <a:off x="2362200" y="152400"/>
            <a:ext cx="4572000" cy="35544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kk-KZ" sz="3400" dirty="0" smtClean="0"/>
              <a:t>Жасөспірімнің іс-әрекетіндегі негізгі заңдылық</a:t>
            </a:r>
            <a:endParaRPr lang="ru-RU" sz="3400" dirty="0"/>
          </a:p>
        </p:txBody>
      </p:sp>
      <p:sp>
        <p:nvSpPr>
          <p:cNvPr id="34819" name="Rectangle 3"/>
          <p:cNvSpPr>
            <a:spLocks noGrp="1" noChangeArrowheads="1"/>
          </p:cNvSpPr>
          <p:nvPr>
            <p:ph type="body" idx="1"/>
          </p:nvPr>
        </p:nvSpPr>
        <p:spPr>
          <a:xfrm>
            <a:off x="228600" y="1752600"/>
            <a:ext cx="8534400" cy="4267200"/>
          </a:xfrm>
        </p:spPr>
        <p:txBody>
          <a:bodyPr/>
          <a:lstStyle/>
          <a:p>
            <a:pPr>
              <a:buNone/>
            </a:pPr>
            <a:r>
              <a:rPr lang="ru-RU" dirty="0" smtClean="0"/>
              <a:t>    </a:t>
            </a:r>
            <a:r>
              <a:rPr lang="ru-RU" dirty="0" err="1" smtClean="0"/>
              <a:t>Оның</a:t>
            </a:r>
            <a:r>
              <a:rPr lang="ru-RU" dirty="0" smtClean="0"/>
              <a:t> </a:t>
            </a:r>
            <a:r>
              <a:rPr lang="ru-RU" dirty="0" err="1" smtClean="0"/>
              <a:t>негізгі</a:t>
            </a:r>
            <a:r>
              <a:rPr lang="ru-RU" dirty="0" smtClean="0"/>
              <a:t> </a:t>
            </a:r>
            <a:r>
              <a:rPr lang="ru-RU" dirty="0" err="1" smtClean="0"/>
              <a:t>іс-әрекеттерінің</a:t>
            </a:r>
            <a:r>
              <a:rPr lang="ru-RU" dirty="0" smtClean="0"/>
              <a:t> </a:t>
            </a:r>
            <a:r>
              <a:rPr lang="ru-RU" dirty="0" err="1" smtClean="0"/>
              <a:t>барлығы</a:t>
            </a:r>
            <a:r>
              <a:rPr lang="ru-RU" dirty="0" smtClean="0"/>
              <a:t> </a:t>
            </a:r>
            <a:r>
              <a:rPr lang="ru-RU" dirty="0" err="1" smtClean="0"/>
              <a:t>ортақ</a:t>
            </a:r>
            <a:r>
              <a:rPr lang="ru-RU" dirty="0" smtClean="0"/>
              <a:t> </a:t>
            </a:r>
            <a:r>
              <a:rPr lang="ru-RU" dirty="0" err="1" smtClean="0"/>
              <a:t>мақсат</a:t>
            </a:r>
            <a:r>
              <a:rPr lang="ru-RU" dirty="0" smtClean="0"/>
              <a:t> – </a:t>
            </a:r>
            <a:r>
              <a:rPr lang="ru-RU" dirty="0" err="1" smtClean="0"/>
              <a:t>өзін</a:t>
            </a:r>
            <a:r>
              <a:rPr lang="ru-RU" dirty="0" smtClean="0"/>
              <a:t> </a:t>
            </a:r>
            <a:r>
              <a:rPr lang="ru-RU" dirty="0" err="1" smtClean="0"/>
              <a:t>қажетті,маңызды</a:t>
            </a:r>
            <a:r>
              <a:rPr lang="ru-RU" dirty="0" smtClean="0"/>
              <a:t> </a:t>
            </a:r>
            <a:r>
              <a:rPr lang="ru-RU" dirty="0" err="1" smtClean="0"/>
              <a:t>тұлға</a:t>
            </a:r>
            <a:r>
              <a:rPr lang="ru-RU" dirty="0" smtClean="0"/>
              <a:t> </a:t>
            </a:r>
            <a:r>
              <a:rPr lang="ru-RU" dirty="0" err="1" smtClean="0"/>
              <a:t>ретінде</a:t>
            </a:r>
            <a:r>
              <a:rPr lang="ru-RU" dirty="0" smtClean="0"/>
              <a:t> </a:t>
            </a:r>
            <a:r>
              <a:rPr lang="ru-RU" dirty="0" err="1" smtClean="0"/>
              <a:t>сезінуге</a:t>
            </a:r>
            <a:r>
              <a:rPr lang="ru-RU" dirty="0" smtClean="0"/>
              <a:t> </a:t>
            </a:r>
            <a:r>
              <a:rPr lang="ru-RU" dirty="0" err="1" smtClean="0"/>
              <a:t>бағытталған</a:t>
            </a:r>
            <a:r>
              <a:rPr lang="ru-RU" dirty="0" smtClean="0"/>
              <a:t>:</a:t>
            </a:r>
            <a:endParaRPr lang="ru-RU" dirty="0"/>
          </a:p>
          <a:p>
            <a:pPr lvl="2">
              <a:buFont typeface="Wingdings" pitchFamily="2" charset="2"/>
              <a:buChar char="Ш"/>
            </a:pPr>
            <a:r>
              <a:rPr lang="kk-KZ" dirty="0" smtClean="0"/>
              <a:t>Өзінің оқудағы қабілеттілігін сезіну,</a:t>
            </a:r>
            <a:endParaRPr lang="ru-RU" dirty="0"/>
          </a:p>
          <a:p>
            <a:pPr lvl="2">
              <a:buFont typeface="Wingdings" pitchFamily="2" charset="2"/>
              <a:buChar char="Ш"/>
            </a:pPr>
            <a:r>
              <a:rPr lang="ru-RU" dirty="0" err="1" smtClean="0"/>
              <a:t>Өзінің</a:t>
            </a:r>
            <a:r>
              <a:rPr lang="ru-RU" dirty="0" smtClean="0"/>
              <a:t> </a:t>
            </a:r>
            <a:r>
              <a:rPr lang="ru-RU" dirty="0" err="1" smtClean="0"/>
              <a:t>отбасындағы</a:t>
            </a:r>
            <a:r>
              <a:rPr lang="ru-RU" dirty="0" smtClean="0"/>
              <a:t> </a:t>
            </a:r>
            <a:r>
              <a:rPr lang="ru-RU" dirty="0" err="1" smtClean="0"/>
              <a:t>маңыздылығын</a:t>
            </a:r>
            <a:r>
              <a:rPr lang="ru-RU" dirty="0" smtClean="0"/>
              <a:t> </a:t>
            </a:r>
            <a:r>
              <a:rPr lang="ru-RU" dirty="0" err="1" smtClean="0"/>
              <a:t>сезіну</a:t>
            </a:r>
            <a:r>
              <a:rPr lang="ru-RU" dirty="0" smtClean="0"/>
              <a:t>,</a:t>
            </a:r>
            <a:endParaRPr lang="ru-RU" dirty="0"/>
          </a:p>
          <a:p>
            <a:pPr lvl="2">
              <a:buFont typeface="Wingdings" pitchFamily="2" charset="2"/>
              <a:buChar char="Ш"/>
            </a:pPr>
            <a:r>
              <a:rPr lang="ru-RU" dirty="0" err="1" smtClean="0"/>
              <a:t>Құрбыларымен</a:t>
            </a:r>
            <a:r>
              <a:rPr lang="ru-RU" dirty="0" smtClean="0"/>
              <a:t> </a:t>
            </a:r>
            <a:r>
              <a:rPr lang="ru-RU" dirty="0" err="1" smtClean="0"/>
              <a:t>дұрыс</a:t>
            </a:r>
            <a:r>
              <a:rPr lang="ru-RU" dirty="0" smtClean="0"/>
              <a:t> </a:t>
            </a:r>
            <a:r>
              <a:rPr lang="ru-RU" dirty="0" err="1" smtClean="0"/>
              <a:t>қарым-қатынас</a:t>
            </a:r>
            <a:r>
              <a:rPr lang="ru-RU" dirty="0" smtClean="0"/>
              <a:t> </a:t>
            </a:r>
            <a:r>
              <a:rPr lang="ru-RU" dirty="0" err="1" smtClean="0"/>
              <a:t>құра</a:t>
            </a:r>
            <a:r>
              <a:rPr lang="ru-RU" dirty="0" smtClean="0"/>
              <a:t> </a:t>
            </a:r>
            <a:r>
              <a:rPr lang="ru-RU" dirty="0" err="1" smtClean="0"/>
              <a:t>алу</a:t>
            </a:r>
            <a:r>
              <a:rPr lang="ru-RU" dirty="0" smtClean="0"/>
              <a:t>,</a:t>
            </a:r>
            <a:endParaRPr lang="ru-RU" dirty="0"/>
          </a:p>
          <a:p>
            <a:pPr lvl="2">
              <a:buFont typeface="Wingdings" pitchFamily="2" charset="2"/>
              <a:buChar char="Ш"/>
            </a:pPr>
            <a:r>
              <a:rPr lang="ru-RU" dirty="0" err="1" smtClean="0"/>
              <a:t>Отбасы</a:t>
            </a:r>
            <a:r>
              <a:rPr lang="ru-RU" dirty="0" smtClean="0"/>
              <a:t>, </a:t>
            </a:r>
            <a:r>
              <a:rPr lang="ru-RU" dirty="0" err="1" smtClean="0"/>
              <a:t>сынып</a:t>
            </a:r>
            <a:r>
              <a:rPr lang="ru-RU" dirty="0" smtClean="0"/>
              <a:t> </a:t>
            </a:r>
            <a:r>
              <a:rPr lang="ru-RU" dirty="0" err="1" smtClean="0"/>
              <a:t>өміріне</a:t>
            </a:r>
            <a:r>
              <a:rPr lang="ru-RU" dirty="0" smtClean="0"/>
              <a:t> </a:t>
            </a:r>
            <a:r>
              <a:rPr lang="ru-RU" dirty="0" err="1" smtClean="0"/>
              <a:t>өз</a:t>
            </a:r>
            <a:r>
              <a:rPr lang="ru-RU" dirty="0" smtClean="0"/>
              <a:t> </a:t>
            </a:r>
            <a:r>
              <a:rPr lang="ru-RU" dirty="0" err="1" smtClean="0"/>
              <a:t>үлесін</a:t>
            </a:r>
            <a:r>
              <a:rPr lang="ru-RU" dirty="0" smtClean="0"/>
              <a:t> </a:t>
            </a:r>
            <a:r>
              <a:rPr lang="ru-RU" dirty="0" err="1" smtClean="0"/>
              <a:t>қосу</a:t>
            </a:r>
            <a:r>
              <a:rPr lang="ru-RU" dirty="0" smtClean="0"/>
              <a:t>, (</a:t>
            </a:r>
            <a:r>
              <a:rPr lang="ru-RU" dirty="0" err="1" smtClean="0"/>
              <a:t>өзінің</a:t>
            </a:r>
            <a:r>
              <a:rPr lang="ru-RU" dirty="0" smtClean="0"/>
              <a:t> </a:t>
            </a:r>
            <a:r>
              <a:rPr lang="ru-RU" dirty="0" err="1" smtClean="0"/>
              <a:t>шығармашылық</a:t>
            </a:r>
            <a:r>
              <a:rPr lang="ru-RU" dirty="0" smtClean="0"/>
              <a:t> </a:t>
            </a:r>
            <a:r>
              <a:rPr lang="ru-RU" dirty="0" err="1" smtClean="0"/>
              <a:t>потенциалын</a:t>
            </a:r>
            <a:r>
              <a:rPr lang="ru-RU" dirty="0" smtClean="0"/>
              <a:t> </a:t>
            </a:r>
            <a:r>
              <a:rPr lang="ru-RU" dirty="0" err="1" smtClean="0"/>
              <a:t>жүзеге</a:t>
            </a:r>
            <a:r>
              <a:rPr lang="ru-RU" dirty="0" smtClean="0"/>
              <a:t> </a:t>
            </a:r>
            <a:r>
              <a:rPr lang="ru-RU" dirty="0" err="1" smtClean="0"/>
              <a:t>асыру</a:t>
            </a:r>
            <a:r>
              <a:rPr lang="ru-RU" dirty="0" smtClean="0"/>
              <a:t>)</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kk-KZ" sz="4000" b="1" dirty="0"/>
              <a:t>Суицид </a:t>
            </a:r>
            <a:r>
              <a:rPr lang="kk-KZ" sz="4000" dirty="0"/>
              <a:t>– ол адамның өз -өзіне қол жұмсауы.</a:t>
            </a:r>
            <a:endParaRPr lang="ru-RU" sz="4000" dirty="0"/>
          </a:p>
        </p:txBody>
      </p:sp>
      <p:sp>
        <p:nvSpPr>
          <p:cNvPr id="3075" name="Rectangle 3"/>
          <p:cNvSpPr>
            <a:spLocks noGrp="1" noChangeArrowheads="1"/>
          </p:cNvSpPr>
          <p:nvPr>
            <p:ph type="body" idx="1"/>
          </p:nvPr>
        </p:nvSpPr>
        <p:spPr>
          <a:xfrm>
            <a:off x="304800" y="1752600"/>
            <a:ext cx="8262938" cy="4267200"/>
          </a:xfrm>
        </p:spPr>
        <p:txBody>
          <a:bodyPr/>
          <a:lstStyle/>
          <a:p>
            <a:pPr algn="just">
              <a:buFontTx/>
              <a:buNone/>
            </a:pPr>
            <a:r>
              <a:rPr lang="kk-KZ" sz="3200" dirty="0" smtClean="0">
                <a:latin typeface="KZ Times New Roman" pitchFamily="18" charset="0"/>
              </a:rPr>
              <a:t>  	</a:t>
            </a:r>
            <a:r>
              <a:rPr lang="kk-KZ" sz="3200" dirty="0" smtClean="0">
                <a:solidFill>
                  <a:srgbClr val="002060"/>
                </a:solidFill>
                <a:latin typeface="KZ Times New Roman" pitchFamily="18" charset="0"/>
              </a:rPr>
              <a:t>“</a:t>
            </a:r>
            <a:r>
              <a:rPr lang="kk-KZ" sz="3200" dirty="0">
                <a:solidFill>
                  <a:srgbClr val="002060"/>
                </a:solidFill>
                <a:latin typeface="KZ Times New Roman" pitchFamily="18" charset="0"/>
              </a:rPr>
              <a:t>Суицидтік </a:t>
            </a:r>
            <a:r>
              <a:rPr lang="kk-KZ" sz="3200" dirty="0" smtClean="0">
                <a:solidFill>
                  <a:srgbClr val="002060"/>
                </a:solidFill>
                <a:latin typeface="KZ Times New Roman" pitchFamily="18" charset="0"/>
              </a:rPr>
              <a:t>мінез-құлық - тұлғаның маңызды қажеттіліктерін қанағаттандыру жолында кездесетін кедергілерге қарсылық көрсетуге қабілетсіздіктің нәтижесінде туындайтын әрекет. </a:t>
            </a:r>
            <a:r>
              <a:rPr lang="kk-KZ" sz="3200" dirty="0">
                <a:solidFill>
                  <a:srgbClr val="002060"/>
                </a:solidFill>
                <a:latin typeface="KZ Times New Roman" pitchFamily="18" charset="0"/>
              </a:rPr>
              <a:t>Бұл адам үшін өмірдің мән – мағынасының жойылуы, өмірге деген құштарлығының төмендеуі.</a:t>
            </a:r>
          </a:p>
          <a:p>
            <a:pPr algn="just">
              <a:buFontTx/>
              <a:buNone/>
            </a:pPr>
            <a:r>
              <a:rPr lang="kk-KZ" sz="3200" dirty="0">
                <a:solidFill>
                  <a:srgbClr val="002060"/>
                </a:solidFill>
                <a:latin typeface="KZ Times New Roman" pitchFamily="18" charset="0"/>
              </a:rPr>
              <a:t>     </a:t>
            </a:r>
            <a:endParaRPr lang="ru-RU" sz="3200" dirty="0">
              <a:solidFill>
                <a:srgbClr val="002060"/>
              </a:solidFill>
              <a:latin typeface="KZ 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0"/>
            <a:ext cx="7772400" cy="1077912"/>
          </a:xfrm>
        </p:spPr>
        <p:txBody>
          <a:bodyPr/>
          <a:lstStyle/>
          <a:p>
            <a:pPr algn="ctr" eaLnBrk="1" hangingPunct="1"/>
            <a:r>
              <a:rPr lang="ru-RU" sz="3200" b="1" dirty="0" err="1" smtClean="0">
                <a:latin typeface="Times New Roman" pitchFamily="18" charset="0"/>
                <a:cs typeface="Times New Roman" pitchFamily="18" charset="0"/>
              </a:rPr>
              <a:t>Өз</a:t>
            </a:r>
            <a:r>
              <a:rPr lang="en-US" sz="3200" b="1" dirty="0" smtClean="0">
                <a:latin typeface="Times New Roman" pitchFamily="18" charset="0"/>
                <a:cs typeface="Times New Roman" pitchFamily="18" charset="0"/>
              </a:rPr>
              <a:t>-</a:t>
            </a:r>
            <a:r>
              <a:rPr lang="kk-KZ" sz="3200" b="1" dirty="0" smtClean="0">
                <a:latin typeface="Times New Roman" pitchFamily="18" charset="0"/>
                <a:cs typeface="Times New Roman" pitchFamily="18" charset="0"/>
              </a:rPr>
              <a:t>өзіне қол жұмсау әрекеттерінің қауіп факторлары</a:t>
            </a:r>
            <a:r>
              <a:rPr lang="ru-RU" sz="3200" b="1" dirty="0" smtClean="0">
                <a:solidFill>
                  <a:srgbClr val="FFFFFF"/>
                </a:solidFill>
                <a:latin typeface="Times New Roman" pitchFamily="18" charset="0"/>
              </a:rPr>
              <a:t>:</a:t>
            </a:r>
          </a:p>
        </p:txBody>
      </p:sp>
      <p:sp>
        <p:nvSpPr>
          <p:cNvPr id="15363" name="Rectangle 3"/>
          <p:cNvSpPr>
            <a:spLocks noGrp="1" noChangeArrowheads="1"/>
          </p:cNvSpPr>
          <p:nvPr>
            <p:ph type="body" idx="1"/>
          </p:nvPr>
        </p:nvSpPr>
        <p:spPr>
          <a:xfrm>
            <a:off x="0" y="1143000"/>
            <a:ext cx="9144000" cy="5715000"/>
          </a:xfrm>
        </p:spPr>
        <p:style>
          <a:lnRef idx="0">
            <a:schemeClr val="accent5"/>
          </a:lnRef>
          <a:fillRef idx="3">
            <a:schemeClr val="accent5"/>
          </a:fillRef>
          <a:effectRef idx="3">
            <a:schemeClr val="accent5"/>
          </a:effectRef>
          <a:fontRef idx="minor">
            <a:schemeClr val="lt1"/>
          </a:fontRef>
        </p:style>
        <p:txBody>
          <a:bodyPr/>
          <a:lstStyle/>
          <a:p>
            <a:pPr algn="just" eaLnBrk="1" hangingPunct="1">
              <a:lnSpc>
                <a:spcPct val="90000"/>
              </a:lnSpc>
            </a:pPr>
            <a:r>
              <a:rPr lang="ru-RU" sz="2200" b="1" dirty="0" err="1" smtClean="0">
                <a:solidFill>
                  <a:srgbClr val="000066"/>
                </a:solidFill>
                <a:latin typeface="Times New Roman" pitchFamily="18" charset="0"/>
                <a:cs typeface="Times New Roman" pitchFamily="18" charset="0"/>
              </a:rPr>
              <a:t>Ата</a:t>
            </a:r>
            <a:r>
              <a:rPr lang="en-US" sz="2200" b="1" dirty="0" smtClean="0">
                <a:solidFill>
                  <a:srgbClr val="000066"/>
                </a:solidFill>
                <a:latin typeface="Times New Roman" pitchFamily="18" charset="0"/>
                <a:cs typeface="Times New Roman" pitchFamily="18" charset="0"/>
              </a:rPr>
              <a:t>-</a:t>
            </a:r>
            <a:r>
              <a:rPr lang="kk-KZ" sz="2200" b="1" dirty="0" smtClean="0">
                <a:solidFill>
                  <a:srgbClr val="000066"/>
                </a:solidFill>
                <a:latin typeface="Times New Roman" pitchFamily="18" charset="0"/>
                <a:cs typeface="Times New Roman" pitchFamily="18" charset="0"/>
              </a:rPr>
              <a:t>аналардың ішімдікке салынуы және психикалық жағдайының нашарлығы</a:t>
            </a:r>
            <a:r>
              <a:rPr lang="ru-RU" sz="2200" b="1" dirty="0" smtClean="0">
                <a:solidFill>
                  <a:srgbClr val="000066"/>
                </a:solidFill>
                <a:latin typeface="Times New Roman" pitchFamily="18" charset="0"/>
                <a:cs typeface="Times New Roman" pitchFamily="18" charset="0"/>
              </a:rPr>
              <a:t>;</a:t>
            </a:r>
          </a:p>
          <a:p>
            <a:pPr algn="just" eaLnBrk="1" hangingPunct="1">
              <a:lnSpc>
                <a:spcPct val="90000"/>
              </a:lnSpc>
            </a:pP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отбасында</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туыстары</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достарының</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арасында</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бұндай</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іске</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барған</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адамның</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болуы</a:t>
            </a:r>
            <a:r>
              <a:rPr lang="ru-RU" sz="2200" b="1" dirty="0" smtClean="0">
                <a:solidFill>
                  <a:srgbClr val="000066"/>
                </a:solidFill>
                <a:latin typeface="Times New Roman" pitchFamily="18" charset="0"/>
                <a:cs typeface="Times New Roman" pitchFamily="18" charset="0"/>
              </a:rPr>
              <a:t> ;</a:t>
            </a:r>
            <a:endParaRPr lang="ru-RU" sz="2200" b="1" dirty="0" smtClean="0">
              <a:solidFill>
                <a:srgbClr val="000066"/>
              </a:solidFill>
              <a:latin typeface="Times New Roman" pitchFamily="18" charset="0"/>
              <a:cs typeface="Times New Roman" pitchFamily="18" charset="0"/>
            </a:endParaRPr>
          </a:p>
          <a:p>
            <a:pPr algn="just" eaLnBrk="1" hangingPunct="1">
              <a:lnSpc>
                <a:spcPct val="90000"/>
              </a:lnSpc>
            </a:pPr>
            <a:r>
              <a:rPr lang="ru-RU" sz="2200" b="1" dirty="0" err="1" smtClean="0">
                <a:solidFill>
                  <a:srgbClr val="000066"/>
                </a:solidFill>
                <a:latin typeface="Times New Roman" pitchFamily="18" charset="0"/>
                <a:cs typeface="Times New Roman" pitchFamily="18" charset="0"/>
              </a:rPr>
              <a:t>жетімдік</a:t>
            </a:r>
            <a:r>
              <a:rPr lang="ru-RU" sz="2200" b="1" dirty="0" smtClean="0">
                <a:solidFill>
                  <a:srgbClr val="000066"/>
                </a:solidFill>
                <a:latin typeface="Times New Roman" pitchFamily="18" charset="0"/>
                <a:cs typeface="Times New Roman" pitchFamily="18" charset="0"/>
              </a:rPr>
              <a:t>;</a:t>
            </a:r>
          </a:p>
          <a:p>
            <a:pPr algn="just" eaLnBrk="1" hangingPunct="1">
              <a:lnSpc>
                <a:spcPct val="90000"/>
              </a:lnSpc>
            </a:pPr>
            <a:r>
              <a:rPr lang="ru-RU" sz="2200" b="1" dirty="0" err="1" smtClean="0">
                <a:solidFill>
                  <a:srgbClr val="000066"/>
                </a:solidFill>
                <a:latin typeface="Times New Roman" pitchFamily="18" charset="0"/>
                <a:cs typeface="Times New Roman" pitchFamily="18" charset="0"/>
              </a:rPr>
              <a:t>Толық</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емес</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отбасы</a:t>
            </a:r>
            <a:r>
              <a:rPr lang="ru-RU" sz="2200" b="1" dirty="0" smtClean="0">
                <a:solidFill>
                  <a:srgbClr val="000066"/>
                </a:solidFill>
                <a:latin typeface="Times New Roman" pitchFamily="18" charset="0"/>
                <a:cs typeface="Times New Roman" pitchFamily="18" charset="0"/>
              </a:rPr>
              <a:t>;</a:t>
            </a:r>
          </a:p>
          <a:p>
            <a:pPr algn="just" eaLnBrk="1" hangingPunct="1">
              <a:lnSpc>
                <a:spcPct val="90000"/>
              </a:lnSpc>
            </a:pPr>
            <a:r>
              <a:rPr lang="ru-RU" sz="2200" b="1" dirty="0" err="1" smtClean="0">
                <a:solidFill>
                  <a:srgbClr val="000066"/>
                </a:solidFill>
                <a:latin typeface="Times New Roman" pitchFamily="18" charset="0"/>
                <a:cs typeface="Times New Roman" pitchFamily="18" charset="0"/>
              </a:rPr>
              <a:t>Дұрыс</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емес</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тәрбие</a:t>
            </a:r>
            <a:r>
              <a:rPr lang="ru-RU" sz="2200" b="1" dirty="0" smtClean="0">
                <a:solidFill>
                  <a:srgbClr val="000066"/>
                </a:solidFill>
                <a:latin typeface="Times New Roman" pitchFamily="18" charset="0"/>
                <a:cs typeface="Times New Roman" pitchFamily="18" charset="0"/>
              </a:rPr>
              <a:t> — </a:t>
            </a:r>
            <a:r>
              <a:rPr lang="ru-RU" sz="2200" b="1" dirty="0" err="1" smtClean="0">
                <a:solidFill>
                  <a:srgbClr val="000066"/>
                </a:solidFill>
                <a:latin typeface="Times New Roman" pitchFamily="18" charset="0"/>
                <a:cs typeface="Times New Roman" pitchFamily="18" charset="0"/>
              </a:rPr>
              <a:t>авторитарлық</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үлкен</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кісілерді</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сөзсіз</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тыңдау</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тыйым</a:t>
            </a:r>
            <a:r>
              <a:rPr lang="ru-RU" sz="2200" b="1" dirty="0" smtClean="0">
                <a:solidFill>
                  <a:srgbClr val="000066"/>
                </a:solidFill>
                <a:latin typeface="Times New Roman" pitchFamily="18" charset="0"/>
                <a:cs typeface="Times New Roman" pitchFamily="18" charset="0"/>
              </a:rPr>
              <a:t> салу, </a:t>
            </a:r>
            <a:r>
              <a:rPr lang="ru-RU" sz="2200" b="1" dirty="0" err="1" smtClean="0">
                <a:solidFill>
                  <a:srgbClr val="000066"/>
                </a:solidFill>
                <a:latin typeface="Times New Roman" pitchFamily="18" charset="0"/>
                <a:cs typeface="Times New Roman" pitchFamily="18" charset="0"/>
              </a:rPr>
              <a:t>қатыгез</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қарым</a:t>
            </a:r>
            <a:r>
              <a:rPr lang="en-US" sz="2200" b="1" dirty="0" smtClean="0">
                <a:solidFill>
                  <a:srgbClr val="000066"/>
                </a:solidFill>
                <a:latin typeface="Times New Roman" pitchFamily="18" charset="0"/>
                <a:cs typeface="Times New Roman" pitchFamily="18" charset="0"/>
              </a:rPr>
              <a:t>-</a:t>
            </a:r>
            <a:r>
              <a:rPr lang="kk-KZ" sz="2200" b="1" dirty="0" smtClean="0">
                <a:solidFill>
                  <a:srgbClr val="000066"/>
                </a:solidFill>
                <a:latin typeface="Times New Roman" pitchFamily="18" charset="0"/>
                <a:cs typeface="Times New Roman" pitchFamily="18" charset="0"/>
              </a:rPr>
              <a:t>қатынас, жеткіліксіз немесе шамадан тыс қамқорлық</a:t>
            </a:r>
            <a:r>
              <a:rPr lang="ru-RU" sz="2200" b="1" dirty="0" smtClean="0">
                <a:solidFill>
                  <a:srgbClr val="000066"/>
                </a:solidFill>
                <a:latin typeface="Times New Roman" pitchFamily="18" charset="0"/>
                <a:cs typeface="Times New Roman" pitchFamily="18" charset="0"/>
              </a:rPr>
              <a:t>;</a:t>
            </a:r>
          </a:p>
          <a:p>
            <a:pPr algn="just" eaLnBrk="1" hangingPunct="1">
              <a:lnSpc>
                <a:spcPct val="90000"/>
              </a:lnSpc>
            </a:pPr>
            <a:r>
              <a:rPr lang="ru-RU" sz="2200" b="1" dirty="0" err="1" smtClean="0">
                <a:solidFill>
                  <a:srgbClr val="000066"/>
                </a:solidFill>
                <a:latin typeface="Times New Roman" pitchFamily="18" charset="0"/>
                <a:cs typeface="Times New Roman" pitchFamily="18" charset="0"/>
              </a:rPr>
              <a:t>Психикалық</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жарақаттар</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мектептегі</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және</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басқа</a:t>
            </a:r>
            <a:r>
              <a:rPr lang="ru-RU" sz="2200" b="1" dirty="0" smtClean="0">
                <a:solidFill>
                  <a:srgbClr val="000066"/>
                </a:solidFill>
                <a:latin typeface="Times New Roman" pitchFamily="18" charset="0"/>
                <a:cs typeface="Times New Roman" pitchFamily="18" charset="0"/>
              </a:rPr>
              <a:t>;</a:t>
            </a:r>
          </a:p>
          <a:p>
            <a:pPr algn="just" eaLnBrk="1" hangingPunct="1">
              <a:lnSpc>
                <a:spcPct val="90000"/>
              </a:lnSpc>
            </a:pPr>
            <a:r>
              <a:rPr lang="ru-RU" sz="2200" b="1" dirty="0" err="1" smtClean="0">
                <a:solidFill>
                  <a:srgbClr val="000066"/>
                </a:solidFill>
                <a:latin typeface="Times New Roman" pitchFamily="18" charset="0"/>
                <a:cs typeface="Times New Roman" pitchFamily="18" charset="0"/>
              </a:rPr>
              <a:t>Қатарластары</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арасында</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беделінің</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жойылуы</a:t>
            </a:r>
            <a:r>
              <a:rPr lang="ru-RU" sz="2200" b="1" dirty="0" smtClean="0">
                <a:solidFill>
                  <a:srgbClr val="000066"/>
                </a:solidFill>
                <a:latin typeface="Times New Roman" pitchFamily="18" charset="0"/>
                <a:cs typeface="Times New Roman" pitchFamily="18" charset="0"/>
              </a:rPr>
              <a:t>;</a:t>
            </a:r>
          </a:p>
          <a:p>
            <a:pPr algn="just" eaLnBrk="1" hangingPunct="1">
              <a:lnSpc>
                <a:spcPct val="90000"/>
              </a:lnSpc>
            </a:pPr>
            <a:r>
              <a:rPr lang="ru-RU" sz="2200" b="1" dirty="0" err="1" smtClean="0">
                <a:solidFill>
                  <a:srgbClr val="000066"/>
                </a:solidFill>
                <a:latin typeface="Times New Roman" pitchFamily="18" charset="0"/>
                <a:cs typeface="Times New Roman" pitchFamily="18" charset="0"/>
              </a:rPr>
              <a:t>Психобелсенді</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заттарды</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пайдалану</a:t>
            </a:r>
            <a:r>
              <a:rPr lang="ru-RU" sz="2200" b="1" dirty="0" smtClean="0">
                <a:solidFill>
                  <a:srgbClr val="000066"/>
                </a:solidFill>
                <a:latin typeface="Times New Roman" pitchFamily="18" charset="0"/>
                <a:cs typeface="Times New Roman" pitchFamily="18" charset="0"/>
              </a:rPr>
              <a:t>;</a:t>
            </a:r>
          </a:p>
          <a:p>
            <a:pPr algn="just" eaLnBrk="1" hangingPunct="1">
              <a:lnSpc>
                <a:spcPct val="90000"/>
              </a:lnSpc>
            </a:pPr>
            <a:r>
              <a:rPr lang="ru-RU" sz="2200" b="1" dirty="0" err="1" smtClean="0">
                <a:solidFill>
                  <a:srgbClr val="000066"/>
                </a:solidFill>
                <a:latin typeface="Times New Roman" pitchFamily="18" charset="0"/>
                <a:cs typeface="Times New Roman" pitchFamily="18" charset="0"/>
              </a:rPr>
              <a:t>Туа</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біткен</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физикалық</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кемшіліктер</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және</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осыған</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байланысты</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ауыр</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қамығу</a:t>
            </a:r>
            <a:r>
              <a:rPr lang="ru-RU" sz="2200" b="1" dirty="0" smtClean="0">
                <a:solidFill>
                  <a:srgbClr val="000066"/>
                </a:solidFill>
                <a:latin typeface="Times New Roman" pitchFamily="18" charset="0"/>
                <a:cs typeface="Times New Roman" pitchFamily="18" charset="0"/>
              </a:rPr>
              <a:t>;</a:t>
            </a:r>
          </a:p>
          <a:p>
            <a:pPr algn="just" eaLnBrk="1" hangingPunct="1">
              <a:lnSpc>
                <a:spcPct val="90000"/>
              </a:lnSpc>
            </a:pPr>
            <a:r>
              <a:rPr lang="ru-RU" sz="2200" b="1" dirty="0" err="1" smtClean="0">
                <a:solidFill>
                  <a:srgbClr val="000066"/>
                </a:solidFill>
                <a:latin typeface="Times New Roman" pitchFamily="18" charset="0"/>
                <a:cs typeface="Times New Roman" pitchFamily="18" charset="0"/>
              </a:rPr>
              <a:t>Туа</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біткен</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психикалық</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аурулар</a:t>
            </a:r>
            <a:r>
              <a:rPr lang="ru-RU" sz="2200" b="1" dirty="0" smtClean="0">
                <a:solidFill>
                  <a:srgbClr val="000066"/>
                </a:solidFill>
                <a:latin typeface="Times New Roman" pitchFamily="18" charset="0"/>
                <a:cs typeface="Times New Roman" pitchFamily="18" charset="0"/>
              </a:rPr>
              <a:t> (</a:t>
            </a:r>
            <a:r>
              <a:rPr lang="ru-RU" sz="2200" b="1" dirty="0" err="1" smtClean="0">
                <a:solidFill>
                  <a:srgbClr val="000066"/>
                </a:solidFill>
                <a:latin typeface="Times New Roman" pitchFamily="18" charset="0"/>
                <a:cs typeface="Times New Roman" pitchFamily="18" charset="0"/>
              </a:rPr>
              <a:t>ақыл</a:t>
            </a:r>
            <a:r>
              <a:rPr lang="en-US" sz="2200" b="1" dirty="0" smtClean="0">
                <a:solidFill>
                  <a:srgbClr val="000066"/>
                </a:solidFill>
                <a:latin typeface="Times New Roman" pitchFamily="18" charset="0"/>
                <a:cs typeface="Times New Roman" pitchFamily="18" charset="0"/>
              </a:rPr>
              <a:t>-</a:t>
            </a:r>
            <a:r>
              <a:rPr lang="kk-KZ" sz="2200" b="1" dirty="0" smtClean="0">
                <a:solidFill>
                  <a:srgbClr val="000066"/>
                </a:solidFill>
                <a:latin typeface="Times New Roman" pitchFamily="18" charset="0"/>
                <a:cs typeface="Times New Roman" pitchFamily="18" charset="0"/>
              </a:rPr>
              <a:t>ойы кемістігі</a:t>
            </a:r>
            <a:r>
              <a:rPr lang="ru-RU" sz="2200" b="1" dirty="0" smtClean="0">
                <a:solidFill>
                  <a:srgbClr val="000066"/>
                </a:solidFill>
                <a:latin typeface="Times New Roman" pitchFamily="18" charset="0"/>
                <a:cs typeface="Times New Roman" pitchFamily="18" charset="0"/>
              </a:rPr>
              <a:t>, эпилепсия, шизофрения </a:t>
            </a:r>
            <a:r>
              <a:rPr lang="ru-RU" sz="2200" b="1" dirty="0" err="1" smtClean="0">
                <a:solidFill>
                  <a:srgbClr val="000066"/>
                </a:solidFill>
                <a:latin typeface="Times New Roman" pitchFamily="18" charset="0"/>
                <a:cs typeface="Times New Roman" pitchFamily="18" charset="0"/>
              </a:rPr>
              <a:t>және</a:t>
            </a:r>
            <a:r>
              <a:rPr lang="ru-RU" sz="2200" b="1" dirty="0" smtClean="0">
                <a:solidFill>
                  <a:srgbClr val="000066"/>
                </a:solidFill>
                <a:latin typeface="Times New Roman" pitchFamily="18" charset="0"/>
                <a:cs typeface="Times New Roman" pitchFamily="18" charset="0"/>
              </a:rPr>
              <a:t> т.б.).</a:t>
            </a:r>
            <a:endParaRPr lang="ru-RU" sz="2200" dirty="0" smtClean="0">
              <a:solidFill>
                <a:srgbClr val="000066"/>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2913" y="103188"/>
            <a:ext cx="8243887" cy="1060450"/>
          </a:xfrm>
        </p:spPr>
        <p:txBody>
          <a:bodyPr/>
          <a:lstStyle/>
          <a:p>
            <a:pPr algn="ctr"/>
            <a:r>
              <a:rPr lang="kk-KZ" sz="3000" b="1" dirty="0" smtClean="0"/>
              <a:t> </a:t>
            </a:r>
            <a:r>
              <a:rPr lang="kk-KZ" sz="3000" b="1" dirty="0" smtClean="0"/>
              <a:t>Қ</a:t>
            </a:r>
            <a:r>
              <a:rPr lang="kk-KZ" sz="3000" b="1" dirty="0" smtClean="0"/>
              <a:t>андай </a:t>
            </a:r>
            <a:r>
              <a:rPr lang="kk-KZ" sz="3000" b="1" dirty="0"/>
              <a:t>белгілер бойынша анықтауға болады.</a:t>
            </a:r>
            <a:endParaRPr lang="ru-RU" sz="3000" b="1" dirty="0"/>
          </a:p>
        </p:txBody>
      </p:sp>
      <p:sp>
        <p:nvSpPr>
          <p:cNvPr id="7171" name="Rectangle 3"/>
          <p:cNvSpPr>
            <a:spLocks noGrp="1" noChangeArrowheads="1"/>
          </p:cNvSpPr>
          <p:nvPr>
            <p:ph type="body" idx="1"/>
          </p:nvPr>
        </p:nvSpPr>
        <p:spPr>
          <a:xfrm>
            <a:off x="304800" y="1268412"/>
            <a:ext cx="8458200" cy="5589587"/>
          </a:xfrm>
        </p:spPr>
        <p:style>
          <a:lnRef idx="1">
            <a:schemeClr val="accent1"/>
          </a:lnRef>
          <a:fillRef idx="2">
            <a:schemeClr val="accent1"/>
          </a:fillRef>
          <a:effectRef idx="1">
            <a:schemeClr val="accent1"/>
          </a:effectRef>
          <a:fontRef idx="minor">
            <a:schemeClr val="dk1"/>
          </a:fontRef>
        </p:style>
        <p:txBody>
          <a:bodyPr/>
          <a:lstStyle/>
          <a:p>
            <a:pPr>
              <a:lnSpc>
                <a:spcPct val="80000"/>
              </a:lnSpc>
            </a:pPr>
            <a:r>
              <a:rPr lang="kk-KZ" sz="2700" b="1" dirty="0">
                <a:solidFill>
                  <a:srgbClr val="000066"/>
                </a:solidFill>
                <a:latin typeface="KZ Times New Roman" pitchFamily="18" charset="0"/>
              </a:rPr>
              <a:t>Мінез –құлқы  өзгереді, көп сөйлемейді.</a:t>
            </a:r>
          </a:p>
          <a:p>
            <a:pPr>
              <a:lnSpc>
                <a:spcPct val="80000"/>
              </a:lnSpc>
            </a:pPr>
            <a:r>
              <a:rPr lang="kk-KZ" sz="2700" b="1" dirty="0">
                <a:solidFill>
                  <a:srgbClr val="000066"/>
                </a:solidFill>
                <a:latin typeface="KZ Times New Roman" pitchFamily="18" charset="0"/>
              </a:rPr>
              <a:t>Мектепке бармаудың түрлі жолдарын іздестіреді, ауырып тұрмын деп сылтауратады.</a:t>
            </a:r>
          </a:p>
          <a:p>
            <a:pPr>
              <a:lnSpc>
                <a:spcPct val="80000"/>
              </a:lnSpc>
            </a:pPr>
            <a:r>
              <a:rPr lang="kk-KZ" sz="2700" b="1" dirty="0">
                <a:solidFill>
                  <a:srgbClr val="000066"/>
                </a:solidFill>
                <a:latin typeface="KZ Times New Roman" pitchFamily="18" charset="0"/>
              </a:rPr>
              <a:t>Ақша сұрауды көбейтеді, болмаса ата –анасынан ақша ұрлайтынды шығарады.</a:t>
            </a:r>
          </a:p>
          <a:p>
            <a:pPr>
              <a:lnSpc>
                <a:spcPct val="80000"/>
              </a:lnSpc>
            </a:pPr>
            <a:r>
              <a:rPr lang="kk-KZ" sz="2700" b="1" dirty="0">
                <a:solidFill>
                  <a:srgbClr val="000066"/>
                </a:solidFill>
                <a:latin typeface="KZ Times New Roman" pitchFamily="18" charset="0"/>
              </a:rPr>
              <a:t>Кейбір балалар іштей тұйықталып, достарымен кездеспеуге тырысады.</a:t>
            </a:r>
          </a:p>
          <a:p>
            <a:pPr>
              <a:lnSpc>
                <a:spcPct val="80000"/>
              </a:lnSpc>
            </a:pPr>
            <a:r>
              <a:rPr lang="kk-KZ" sz="2700" b="1" dirty="0">
                <a:solidFill>
                  <a:srgbClr val="000066"/>
                </a:solidFill>
                <a:latin typeface="KZ Times New Roman" pitchFamily="18" charset="0"/>
              </a:rPr>
              <a:t>Ал кейбірі өзінен жасы кішіге тым қатал (агрессор ) болады, өйткені өзінің көргені зорлық – зомбылық. </a:t>
            </a:r>
          </a:p>
          <a:p>
            <a:pPr>
              <a:lnSpc>
                <a:spcPct val="80000"/>
              </a:lnSpc>
            </a:pPr>
            <a:r>
              <a:rPr lang="kk-KZ" sz="2700" b="1" dirty="0">
                <a:solidFill>
                  <a:srgbClr val="000066"/>
                </a:solidFill>
                <a:latin typeface="KZ Times New Roman" pitchFamily="18" charset="0"/>
              </a:rPr>
              <a:t>Сабақта зейінсіздік танытып, оқу нәтижесі төмендейді.</a:t>
            </a:r>
          </a:p>
          <a:p>
            <a:pPr>
              <a:lnSpc>
                <a:spcPct val="80000"/>
              </a:lnSpc>
            </a:pPr>
            <a:r>
              <a:rPr lang="kk-KZ" sz="2700" b="1" dirty="0">
                <a:solidFill>
                  <a:srgbClr val="000066"/>
                </a:solidFill>
                <a:latin typeface="KZ Times New Roman" pitchFamily="18" charset="0"/>
              </a:rPr>
              <a:t>Кез – келген ескертуді теріс қабылдайды.</a:t>
            </a:r>
            <a:endParaRPr lang="ru-RU" sz="2700" b="1" dirty="0">
              <a:solidFill>
                <a:srgbClr val="000066"/>
              </a:solidFill>
              <a:latin typeface="KZ 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260350"/>
            <a:ext cx="8229600" cy="647700"/>
          </a:xfrm>
        </p:spPr>
        <p:txBody>
          <a:bodyPr/>
          <a:lstStyle/>
          <a:p>
            <a:pPr algn="ctr"/>
            <a:r>
              <a:rPr lang="kk-KZ" sz="4000" dirty="0"/>
              <a:t>Ата – аналар не істеу керек? </a:t>
            </a:r>
            <a:endParaRPr lang="ru-RU" sz="4000" dirty="0"/>
          </a:p>
        </p:txBody>
      </p:sp>
      <p:sp>
        <p:nvSpPr>
          <p:cNvPr id="6147" name="Rectangle 3"/>
          <p:cNvSpPr>
            <a:spLocks noGrp="1" noChangeArrowheads="1"/>
          </p:cNvSpPr>
          <p:nvPr>
            <p:ph type="body" idx="1"/>
          </p:nvPr>
        </p:nvSpPr>
        <p:spPr>
          <a:xfrm>
            <a:off x="304800" y="990601"/>
            <a:ext cx="8610600" cy="5867400"/>
          </a:xfrm>
        </p:spPr>
        <p:style>
          <a:lnRef idx="1">
            <a:schemeClr val="accent1"/>
          </a:lnRef>
          <a:fillRef idx="2">
            <a:schemeClr val="accent1"/>
          </a:fillRef>
          <a:effectRef idx="1">
            <a:schemeClr val="accent1"/>
          </a:effectRef>
          <a:fontRef idx="minor">
            <a:schemeClr val="dk1"/>
          </a:fontRef>
        </p:style>
        <p:txBody>
          <a:bodyPr/>
          <a:lstStyle/>
          <a:p>
            <a:pPr algn="just"/>
            <a:r>
              <a:rPr lang="kk-KZ" sz="2600" dirty="0">
                <a:latin typeface="KZ Times New Roman" pitchFamily="18" charset="0"/>
              </a:rPr>
              <a:t>Баламен жиі әңгімелесіп, оның жетістіктеріне қуанып, мақтап, ал кемшіліктері болса, оны жоюға көмектесу керек. Әрдайым баламен қарым – қатынас жасап, оны өз ойларымен жалғыз қалдырмауға тырысу керек. Бұл бірінші </a:t>
            </a:r>
          </a:p>
          <a:p>
            <a:pPr algn="just"/>
            <a:r>
              <a:rPr lang="kk-KZ" sz="2600" dirty="0">
                <a:latin typeface="KZ Times New Roman" pitchFamily="18" charset="0"/>
              </a:rPr>
              <a:t>Екіншіден, баланың өз күшіне және мүмкіндіктеріне сенім ұялату қажет.</a:t>
            </a:r>
          </a:p>
          <a:p>
            <a:pPr algn="just"/>
            <a:r>
              <a:rPr lang="kk-KZ" sz="2600" dirty="0">
                <a:latin typeface="KZ Times New Roman" pitchFamily="18" charset="0"/>
              </a:rPr>
              <a:t>Үшінші – болашаққа сеніммен қарауға баулу.</a:t>
            </a:r>
          </a:p>
          <a:p>
            <a:pPr algn="just"/>
            <a:r>
              <a:rPr lang="kk-KZ" sz="2600" dirty="0">
                <a:latin typeface="KZ Times New Roman" pitchFamily="18" charset="0"/>
              </a:rPr>
              <a:t>Төртінші  - әрқашан жанашырлық танытып, жылы шыраймен және түсінушілікпен қарау.</a:t>
            </a:r>
          </a:p>
          <a:p>
            <a:pPr algn="just"/>
            <a:r>
              <a:rPr lang="kk-KZ" sz="2600" dirty="0">
                <a:latin typeface="KZ Times New Roman" pitchFamily="18" charset="0"/>
              </a:rPr>
              <a:t>Бесінші – баланың мінез – құлқын бақылап, оның өз қатарластарымен  қарым – қатынасын талдау.</a:t>
            </a:r>
          </a:p>
          <a:p>
            <a:endParaRPr lang="ru-RU"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8001000" cy="838200"/>
          </a:xfrm>
        </p:spPr>
        <p:txBody>
          <a:bodyPr/>
          <a:lstStyle/>
          <a:p>
            <a:pPr algn="ctr"/>
            <a:r>
              <a:rPr lang="kk-KZ" sz="4000" dirty="0" smtClean="0">
                <a:solidFill>
                  <a:srgbClr val="CC0000"/>
                </a:solidFill>
                <a:latin typeface="KZ Times New Roman" pitchFamily="18" charset="0"/>
              </a:rPr>
              <a:t>“Беги или умри”</a:t>
            </a:r>
            <a:endParaRPr lang="ru-RU" sz="4000" dirty="0">
              <a:solidFill>
                <a:srgbClr val="CC0000"/>
              </a:solidFill>
              <a:latin typeface="KZ Times New Roman" pitchFamily="18" charset="0"/>
            </a:endParaRPr>
          </a:p>
        </p:txBody>
      </p:sp>
      <p:sp>
        <p:nvSpPr>
          <p:cNvPr id="3" name="Содержимое 2"/>
          <p:cNvSpPr>
            <a:spLocks noGrp="1"/>
          </p:cNvSpPr>
          <p:nvPr>
            <p:ph idx="1"/>
          </p:nvPr>
        </p:nvSpPr>
        <p:spPr>
          <a:xfrm>
            <a:off x="0" y="838200"/>
            <a:ext cx="8991600" cy="2971800"/>
          </a:xfrm>
        </p:spPr>
        <p:txBody>
          <a:bodyPr/>
          <a:lstStyle/>
          <a:p>
            <a:pPr algn="just">
              <a:buNone/>
            </a:pPr>
            <a:r>
              <a:rPr lang="kk-KZ" dirty="0" smtClean="0">
                <a:latin typeface="KZ Times New Roman" pitchFamily="18" charset="0"/>
              </a:rPr>
              <a:t>		</a:t>
            </a:r>
            <a:r>
              <a:rPr lang="kk-KZ" sz="2800" dirty="0" smtClean="0">
                <a:solidFill>
                  <a:srgbClr val="00153E"/>
                </a:solidFill>
                <a:latin typeface="KZ Times New Roman" pitchFamily="18" charset="0"/>
              </a:rPr>
              <a:t>Бұл ойын ғаламтор желісі бойынша кең ауқымда тарап барады. Бұл ойынды ойнаушы автомобиль жүретін жолмен жүгіріп өту керек. Егер ойыншы автомобиль капотына қолы тисе ұпай алады. Тағы бір ақпараттарға сүйенсек, жасөспірім бұл іс-әрекетті орындап қана қоймай, оны видеоға түсіруі керек.</a:t>
            </a:r>
            <a:endParaRPr lang="ru-RU" sz="2800" dirty="0">
              <a:solidFill>
                <a:srgbClr val="00153E"/>
              </a:solidFill>
              <a:latin typeface="KZ Times New Roman" pitchFamily="18" charset="0"/>
            </a:endParaRPr>
          </a:p>
        </p:txBody>
      </p:sp>
      <p:pic>
        <p:nvPicPr>
          <p:cNvPr id="2052" name="Picture 4"/>
          <p:cNvPicPr>
            <a:picLocks noChangeAspect="1" noChangeArrowheads="1"/>
          </p:cNvPicPr>
          <p:nvPr/>
        </p:nvPicPr>
        <p:blipFill>
          <a:blip r:embed="rId2"/>
          <a:srcRect/>
          <a:stretch>
            <a:fillRect/>
          </a:stretch>
        </p:blipFill>
        <p:spPr bwMode="auto">
          <a:xfrm>
            <a:off x="2438400" y="3657600"/>
            <a:ext cx="4419600" cy="3200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8001000" cy="911225"/>
          </a:xfrm>
        </p:spPr>
        <p:txBody>
          <a:bodyPr/>
          <a:lstStyle/>
          <a:p>
            <a:pPr algn="ctr"/>
            <a:r>
              <a:rPr lang="kk-KZ" sz="5400" dirty="0" smtClean="0">
                <a:solidFill>
                  <a:srgbClr val="C00000"/>
                </a:solidFill>
                <a:latin typeface="KZ Times New Roman" pitchFamily="18" charset="0"/>
              </a:rPr>
              <a:t>“Соль и лед”</a:t>
            </a:r>
            <a:endParaRPr lang="ru-RU" sz="5400" dirty="0">
              <a:solidFill>
                <a:srgbClr val="C00000"/>
              </a:solidFill>
              <a:latin typeface="KZ Times New Roman" pitchFamily="18" charset="0"/>
            </a:endParaRPr>
          </a:p>
        </p:txBody>
      </p:sp>
      <p:sp>
        <p:nvSpPr>
          <p:cNvPr id="5" name="Содержимое 4"/>
          <p:cNvSpPr>
            <a:spLocks noGrp="1"/>
          </p:cNvSpPr>
          <p:nvPr>
            <p:ph idx="1"/>
          </p:nvPr>
        </p:nvSpPr>
        <p:spPr>
          <a:xfrm>
            <a:off x="0" y="838200"/>
            <a:ext cx="9144000" cy="3276600"/>
          </a:xfrm>
        </p:spPr>
        <p:txBody>
          <a:bodyPr/>
          <a:lstStyle/>
          <a:p>
            <a:pPr algn="just">
              <a:buNone/>
            </a:pPr>
            <a:r>
              <a:rPr lang="kk-KZ" sz="2800" dirty="0" smtClean="0">
                <a:latin typeface="KZ Times New Roman" pitchFamily="18" charset="0"/>
              </a:rPr>
              <a:t>		</a:t>
            </a:r>
            <a:r>
              <a:rPr lang="kk-KZ" sz="2800" dirty="0" smtClean="0">
                <a:solidFill>
                  <a:srgbClr val="002060"/>
                </a:solidFill>
                <a:latin typeface="KZ Times New Roman" pitchFamily="18" charset="0"/>
              </a:rPr>
              <a:t>Бұл ойынның барысында жасөспірім қолына тұзды сеуіп, оның үстіне мұзды қояды да тексереді, кім қаншалықты ұзақ шыдай алады. Мұз тұзбен араласқанда температура -17 градусқа дейін түседі екен, бұл тері мен сүйекті өте ауыртады. Ал тұз бен мұз адамның қолында неғұрлым ұзақ тұрса,теріні қатты күйік шалады, ал сүйек сынып кетеді екен.</a:t>
            </a:r>
            <a:endParaRPr lang="ru-RU" sz="2800" dirty="0">
              <a:solidFill>
                <a:srgbClr val="002060"/>
              </a:solidFill>
              <a:latin typeface="KZ 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1295400" y="4038600"/>
            <a:ext cx="6705600" cy="2819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8001000" cy="838200"/>
          </a:xfrm>
        </p:spPr>
        <p:txBody>
          <a:bodyPr/>
          <a:lstStyle/>
          <a:p>
            <a:pPr algn="ctr"/>
            <a:r>
              <a:rPr lang="kk-KZ" dirty="0" smtClean="0">
                <a:latin typeface="KZ Times New Roman" pitchFamily="18" charset="0"/>
              </a:rPr>
              <a:t>“Синий кит” және “тихий дом”</a:t>
            </a:r>
            <a:endParaRPr lang="ru-RU" dirty="0">
              <a:latin typeface="KZ Times New Roman" pitchFamily="18" charset="0"/>
            </a:endParaRPr>
          </a:p>
        </p:txBody>
      </p:sp>
      <p:sp>
        <p:nvSpPr>
          <p:cNvPr id="3" name="Содержимое 2"/>
          <p:cNvSpPr>
            <a:spLocks noGrp="1"/>
          </p:cNvSpPr>
          <p:nvPr>
            <p:ph idx="1"/>
          </p:nvPr>
        </p:nvSpPr>
        <p:spPr>
          <a:xfrm>
            <a:off x="152400" y="762000"/>
            <a:ext cx="8763000" cy="3810000"/>
          </a:xfrm>
        </p:spPr>
        <p:txBody>
          <a:bodyPr/>
          <a:lstStyle/>
          <a:p>
            <a:pPr algn="just">
              <a:buNone/>
            </a:pPr>
            <a:r>
              <a:rPr lang="kk-KZ" sz="2400" dirty="0" smtClean="0">
                <a:latin typeface="KZ Times New Roman" pitchFamily="18" charset="0"/>
              </a:rPr>
              <a:t>		</a:t>
            </a:r>
            <a:r>
              <a:rPr lang="kk-KZ" sz="2400" dirty="0" smtClean="0">
                <a:solidFill>
                  <a:srgbClr val="002060"/>
                </a:solidFill>
                <a:latin typeface="KZ Times New Roman" pitchFamily="18" charset="0"/>
              </a:rPr>
              <a:t>Бұл топтар жасөспірімдерге өзін маңыздырақ сезінулерін ұсынады. Манипуляциялық технология мына жағдайларға бағытталған: өлімнің образын әсерлеп көрсету, жасөспірімдердің өміріндегі мәселенің құнын төмендету, о дүниеге бір мезетте кетуді насихаттайды, ұсынады, бұның барлығы жасөспірімнің психологиясына бағытталған. Балалар өздерін маңыздырақ сезінуі үшін осы топтарға кіреді екен. Администратор өз құрбандарымен 4:20 да байланысқа шығады. Бұл ешкім білмей, естімей қалу үшін жасалады екен.</a:t>
            </a:r>
            <a:endParaRPr lang="ru-RU" sz="2400" dirty="0">
              <a:solidFill>
                <a:srgbClr val="002060"/>
              </a:solidFill>
              <a:latin typeface="KZ 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6400800" y="4277226"/>
            <a:ext cx="2743200" cy="258077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81000"/>
            <a:ext cx="8305800" cy="609600"/>
          </a:xfrm>
        </p:spPr>
        <p:txBody>
          <a:bodyPr/>
          <a:lstStyle/>
          <a:p>
            <a:pPr algn="ctr"/>
            <a:r>
              <a:rPr lang="kk-KZ" dirty="0" smtClean="0">
                <a:latin typeface="KZ Times New Roman" pitchFamily="18" charset="0"/>
              </a:rPr>
              <a:t>Осындай жағдайлар бола қалған кезде:</a:t>
            </a:r>
            <a:endParaRPr lang="ru-RU" dirty="0">
              <a:latin typeface="KZ Times New Roman" pitchFamily="18" charset="0"/>
            </a:endParaRPr>
          </a:p>
        </p:txBody>
      </p:sp>
      <p:sp>
        <p:nvSpPr>
          <p:cNvPr id="3" name="Содержимое 2"/>
          <p:cNvSpPr>
            <a:spLocks noGrp="1"/>
          </p:cNvSpPr>
          <p:nvPr>
            <p:ph idx="1"/>
          </p:nvPr>
        </p:nvSpPr>
        <p:spPr>
          <a:xfrm>
            <a:off x="152400" y="1066800"/>
            <a:ext cx="8991600" cy="4800600"/>
          </a:xfrm>
        </p:spPr>
        <p:txBody>
          <a:bodyPr/>
          <a:lstStyle/>
          <a:p>
            <a:pPr>
              <a:buNone/>
            </a:pPr>
            <a:r>
              <a:rPr lang="kk-KZ" sz="3200" dirty="0" smtClean="0"/>
              <a:t>-</a:t>
            </a:r>
            <a:r>
              <a:rPr lang="kk-KZ" sz="3200" dirty="0" smtClean="0"/>
              <a:t>  </a:t>
            </a:r>
            <a:r>
              <a:rPr lang="kk-KZ" sz="3200" dirty="0" smtClean="0">
                <a:solidFill>
                  <a:srgbClr val="002060"/>
                </a:solidFill>
                <a:latin typeface="KZ Times New Roman" pitchFamily="18" charset="0"/>
              </a:rPr>
              <a:t>қамқорлық танытуға тырысыңыз;</a:t>
            </a:r>
          </a:p>
          <a:p>
            <a:pPr>
              <a:buNone/>
            </a:pPr>
            <a:r>
              <a:rPr lang="kk-KZ" sz="3200" dirty="0" smtClean="0">
                <a:solidFill>
                  <a:srgbClr val="002060"/>
                </a:solidFill>
                <a:latin typeface="KZ Times New Roman" pitchFamily="18" charset="0"/>
              </a:rPr>
              <a:t>-   оны мұқият тыңдаңыз және дауласпаңыз;</a:t>
            </a:r>
          </a:p>
          <a:p>
            <a:pPr>
              <a:buFontTx/>
              <a:buChar char="-"/>
            </a:pPr>
            <a:r>
              <a:rPr lang="kk-KZ" sz="3200" dirty="0" smtClean="0">
                <a:solidFill>
                  <a:srgbClr val="002060"/>
                </a:solidFill>
                <a:latin typeface="KZ Times New Roman" pitchFamily="18" charset="0"/>
              </a:rPr>
              <a:t>мәселені шешудің конструктивті жолдарын ұсыныңыз;</a:t>
            </a:r>
          </a:p>
          <a:p>
            <a:pPr>
              <a:buFontTx/>
              <a:buChar char="-"/>
            </a:pPr>
            <a:r>
              <a:rPr lang="kk-KZ" sz="3200" dirty="0" smtClean="0">
                <a:solidFill>
                  <a:srgbClr val="002060"/>
                </a:solidFill>
                <a:latin typeface="KZ Times New Roman" pitchFamily="18" charset="0"/>
              </a:rPr>
              <a:t>б</a:t>
            </a:r>
            <a:r>
              <a:rPr lang="kk-KZ" sz="3200" dirty="0" smtClean="0">
                <a:solidFill>
                  <a:srgbClr val="002060"/>
                </a:solidFill>
                <a:latin typeface="KZ Times New Roman" pitchFamily="18" charset="0"/>
              </a:rPr>
              <a:t>ұндай кезде баланы жалғыз қалдырмаңыз;</a:t>
            </a:r>
          </a:p>
          <a:p>
            <a:pPr>
              <a:buFontTx/>
              <a:buChar char="-"/>
            </a:pPr>
            <a:r>
              <a:rPr lang="kk-KZ" sz="3200" dirty="0" smtClean="0">
                <a:solidFill>
                  <a:srgbClr val="002060"/>
                </a:solidFill>
                <a:latin typeface="KZ Times New Roman" pitchFamily="18" charset="0"/>
              </a:rPr>
              <a:t>Жасөспірімді жеке тұлға ретінде қабылдаңыз;</a:t>
            </a:r>
          </a:p>
          <a:p>
            <a:pPr>
              <a:buFontTx/>
              <a:buChar char="-"/>
            </a:pPr>
            <a:r>
              <a:rPr lang="kk-KZ" sz="3200" dirty="0" smtClean="0">
                <a:solidFill>
                  <a:srgbClr val="002060"/>
                </a:solidFill>
                <a:latin typeface="KZ Times New Roman" pitchFamily="18" charset="0"/>
              </a:rPr>
              <a:t>Жағымды, жайлы қарым-қатынасты сақтай біліңіз;</a:t>
            </a:r>
          </a:p>
          <a:p>
            <a:pPr>
              <a:buFontTx/>
              <a:buChar char="-"/>
            </a:pPr>
            <a:endParaRPr lang="kk-KZ" sz="3200" dirty="0" smtClean="0">
              <a:solidFill>
                <a:srgbClr val="002060"/>
              </a:solidFill>
              <a:latin typeface="KZ Times New Roman" pitchFamily="18" charset="0"/>
            </a:endParaRPr>
          </a:p>
          <a:p>
            <a:pPr>
              <a:buNone/>
            </a:pPr>
            <a:endParaRPr lang="kk-KZ" sz="3200" dirty="0" smtClean="0">
              <a:solidFill>
                <a:srgbClr val="002060"/>
              </a:solidFill>
              <a:latin typeface="KZ Times New Roman" pitchFamily="18" charset="0"/>
            </a:endParaRPr>
          </a:p>
          <a:p>
            <a:pPr>
              <a:buNone/>
            </a:pPr>
            <a:endParaRPr lang="ru-RU"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762000"/>
            <a:ext cx="8001000" cy="762000"/>
          </a:xfrm>
        </p:spPr>
        <p:txBody>
          <a:bodyPr/>
          <a:lstStyle/>
          <a:p>
            <a:pPr algn="ctr"/>
            <a:r>
              <a:rPr lang="kk-KZ" sz="3200" dirty="0" smtClean="0">
                <a:solidFill>
                  <a:srgbClr val="002060"/>
                </a:solidFill>
                <a:latin typeface="KZ Times New Roman" pitchFamily="18" charset="0"/>
              </a:rPr>
              <a:t>Ғаламторға және компьютерлік ойындарға тәуелділікті анықтауға арналған тест қорытындысы</a:t>
            </a:r>
            <a:endParaRPr lang="ru-RU" sz="3200" dirty="0">
              <a:solidFill>
                <a:srgbClr val="002060"/>
              </a:solidFill>
              <a:latin typeface="KZ Times New Roman" pitchFamily="18" charset="0"/>
            </a:endParaRPr>
          </a:p>
        </p:txBody>
      </p:sp>
      <p:graphicFrame>
        <p:nvGraphicFramePr>
          <p:cNvPr id="4" name="Диаграмма 3"/>
          <p:cNvGraphicFramePr/>
          <p:nvPr/>
        </p:nvGraphicFramePr>
        <p:xfrm>
          <a:off x="0" y="2362200"/>
          <a:ext cx="91440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334000" y="1447800"/>
            <a:ext cx="3810000" cy="1200329"/>
          </a:xfrm>
          <a:prstGeom prst="rect">
            <a:avLst/>
          </a:prstGeom>
          <a:noFill/>
        </p:spPr>
        <p:txBody>
          <a:bodyPr wrap="square" rtlCol="0">
            <a:spAutoFit/>
          </a:bodyPr>
          <a:lstStyle/>
          <a:p>
            <a:r>
              <a:rPr lang="kk-KZ" sz="2400" dirty="0" smtClean="0">
                <a:solidFill>
                  <a:srgbClr val="000099"/>
                </a:solidFill>
                <a:latin typeface="KZ Times New Roman" pitchFamily="18" charset="0"/>
              </a:rPr>
              <a:t>Қатысқандар –  6-9 сынып оқушылар, </a:t>
            </a:r>
          </a:p>
          <a:p>
            <a:r>
              <a:rPr lang="kk-KZ" sz="2400" dirty="0" smtClean="0">
                <a:solidFill>
                  <a:srgbClr val="000099"/>
                </a:solidFill>
                <a:latin typeface="KZ Times New Roman" pitchFamily="18" charset="0"/>
              </a:rPr>
              <a:t>барлығы -100 оқушы</a:t>
            </a:r>
            <a:endParaRPr lang="ru-RU" sz="2400" dirty="0">
              <a:solidFill>
                <a:srgbClr val="000099"/>
              </a:solidFill>
              <a:latin typeface="KZ 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3048000" y="5638800"/>
            <a:ext cx="5715000" cy="1015663"/>
          </a:xfrm>
          <a:prstGeom prst="rect">
            <a:avLst/>
          </a:prstGeom>
          <a:solidFill>
            <a:srgbClr val="CCFFFF"/>
          </a:solidFill>
          <a:ln w="9525">
            <a:noFill/>
            <a:miter lim="800000"/>
            <a:headEnd/>
            <a:tailEnd/>
          </a:ln>
          <a:effectLst/>
        </p:spPr>
        <p:txBody>
          <a:bodyPr>
            <a:spAutoFit/>
          </a:bodyPr>
          <a:lstStyle/>
          <a:p>
            <a:pPr algn="ctr">
              <a:spcBef>
                <a:spcPct val="50000"/>
              </a:spcBef>
            </a:pPr>
            <a:r>
              <a:rPr lang="ru-RU" sz="2000" b="1" dirty="0" smtClean="0">
                <a:solidFill>
                  <a:srgbClr val="000066"/>
                </a:solidFill>
                <a:latin typeface="Arial" charset="0"/>
              </a:rPr>
              <a:t>–«осы </a:t>
            </a:r>
            <a:r>
              <a:rPr lang="ru-RU" sz="2000" b="1" dirty="0" err="1" smtClean="0">
                <a:solidFill>
                  <a:srgbClr val="000066"/>
                </a:solidFill>
                <a:latin typeface="Arial" charset="0"/>
              </a:rPr>
              <a:t>кезеңде</a:t>
            </a:r>
            <a:r>
              <a:rPr lang="ru-RU" sz="2000" b="1" dirty="0" smtClean="0">
                <a:solidFill>
                  <a:srgbClr val="000066"/>
                </a:solidFill>
                <a:latin typeface="Arial" charset="0"/>
              </a:rPr>
              <a:t> </a:t>
            </a:r>
            <a:r>
              <a:rPr lang="ru-RU" sz="2000" b="1" dirty="0" err="1" smtClean="0">
                <a:solidFill>
                  <a:srgbClr val="000066"/>
                </a:solidFill>
                <a:latin typeface="Arial" charset="0"/>
              </a:rPr>
              <a:t>өзінің</a:t>
            </a:r>
            <a:r>
              <a:rPr lang="ru-RU" sz="2000" b="1" dirty="0" smtClean="0">
                <a:solidFill>
                  <a:srgbClr val="000066"/>
                </a:solidFill>
                <a:latin typeface="Arial" charset="0"/>
              </a:rPr>
              <a:t> </a:t>
            </a:r>
            <a:r>
              <a:rPr lang="ru-RU" sz="2000" b="1" dirty="0" err="1" smtClean="0">
                <a:solidFill>
                  <a:srgbClr val="000066"/>
                </a:solidFill>
                <a:latin typeface="Arial" charset="0"/>
              </a:rPr>
              <a:t>ішкі</a:t>
            </a:r>
            <a:r>
              <a:rPr lang="ru-RU" sz="2000" b="1" dirty="0" smtClean="0">
                <a:solidFill>
                  <a:srgbClr val="000066"/>
                </a:solidFill>
                <a:latin typeface="Arial" charset="0"/>
              </a:rPr>
              <a:t> </a:t>
            </a:r>
            <a:r>
              <a:rPr lang="ru-RU" sz="2000" b="1" dirty="0" err="1" smtClean="0">
                <a:solidFill>
                  <a:srgbClr val="000066"/>
                </a:solidFill>
                <a:latin typeface="Arial" charset="0"/>
              </a:rPr>
              <a:t>жан</a:t>
            </a:r>
            <a:r>
              <a:rPr lang="ru-RU" sz="2000" b="1" dirty="0" smtClean="0">
                <a:solidFill>
                  <a:srgbClr val="000066"/>
                </a:solidFill>
                <a:latin typeface="Arial" charset="0"/>
              </a:rPr>
              <a:t> </a:t>
            </a:r>
            <a:r>
              <a:rPr lang="ru-RU" sz="2000" b="1" dirty="0" err="1" smtClean="0">
                <a:solidFill>
                  <a:srgbClr val="000066"/>
                </a:solidFill>
                <a:latin typeface="Arial" charset="0"/>
              </a:rPr>
              <a:t>дүниесіне</a:t>
            </a:r>
            <a:r>
              <a:rPr lang="ru-RU" sz="2000" b="1" dirty="0" smtClean="0">
                <a:solidFill>
                  <a:srgbClr val="000066"/>
                </a:solidFill>
                <a:latin typeface="Arial" charset="0"/>
              </a:rPr>
              <a:t> </a:t>
            </a:r>
            <a:r>
              <a:rPr lang="ru-RU" sz="2000" b="1" dirty="0" err="1" smtClean="0">
                <a:solidFill>
                  <a:srgbClr val="000066"/>
                </a:solidFill>
                <a:latin typeface="Arial" charset="0"/>
              </a:rPr>
              <a:t>алғаш</a:t>
            </a:r>
            <a:r>
              <a:rPr lang="ru-RU" sz="2000" b="1" dirty="0" smtClean="0">
                <a:solidFill>
                  <a:srgbClr val="000066"/>
                </a:solidFill>
                <a:latin typeface="Arial" charset="0"/>
              </a:rPr>
              <a:t> </a:t>
            </a:r>
            <a:r>
              <a:rPr lang="ru-RU" sz="2000" b="1" dirty="0" err="1" smtClean="0">
                <a:solidFill>
                  <a:srgbClr val="000066"/>
                </a:solidFill>
                <a:latin typeface="Arial" charset="0"/>
              </a:rPr>
              <a:t>рет</a:t>
            </a:r>
            <a:r>
              <a:rPr lang="ru-RU" sz="2000" b="1" dirty="0" smtClean="0">
                <a:solidFill>
                  <a:srgbClr val="000066"/>
                </a:solidFill>
                <a:latin typeface="Arial" charset="0"/>
              </a:rPr>
              <a:t> </a:t>
            </a:r>
            <a:r>
              <a:rPr lang="ru-RU" sz="2000" b="1" dirty="0" err="1" smtClean="0">
                <a:solidFill>
                  <a:srgbClr val="000066"/>
                </a:solidFill>
                <a:latin typeface="Arial" charset="0"/>
              </a:rPr>
              <a:t>үңіліп,онда</a:t>
            </a:r>
            <a:r>
              <a:rPr lang="ru-RU" sz="2000" b="1" dirty="0" smtClean="0">
                <a:solidFill>
                  <a:srgbClr val="000066"/>
                </a:solidFill>
                <a:latin typeface="Arial" charset="0"/>
              </a:rPr>
              <a:t> </a:t>
            </a:r>
            <a:r>
              <a:rPr lang="ru-RU" sz="2000" b="1" dirty="0" err="1" smtClean="0">
                <a:solidFill>
                  <a:srgbClr val="000066"/>
                </a:solidFill>
                <a:latin typeface="Arial" charset="0"/>
              </a:rPr>
              <a:t>болып</a:t>
            </a:r>
            <a:r>
              <a:rPr lang="ru-RU" sz="2000" b="1" dirty="0" smtClean="0">
                <a:solidFill>
                  <a:srgbClr val="000066"/>
                </a:solidFill>
                <a:latin typeface="Arial" charset="0"/>
              </a:rPr>
              <a:t> </a:t>
            </a:r>
            <a:r>
              <a:rPr lang="ru-RU" sz="2000" b="1" dirty="0" err="1" smtClean="0">
                <a:solidFill>
                  <a:srgbClr val="000066"/>
                </a:solidFill>
                <a:latin typeface="Arial" charset="0"/>
              </a:rPr>
              <a:t>жатқан</a:t>
            </a:r>
            <a:r>
              <a:rPr lang="ru-RU" sz="2000" b="1" dirty="0" smtClean="0">
                <a:solidFill>
                  <a:srgbClr val="000066"/>
                </a:solidFill>
                <a:latin typeface="Arial" charset="0"/>
              </a:rPr>
              <a:t> </a:t>
            </a:r>
            <a:r>
              <a:rPr lang="ru-RU" sz="2000" b="1" dirty="0" err="1" smtClean="0">
                <a:solidFill>
                  <a:srgbClr val="000066"/>
                </a:solidFill>
                <a:latin typeface="Arial" charset="0"/>
              </a:rPr>
              <a:t>өзгерістерді</a:t>
            </a:r>
            <a:r>
              <a:rPr lang="ru-RU" sz="2000" b="1" dirty="0" smtClean="0">
                <a:solidFill>
                  <a:srgbClr val="000066"/>
                </a:solidFill>
                <a:latin typeface="Arial" charset="0"/>
              </a:rPr>
              <a:t> </a:t>
            </a:r>
            <a:r>
              <a:rPr lang="ru-RU" sz="2000" b="1" dirty="0" err="1" smtClean="0">
                <a:solidFill>
                  <a:srgbClr val="000066"/>
                </a:solidFill>
                <a:latin typeface="Arial" charset="0"/>
              </a:rPr>
              <a:t>түсіне</a:t>
            </a:r>
            <a:r>
              <a:rPr lang="ru-RU" sz="2000" b="1" dirty="0" smtClean="0">
                <a:solidFill>
                  <a:srgbClr val="000066"/>
                </a:solidFill>
                <a:latin typeface="Arial" charset="0"/>
              </a:rPr>
              <a:t> </a:t>
            </a:r>
            <a:r>
              <a:rPr lang="ru-RU" sz="2000" b="1" dirty="0" err="1" smtClean="0">
                <a:solidFill>
                  <a:srgbClr val="000066"/>
                </a:solidFill>
                <a:latin typeface="Arial" charset="0"/>
              </a:rPr>
              <a:t>бастайды</a:t>
            </a:r>
            <a:r>
              <a:rPr lang="ru-RU" sz="2000" b="1" dirty="0" smtClean="0">
                <a:solidFill>
                  <a:srgbClr val="000066"/>
                </a:solidFill>
                <a:latin typeface="Arial" charset="0"/>
              </a:rPr>
              <a:t>»</a:t>
            </a:r>
            <a:endParaRPr lang="ru-RU" sz="2000" dirty="0">
              <a:solidFill>
                <a:srgbClr val="000066"/>
              </a:solidFill>
              <a:latin typeface="Arial" charset="0"/>
            </a:endParaRPr>
          </a:p>
        </p:txBody>
      </p:sp>
      <p:pic>
        <p:nvPicPr>
          <p:cNvPr id="29701" name="Picture 5" descr="MPj04393310000[1]"/>
          <p:cNvPicPr>
            <a:picLocks noChangeAspect="1" noChangeArrowheads="1"/>
          </p:cNvPicPr>
          <p:nvPr/>
        </p:nvPicPr>
        <p:blipFill>
          <a:blip r:embed="rId2" cstate="print"/>
          <a:srcRect l="9108" t="6250" r="22580" b="4327"/>
          <a:stretch>
            <a:fillRect/>
          </a:stretch>
        </p:blipFill>
        <p:spPr bwMode="auto">
          <a:xfrm>
            <a:off x="3352800" y="762000"/>
            <a:ext cx="2236788" cy="4267200"/>
          </a:xfrm>
          <a:prstGeom prst="rect">
            <a:avLst/>
          </a:prstGeom>
          <a:noFill/>
        </p:spPr>
      </p:pic>
      <p:sp>
        <p:nvSpPr>
          <p:cNvPr id="29703" name="Rectangle 7"/>
          <p:cNvSpPr>
            <a:spLocks noChangeArrowheads="1"/>
          </p:cNvSpPr>
          <p:nvPr/>
        </p:nvSpPr>
        <p:spPr bwMode="auto">
          <a:xfrm>
            <a:off x="1905000" y="152400"/>
            <a:ext cx="5181600" cy="588963"/>
          </a:xfrm>
          <a:prstGeom prst="rect">
            <a:avLst/>
          </a:prstGeom>
          <a:gradFill rotWithShape="0">
            <a:gsLst>
              <a:gs pos="0">
                <a:srgbClr val="FFE1FF"/>
              </a:gs>
              <a:gs pos="100000">
                <a:srgbClr val="FFE1FF">
                  <a:gamma/>
                  <a:shade val="82745"/>
                  <a:invGamma/>
                </a:srgbClr>
              </a:gs>
            </a:gsLst>
            <a:path path="rect">
              <a:fillToRect l="100000" t="100000"/>
            </a:path>
          </a:gradFill>
          <a:ln w="9525">
            <a:solidFill>
              <a:srgbClr val="666699"/>
            </a:solidFill>
            <a:miter lim="800000"/>
            <a:headEnd/>
            <a:tailEnd/>
          </a:ln>
          <a:effectLst/>
        </p:spPr>
        <p:txBody>
          <a:bodyPr>
            <a:spAutoFit/>
          </a:bodyPr>
          <a:lstStyle/>
          <a:p>
            <a:pPr algn="ctr"/>
            <a:r>
              <a:rPr lang="kk-KZ" sz="3200" i="1" dirty="0" smtClean="0">
                <a:solidFill>
                  <a:srgbClr val="CC0000"/>
                </a:solidFill>
                <a:latin typeface="Arial" charset="0"/>
                <a:cs typeface="Arial" charset="0"/>
              </a:rPr>
              <a:t>Жасөспірімдік шақ</a:t>
            </a:r>
            <a:endParaRPr lang="ru-RU" sz="3200" i="1" dirty="0">
              <a:solidFill>
                <a:srgbClr val="CC0000"/>
              </a:solidFill>
              <a:latin typeface="Arial" charset="0"/>
              <a:cs typeface="Arial" charset="0"/>
            </a:endParaRPr>
          </a:p>
        </p:txBody>
      </p:sp>
      <p:sp>
        <p:nvSpPr>
          <p:cNvPr id="29704" name="Oval 8"/>
          <p:cNvSpPr>
            <a:spLocks noChangeArrowheads="1"/>
          </p:cNvSpPr>
          <p:nvPr/>
        </p:nvSpPr>
        <p:spPr bwMode="auto">
          <a:xfrm>
            <a:off x="685800" y="1371600"/>
            <a:ext cx="2895600" cy="838200"/>
          </a:xfrm>
          <a:prstGeom prst="ellipse">
            <a:avLst/>
          </a:prstGeom>
          <a:solidFill>
            <a:schemeClr val="accent1"/>
          </a:solidFill>
          <a:ln w="9525">
            <a:solidFill>
              <a:schemeClr val="tx1"/>
            </a:solidFill>
            <a:round/>
            <a:headEnd/>
            <a:tailEnd/>
          </a:ln>
          <a:effectLst/>
        </p:spPr>
        <p:txBody>
          <a:bodyPr wrap="none" anchor="ctr"/>
          <a:lstStyle/>
          <a:p>
            <a:pPr algn="ctr"/>
            <a:r>
              <a:rPr lang="kk-KZ" sz="2000" dirty="0" smtClean="0"/>
              <a:t>сындарлы</a:t>
            </a:r>
            <a:endParaRPr lang="ru-RU" sz="2000" dirty="0"/>
          </a:p>
        </p:txBody>
      </p:sp>
      <p:sp>
        <p:nvSpPr>
          <p:cNvPr id="29706" name="Oval 10"/>
          <p:cNvSpPr>
            <a:spLocks noChangeArrowheads="1"/>
          </p:cNvSpPr>
          <p:nvPr/>
        </p:nvSpPr>
        <p:spPr bwMode="auto">
          <a:xfrm>
            <a:off x="609600" y="3352800"/>
            <a:ext cx="2895600" cy="838200"/>
          </a:xfrm>
          <a:prstGeom prst="ellipse">
            <a:avLst/>
          </a:prstGeom>
          <a:solidFill>
            <a:schemeClr val="accent1"/>
          </a:solidFill>
          <a:ln w="9525">
            <a:solidFill>
              <a:schemeClr val="tx1"/>
            </a:solidFill>
            <a:round/>
            <a:headEnd/>
            <a:tailEnd/>
          </a:ln>
          <a:effectLst/>
        </p:spPr>
        <p:txBody>
          <a:bodyPr wrap="none" anchor="ctr"/>
          <a:lstStyle/>
          <a:p>
            <a:pPr algn="ctr"/>
            <a:r>
              <a:rPr lang="kk-KZ" sz="2000" dirty="0" smtClean="0"/>
              <a:t>өтпелі</a:t>
            </a:r>
            <a:endParaRPr lang="ru-RU" sz="2000" dirty="0"/>
          </a:p>
        </p:txBody>
      </p:sp>
      <p:sp>
        <p:nvSpPr>
          <p:cNvPr id="29707" name="Oval 11"/>
          <p:cNvSpPr>
            <a:spLocks noChangeArrowheads="1"/>
          </p:cNvSpPr>
          <p:nvPr/>
        </p:nvSpPr>
        <p:spPr bwMode="auto">
          <a:xfrm>
            <a:off x="5410200" y="1295400"/>
            <a:ext cx="2895600" cy="838200"/>
          </a:xfrm>
          <a:prstGeom prst="ellipse">
            <a:avLst/>
          </a:prstGeom>
          <a:solidFill>
            <a:schemeClr val="accent1"/>
          </a:solidFill>
          <a:ln w="9525">
            <a:solidFill>
              <a:schemeClr val="tx1"/>
            </a:solidFill>
            <a:round/>
            <a:headEnd/>
            <a:tailEnd/>
          </a:ln>
          <a:effectLst/>
        </p:spPr>
        <p:txBody>
          <a:bodyPr wrap="none" anchor="ctr"/>
          <a:lstStyle/>
          <a:p>
            <a:pPr algn="ctr"/>
            <a:r>
              <a:rPr lang="kk-KZ" sz="2000" dirty="0" smtClean="0"/>
              <a:t>қауіпті</a:t>
            </a:r>
            <a:endParaRPr lang="ru-RU" sz="2000" dirty="0"/>
          </a:p>
        </p:txBody>
      </p:sp>
      <p:sp>
        <p:nvSpPr>
          <p:cNvPr id="29708" name="Oval 12"/>
          <p:cNvSpPr>
            <a:spLocks noChangeArrowheads="1"/>
          </p:cNvSpPr>
          <p:nvPr/>
        </p:nvSpPr>
        <p:spPr bwMode="auto">
          <a:xfrm>
            <a:off x="5410200" y="3124200"/>
            <a:ext cx="2895600" cy="838200"/>
          </a:xfrm>
          <a:prstGeom prst="ellipse">
            <a:avLst/>
          </a:prstGeom>
          <a:solidFill>
            <a:schemeClr val="accent1"/>
          </a:solidFill>
          <a:ln w="9525">
            <a:solidFill>
              <a:schemeClr val="tx1"/>
            </a:solidFill>
            <a:round/>
            <a:headEnd/>
            <a:tailEnd/>
          </a:ln>
          <a:effectLst/>
        </p:spPr>
        <p:txBody>
          <a:bodyPr wrap="none" anchor="ctr"/>
          <a:lstStyle/>
          <a:p>
            <a:pPr algn="ctr"/>
            <a:r>
              <a:rPr lang="kk-KZ" sz="2000" dirty="0" smtClean="0"/>
              <a:t>қиын</a:t>
            </a:r>
            <a:endParaRPr lang="ru-RU" sz="2000" dirty="0"/>
          </a:p>
        </p:txBody>
      </p:sp>
      <p:sp>
        <p:nvSpPr>
          <p:cNvPr id="29709" name="Oval 13"/>
          <p:cNvSpPr>
            <a:spLocks noChangeArrowheads="1"/>
          </p:cNvSpPr>
          <p:nvPr/>
        </p:nvSpPr>
        <p:spPr bwMode="auto">
          <a:xfrm>
            <a:off x="2514600" y="4724400"/>
            <a:ext cx="4191000" cy="762000"/>
          </a:xfrm>
          <a:prstGeom prst="ellipse">
            <a:avLst/>
          </a:prstGeom>
          <a:solidFill>
            <a:schemeClr val="accent1"/>
          </a:solidFill>
          <a:ln w="9525">
            <a:solidFill>
              <a:schemeClr val="tx1"/>
            </a:solidFill>
            <a:round/>
            <a:headEnd/>
            <a:tailEnd/>
          </a:ln>
          <a:effectLst/>
        </p:spPr>
        <p:txBody>
          <a:bodyPr wrap="none" anchor="ctr"/>
          <a:lstStyle/>
          <a:p>
            <a:pPr algn="ctr"/>
            <a:r>
              <a:rPr lang="kk-KZ" sz="2000" dirty="0" smtClean="0"/>
              <a:t>Жыныстық жетілу кезеңі</a:t>
            </a:r>
            <a:endParaRPr lang="ru-RU" sz="2000" dirty="0"/>
          </a:p>
        </p:txBody>
      </p:sp>
      <p:sp>
        <p:nvSpPr>
          <p:cNvPr id="29710" name="Rectangle 14"/>
          <p:cNvSpPr>
            <a:spLocks noChangeArrowheads="1"/>
          </p:cNvSpPr>
          <p:nvPr/>
        </p:nvSpPr>
        <p:spPr bwMode="auto">
          <a:xfrm>
            <a:off x="152400" y="5638800"/>
            <a:ext cx="2895600" cy="588963"/>
          </a:xfrm>
          <a:prstGeom prst="rect">
            <a:avLst/>
          </a:prstGeom>
          <a:gradFill rotWithShape="0">
            <a:gsLst>
              <a:gs pos="0">
                <a:srgbClr val="FFE1FF"/>
              </a:gs>
              <a:gs pos="100000">
                <a:srgbClr val="FFE1FF">
                  <a:gamma/>
                  <a:shade val="82745"/>
                  <a:invGamma/>
                </a:srgbClr>
              </a:gs>
            </a:gsLst>
            <a:path path="rect">
              <a:fillToRect l="100000" t="100000"/>
            </a:path>
          </a:gradFill>
          <a:ln w="9525">
            <a:solidFill>
              <a:srgbClr val="666699"/>
            </a:solidFill>
            <a:miter lim="800000"/>
            <a:headEnd/>
            <a:tailEnd/>
          </a:ln>
          <a:effectLst/>
        </p:spPr>
        <p:txBody>
          <a:bodyPr>
            <a:spAutoFit/>
          </a:bodyPr>
          <a:lstStyle/>
          <a:p>
            <a:pPr algn="ctr"/>
            <a:r>
              <a:rPr lang="kk-KZ" sz="3200" i="1" dirty="0" smtClean="0">
                <a:solidFill>
                  <a:srgbClr val="CC0000"/>
                </a:solidFill>
                <a:latin typeface="Arial" charset="0"/>
                <a:cs typeface="Arial" charset="0"/>
              </a:rPr>
              <a:t>Жасөспірім</a:t>
            </a:r>
            <a:endParaRPr lang="ru-RU" sz="3200" i="1" dirty="0">
              <a:solidFill>
                <a:srgbClr val="CC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500" fill="hold"/>
                                        <p:tgtEl>
                                          <p:spTgt spid="29703"/>
                                        </p:tgtEl>
                                        <p:attrNameLst>
                                          <p:attrName>ppt_w</p:attrName>
                                        </p:attrNameLst>
                                      </p:cBhvr>
                                      <p:tavLst>
                                        <p:tav tm="0">
                                          <p:val>
                                            <p:strVal val="2/3*#ppt_w"/>
                                          </p:val>
                                        </p:tav>
                                        <p:tav tm="100000">
                                          <p:val>
                                            <p:strVal val="#ppt_w"/>
                                          </p:val>
                                        </p:tav>
                                      </p:tavLst>
                                    </p:anim>
                                    <p:anim calcmode="lin" valueType="num">
                                      <p:cBhvr>
                                        <p:cTn id="8" dur="500" fill="hold"/>
                                        <p:tgtEl>
                                          <p:spTgt spid="2970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29704"/>
                                        </p:tgtEl>
                                        <p:attrNameLst>
                                          <p:attrName>style.visibility</p:attrName>
                                        </p:attrNameLst>
                                      </p:cBhvr>
                                      <p:to>
                                        <p:strVal val="visible"/>
                                      </p:to>
                                    </p:set>
                                    <p:animEffect transition="in" filter="fade">
                                      <p:cBhvr>
                                        <p:cTn id="13" dur="770" decel="100000"/>
                                        <p:tgtEl>
                                          <p:spTgt spid="29704"/>
                                        </p:tgtEl>
                                      </p:cBhvr>
                                    </p:animEffect>
                                    <p:animScale>
                                      <p:cBhvr>
                                        <p:cTn id="14" dur="770" decel="100000"/>
                                        <p:tgtEl>
                                          <p:spTgt spid="29704"/>
                                        </p:tgtEl>
                                      </p:cBhvr>
                                      <p:from x="10000" y="10000"/>
                                      <p:to x="200000" y="450000"/>
                                    </p:animScale>
                                    <p:animScale>
                                      <p:cBhvr>
                                        <p:cTn id="15" dur="1230" accel="100000" fill="hold">
                                          <p:stCondLst>
                                            <p:cond delay="770"/>
                                          </p:stCondLst>
                                        </p:cTn>
                                        <p:tgtEl>
                                          <p:spTgt spid="29704"/>
                                        </p:tgtEl>
                                      </p:cBhvr>
                                      <p:from x="200000" y="450000"/>
                                      <p:to x="100000" y="100000"/>
                                    </p:animScale>
                                    <p:set>
                                      <p:cBhvr>
                                        <p:cTn id="16" dur="770" fill="hold"/>
                                        <p:tgtEl>
                                          <p:spTgt spid="29704"/>
                                        </p:tgtEl>
                                        <p:attrNameLst>
                                          <p:attrName>ppt_x</p:attrName>
                                        </p:attrNameLst>
                                      </p:cBhvr>
                                      <p:to>
                                        <p:strVal val="(0.5)"/>
                                      </p:to>
                                    </p:set>
                                    <p:anim from="(0.5)" to="(#ppt_x)" calcmode="lin" valueType="num">
                                      <p:cBhvr>
                                        <p:cTn id="17" dur="1230" accel="100000" fill="hold">
                                          <p:stCondLst>
                                            <p:cond delay="770"/>
                                          </p:stCondLst>
                                        </p:cTn>
                                        <p:tgtEl>
                                          <p:spTgt spid="29704"/>
                                        </p:tgtEl>
                                        <p:attrNameLst>
                                          <p:attrName>ppt_x</p:attrName>
                                        </p:attrNameLst>
                                      </p:cBhvr>
                                    </p:anim>
                                    <p:set>
                                      <p:cBhvr>
                                        <p:cTn id="18" dur="770" fill="hold"/>
                                        <p:tgtEl>
                                          <p:spTgt spid="29704"/>
                                        </p:tgtEl>
                                        <p:attrNameLst>
                                          <p:attrName>ppt_y</p:attrName>
                                        </p:attrNameLst>
                                      </p:cBhvr>
                                      <p:to>
                                        <p:strVal val="(#ppt_y+0.4)"/>
                                      </p:to>
                                    </p:set>
                                    <p:anim from="(#ppt_y+0.4)" to="(#ppt_y)" calcmode="lin" valueType="num">
                                      <p:cBhvr>
                                        <p:cTn id="19" dur="1230" accel="100000" fill="hold">
                                          <p:stCondLst>
                                            <p:cond delay="770"/>
                                          </p:stCondLst>
                                        </p:cTn>
                                        <p:tgtEl>
                                          <p:spTgt spid="29704"/>
                                        </p:tgtEl>
                                        <p:attrNameLst>
                                          <p:attrName>ppt_y</p:attrName>
                                        </p:attrNameLst>
                                      </p:cBhvr>
                                    </p:anim>
                                  </p:childTnLst>
                                </p:cTn>
                              </p:par>
                              <p:par>
                                <p:cTn id="20" presetID="51" presetClass="entr" presetSubtype="0" fill="hold" grpId="0" nodeType="withEffect">
                                  <p:stCondLst>
                                    <p:cond delay="0"/>
                                  </p:stCondLst>
                                  <p:childTnLst>
                                    <p:set>
                                      <p:cBhvr>
                                        <p:cTn id="21" dur="1" fill="hold">
                                          <p:stCondLst>
                                            <p:cond delay="0"/>
                                          </p:stCondLst>
                                        </p:cTn>
                                        <p:tgtEl>
                                          <p:spTgt spid="29706"/>
                                        </p:tgtEl>
                                        <p:attrNameLst>
                                          <p:attrName>style.visibility</p:attrName>
                                        </p:attrNameLst>
                                      </p:cBhvr>
                                      <p:to>
                                        <p:strVal val="visible"/>
                                      </p:to>
                                    </p:set>
                                    <p:animEffect transition="in" filter="fade">
                                      <p:cBhvr>
                                        <p:cTn id="22" dur="770" decel="100000"/>
                                        <p:tgtEl>
                                          <p:spTgt spid="29706"/>
                                        </p:tgtEl>
                                      </p:cBhvr>
                                    </p:animEffect>
                                    <p:animScale>
                                      <p:cBhvr>
                                        <p:cTn id="23" dur="770" decel="100000"/>
                                        <p:tgtEl>
                                          <p:spTgt spid="29706"/>
                                        </p:tgtEl>
                                      </p:cBhvr>
                                      <p:from x="10000" y="10000"/>
                                      <p:to x="200000" y="450000"/>
                                    </p:animScale>
                                    <p:animScale>
                                      <p:cBhvr>
                                        <p:cTn id="24" dur="1230" accel="100000" fill="hold">
                                          <p:stCondLst>
                                            <p:cond delay="770"/>
                                          </p:stCondLst>
                                        </p:cTn>
                                        <p:tgtEl>
                                          <p:spTgt spid="29706"/>
                                        </p:tgtEl>
                                      </p:cBhvr>
                                      <p:from x="200000" y="450000"/>
                                      <p:to x="100000" y="100000"/>
                                    </p:animScale>
                                    <p:set>
                                      <p:cBhvr>
                                        <p:cTn id="25" dur="770" fill="hold"/>
                                        <p:tgtEl>
                                          <p:spTgt spid="29706"/>
                                        </p:tgtEl>
                                        <p:attrNameLst>
                                          <p:attrName>ppt_x</p:attrName>
                                        </p:attrNameLst>
                                      </p:cBhvr>
                                      <p:to>
                                        <p:strVal val="(0.5)"/>
                                      </p:to>
                                    </p:set>
                                    <p:anim from="(0.5)" to="(#ppt_x)" calcmode="lin" valueType="num">
                                      <p:cBhvr>
                                        <p:cTn id="26" dur="1230" accel="100000" fill="hold">
                                          <p:stCondLst>
                                            <p:cond delay="770"/>
                                          </p:stCondLst>
                                        </p:cTn>
                                        <p:tgtEl>
                                          <p:spTgt spid="29706"/>
                                        </p:tgtEl>
                                        <p:attrNameLst>
                                          <p:attrName>ppt_x</p:attrName>
                                        </p:attrNameLst>
                                      </p:cBhvr>
                                    </p:anim>
                                    <p:set>
                                      <p:cBhvr>
                                        <p:cTn id="27" dur="770" fill="hold"/>
                                        <p:tgtEl>
                                          <p:spTgt spid="29706"/>
                                        </p:tgtEl>
                                        <p:attrNameLst>
                                          <p:attrName>ppt_y</p:attrName>
                                        </p:attrNameLst>
                                      </p:cBhvr>
                                      <p:to>
                                        <p:strVal val="(#ppt_y+0.4)"/>
                                      </p:to>
                                    </p:set>
                                    <p:anim from="(#ppt_y+0.4)" to="(#ppt_y)" calcmode="lin" valueType="num">
                                      <p:cBhvr>
                                        <p:cTn id="28" dur="1230" accel="100000" fill="hold">
                                          <p:stCondLst>
                                            <p:cond delay="770"/>
                                          </p:stCondLst>
                                        </p:cTn>
                                        <p:tgtEl>
                                          <p:spTgt spid="29706"/>
                                        </p:tgtEl>
                                        <p:attrNameLst>
                                          <p:attrName>ppt_y</p:attrName>
                                        </p:attrNameLst>
                                      </p:cBhvr>
                                    </p:anim>
                                  </p:childTnLst>
                                </p:cTn>
                              </p:par>
                              <p:par>
                                <p:cTn id="29" presetID="51" presetClass="entr" presetSubtype="0" fill="hold" grpId="0" nodeType="withEffect">
                                  <p:stCondLst>
                                    <p:cond delay="0"/>
                                  </p:stCondLst>
                                  <p:childTnLst>
                                    <p:set>
                                      <p:cBhvr>
                                        <p:cTn id="30" dur="1" fill="hold">
                                          <p:stCondLst>
                                            <p:cond delay="0"/>
                                          </p:stCondLst>
                                        </p:cTn>
                                        <p:tgtEl>
                                          <p:spTgt spid="29707"/>
                                        </p:tgtEl>
                                        <p:attrNameLst>
                                          <p:attrName>style.visibility</p:attrName>
                                        </p:attrNameLst>
                                      </p:cBhvr>
                                      <p:to>
                                        <p:strVal val="visible"/>
                                      </p:to>
                                    </p:set>
                                    <p:animEffect transition="in" filter="fade">
                                      <p:cBhvr>
                                        <p:cTn id="31" dur="770" decel="100000"/>
                                        <p:tgtEl>
                                          <p:spTgt spid="29707"/>
                                        </p:tgtEl>
                                      </p:cBhvr>
                                    </p:animEffect>
                                    <p:animScale>
                                      <p:cBhvr>
                                        <p:cTn id="32" dur="770" decel="100000"/>
                                        <p:tgtEl>
                                          <p:spTgt spid="29707"/>
                                        </p:tgtEl>
                                      </p:cBhvr>
                                      <p:from x="10000" y="10000"/>
                                      <p:to x="200000" y="450000"/>
                                    </p:animScale>
                                    <p:animScale>
                                      <p:cBhvr>
                                        <p:cTn id="33" dur="1230" accel="100000" fill="hold">
                                          <p:stCondLst>
                                            <p:cond delay="770"/>
                                          </p:stCondLst>
                                        </p:cTn>
                                        <p:tgtEl>
                                          <p:spTgt spid="29707"/>
                                        </p:tgtEl>
                                      </p:cBhvr>
                                      <p:from x="200000" y="450000"/>
                                      <p:to x="100000" y="100000"/>
                                    </p:animScale>
                                    <p:set>
                                      <p:cBhvr>
                                        <p:cTn id="34" dur="770" fill="hold"/>
                                        <p:tgtEl>
                                          <p:spTgt spid="29707"/>
                                        </p:tgtEl>
                                        <p:attrNameLst>
                                          <p:attrName>ppt_x</p:attrName>
                                        </p:attrNameLst>
                                      </p:cBhvr>
                                      <p:to>
                                        <p:strVal val="(0.5)"/>
                                      </p:to>
                                    </p:set>
                                    <p:anim from="(0.5)" to="(#ppt_x)" calcmode="lin" valueType="num">
                                      <p:cBhvr>
                                        <p:cTn id="35" dur="1230" accel="100000" fill="hold">
                                          <p:stCondLst>
                                            <p:cond delay="770"/>
                                          </p:stCondLst>
                                        </p:cTn>
                                        <p:tgtEl>
                                          <p:spTgt spid="29707"/>
                                        </p:tgtEl>
                                        <p:attrNameLst>
                                          <p:attrName>ppt_x</p:attrName>
                                        </p:attrNameLst>
                                      </p:cBhvr>
                                    </p:anim>
                                    <p:set>
                                      <p:cBhvr>
                                        <p:cTn id="36" dur="770" fill="hold"/>
                                        <p:tgtEl>
                                          <p:spTgt spid="29707"/>
                                        </p:tgtEl>
                                        <p:attrNameLst>
                                          <p:attrName>ppt_y</p:attrName>
                                        </p:attrNameLst>
                                      </p:cBhvr>
                                      <p:to>
                                        <p:strVal val="(#ppt_y+0.4)"/>
                                      </p:to>
                                    </p:set>
                                    <p:anim from="(#ppt_y+0.4)" to="(#ppt_y)" calcmode="lin" valueType="num">
                                      <p:cBhvr>
                                        <p:cTn id="37" dur="1230" accel="100000" fill="hold">
                                          <p:stCondLst>
                                            <p:cond delay="770"/>
                                          </p:stCondLst>
                                        </p:cTn>
                                        <p:tgtEl>
                                          <p:spTgt spid="29707"/>
                                        </p:tgtEl>
                                        <p:attrNameLst>
                                          <p:attrName>ppt_y</p:attrName>
                                        </p:attrNameLst>
                                      </p:cBhvr>
                                    </p:anim>
                                  </p:childTnLst>
                                </p:cTn>
                              </p:par>
                              <p:par>
                                <p:cTn id="38" presetID="51" presetClass="entr" presetSubtype="0" fill="hold" grpId="0" nodeType="withEffect">
                                  <p:stCondLst>
                                    <p:cond delay="0"/>
                                  </p:stCondLst>
                                  <p:childTnLst>
                                    <p:set>
                                      <p:cBhvr>
                                        <p:cTn id="39" dur="1" fill="hold">
                                          <p:stCondLst>
                                            <p:cond delay="0"/>
                                          </p:stCondLst>
                                        </p:cTn>
                                        <p:tgtEl>
                                          <p:spTgt spid="29708"/>
                                        </p:tgtEl>
                                        <p:attrNameLst>
                                          <p:attrName>style.visibility</p:attrName>
                                        </p:attrNameLst>
                                      </p:cBhvr>
                                      <p:to>
                                        <p:strVal val="visible"/>
                                      </p:to>
                                    </p:set>
                                    <p:animEffect transition="in" filter="fade">
                                      <p:cBhvr>
                                        <p:cTn id="40" dur="770" decel="100000"/>
                                        <p:tgtEl>
                                          <p:spTgt spid="29708"/>
                                        </p:tgtEl>
                                      </p:cBhvr>
                                    </p:animEffect>
                                    <p:animScale>
                                      <p:cBhvr>
                                        <p:cTn id="41" dur="770" decel="100000"/>
                                        <p:tgtEl>
                                          <p:spTgt spid="29708"/>
                                        </p:tgtEl>
                                      </p:cBhvr>
                                      <p:from x="10000" y="10000"/>
                                      <p:to x="200000" y="450000"/>
                                    </p:animScale>
                                    <p:animScale>
                                      <p:cBhvr>
                                        <p:cTn id="42" dur="1230" accel="100000" fill="hold">
                                          <p:stCondLst>
                                            <p:cond delay="770"/>
                                          </p:stCondLst>
                                        </p:cTn>
                                        <p:tgtEl>
                                          <p:spTgt spid="29708"/>
                                        </p:tgtEl>
                                      </p:cBhvr>
                                      <p:from x="200000" y="450000"/>
                                      <p:to x="100000" y="100000"/>
                                    </p:animScale>
                                    <p:set>
                                      <p:cBhvr>
                                        <p:cTn id="43" dur="770" fill="hold"/>
                                        <p:tgtEl>
                                          <p:spTgt spid="29708"/>
                                        </p:tgtEl>
                                        <p:attrNameLst>
                                          <p:attrName>ppt_x</p:attrName>
                                        </p:attrNameLst>
                                      </p:cBhvr>
                                      <p:to>
                                        <p:strVal val="(0.5)"/>
                                      </p:to>
                                    </p:set>
                                    <p:anim from="(0.5)" to="(#ppt_x)" calcmode="lin" valueType="num">
                                      <p:cBhvr>
                                        <p:cTn id="44" dur="1230" accel="100000" fill="hold">
                                          <p:stCondLst>
                                            <p:cond delay="770"/>
                                          </p:stCondLst>
                                        </p:cTn>
                                        <p:tgtEl>
                                          <p:spTgt spid="29708"/>
                                        </p:tgtEl>
                                        <p:attrNameLst>
                                          <p:attrName>ppt_x</p:attrName>
                                        </p:attrNameLst>
                                      </p:cBhvr>
                                    </p:anim>
                                    <p:set>
                                      <p:cBhvr>
                                        <p:cTn id="45" dur="770" fill="hold"/>
                                        <p:tgtEl>
                                          <p:spTgt spid="29708"/>
                                        </p:tgtEl>
                                        <p:attrNameLst>
                                          <p:attrName>ppt_y</p:attrName>
                                        </p:attrNameLst>
                                      </p:cBhvr>
                                      <p:to>
                                        <p:strVal val="(#ppt_y+0.4)"/>
                                      </p:to>
                                    </p:set>
                                    <p:anim from="(#ppt_y+0.4)" to="(#ppt_y)" calcmode="lin" valueType="num">
                                      <p:cBhvr>
                                        <p:cTn id="46" dur="1230" accel="100000" fill="hold">
                                          <p:stCondLst>
                                            <p:cond delay="770"/>
                                          </p:stCondLst>
                                        </p:cTn>
                                        <p:tgtEl>
                                          <p:spTgt spid="29708"/>
                                        </p:tgtEl>
                                        <p:attrNameLst>
                                          <p:attrName>ppt_y</p:attrName>
                                        </p:attrNameLst>
                                      </p:cBhvr>
                                    </p:anim>
                                  </p:childTnLst>
                                </p:cTn>
                              </p:par>
                              <p:par>
                                <p:cTn id="47" presetID="51" presetClass="entr" presetSubtype="0" fill="hold" grpId="0" nodeType="withEffect">
                                  <p:stCondLst>
                                    <p:cond delay="0"/>
                                  </p:stCondLst>
                                  <p:childTnLst>
                                    <p:set>
                                      <p:cBhvr>
                                        <p:cTn id="48" dur="1" fill="hold">
                                          <p:stCondLst>
                                            <p:cond delay="0"/>
                                          </p:stCondLst>
                                        </p:cTn>
                                        <p:tgtEl>
                                          <p:spTgt spid="29709"/>
                                        </p:tgtEl>
                                        <p:attrNameLst>
                                          <p:attrName>style.visibility</p:attrName>
                                        </p:attrNameLst>
                                      </p:cBhvr>
                                      <p:to>
                                        <p:strVal val="visible"/>
                                      </p:to>
                                    </p:set>
                                    <p:animEffect transition="in" filter="fade">
                                      <p:cBhvr>
                                        <p:cTn id="49" dur="770" decel="100000"/>
                                        <p:tgtEl>
                                          <p:spTgt spid="29709"/>
                                        </p:tgtEl>
                                      </p:cBhvr>
                                    </p:animEffect>
                                    <p:animScale>
                                      <p:cBhvr>
                                        <p:cTn id="50" dur="770" decel="100000"/>
                                        <p:tgtEl>
                                          <p:spTgt spid="29709"/>
                                        </p:tgtEl>
                                      </p:cBhvr>
                                      <p:from x="10000" y="10000"/>
                                      <p:to x="200000" y="450000"/>
                                    </p:animScale>
                                    <p:animScale>
                                      <p:cBhvr>
                                        <p:cTn id="51" dur="1230" accel="100000" fill="hold">
                                          <p:stCondLst>
                                            <p:cond delay="770"/>
                                          </p:stCondLst>
                                        </p:cTn>
                                        <p:tgtEl>
                                          <p:spTgt spid="29709"/>
                                        </p:tgtEl>
                                      </p:cBhvr>
                                      <p:from x="200000" y="450000"/>
                                      <p:to x="100000" y="100000"/>
                                    </p:animScale>
                                    <p:set>
                                      <p:cBhvr>
                                        <p:cTn id="52" dur="770" fill="hold"/>
                                        <p:tgtEl>
                                          <p:spTgt spid="29709"/>
                                        </p:tgtEl>
                                        <p:attrNameLst>
                                          <p:attrName>ppt_x</p:attrName>
                                        </p:attrNameLst>
                                      </p:cBhvr>
                                      <p:to>
                                        <p:strVal val="(0.5)"/>
                                      </p:to>
                                    </p:set>
                                    <p:anim from="(0.5)" to="(#ppt_x)" calcmode="lin" valueType="num">
                                      <p:cBhvr>
                                        <p:cTn id="53" dur="1230" accel="100000" fill="hold">
                                          <p:stCondLst>
                                            <p:cond delay="770"/>
                                          </p:stCondLst>
                                        </p:cTn>
                                        <p:tgtEl>
                                          <p:spTgt spid="29709"/>
                                        </p:tgtEl>
                                        <p:attrNameLst>
                                          <p:attrName>ppt_x</p:attrName>
                                        </p:attrNameLst>
                                      </p:cBhvr>
                                    </p:anim>
                                    <p:set>
                                      <p:cBhvr>
                                        <p:cTn id="54" dur="770" fill="hold"/>
                                        <p:tgtEl>
                                          <p:spTgt spid="29709"/>
                                        </p:tgtEl>
                                        <p:attrNameLst>
                                          <p:attrName>ppt_y</p:attrName>
                                        </p:attrNameLst>
                                      </p:cBhvr>
                                      <p:to>
                                        <p:strVal val="(#ppt_y+0.4)"/>
                                      </p:to>
                                    </p:set>
                                    <p:anim from="(#ppt_y+0.4)" to="(#ppt_y)" calcmode="lin" valueType="num">
                                      <p:cBhvr>
                                        <p:cTn id="55" dur="1230" accel="100000" fill="hold">
                                          <p:stCondLst>
                                            <p:cond delay="770"/>
                                          </p:stCondLst>
                                        </p:cTn>
                                        <p:tgtEl>
                                          <p:spTgt spid="29709"/>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9710"/>
                                        </p:tgtEl>
                                        <p:attrNameLst>
                                          <p:attrName>style.visibility</p:attrName>
                                        </p:attrNameLst>
                                      </p:cBhvr>
                                      <p:to>
                                        <p:strVal val="visible"/>
                                      </p:to>
                                    </p:set>
                                    <p:anim calcmode="lin" valueType="num">
                                      <p:cBhvr>
                                        <p:cTn id="60" dur="500" fill="hold"/>
                                        <p:tgtEl>
                                          <p:spTgt spid="29710"/>
                                        </p:tgtEl>
                                        <p:attrNameLst>
                                          <p:attrName>ppt_w</p:attrName>
                                        </p:attrNameLst>
                                      </p:cBhvr>
                                      <p:tavLst>
                                        <p:tav tm="0">
                                          <p:val>
                                            <p:fltVal val="0"/>
                                          </p:val>
                                        </p:tav>
                                        <p:tav tm="100000">
                                          <p:val>
                                            <p:strVal val="#ppt_w"/>
                                          </p:val>
                                        </p:tav>
                                      </p:tavLst>
                                    </p:anim>
                                    <p:anim calcmode="lin" valueType="num">
                                      <p:cBhvr>
                                        <p:cTn id="61" dur="500" fill="hold"/>
                                        <p:tgtEl>
                                          <p:spTgt spid="29710"/>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9700"/>
                                        </p:tgtEl>
                                        <p:attrNameLst>
                                          <p:attrName>style.visibility</p:attrName>
                                        </p:attrNameLst>
                                      </p:cBhvr>
                                      <p:to>
                                        <p:strVal val="visible"/>
                                      </p:to>
                                    </p:set>
                                    <p:animEffect transition="in" filter="wipe(left)">
                                      <p:cBhvr>
                                        <p:cTn id="66"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3" grpId="0" animBg="1" autoUpdateAnimBg="0"/>
      <p:bldP spid="29704" grpId="0" animBg="1"/>
      <p:bldP spid="29706" grpId="0" animBg="1"/>
      <p:bldP spid="29707" grpId="0" animBg="1"/>
      <p:bldP spid="29708" grpId="0" animBg="1"/>
      <p:bldP spid="29709" grpId="0" animBg="1"/>
      <p:bldP spid="297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152400"/>
            <a:ext cx="8001000" cy="1216025"/>
          </a:xfrm>
        </p:spPr>
        <p:txBody>
          <a:bodyPr/>
          <a:lstStyle/>
          <a:p>
            <a:pPr algn="ctr"/>
            <a:r>
              <a:rPr lang="kk-KZ" sz="4000" b="1" dirty="0" smtClean="0">
                <a:solidFill>
                  <a:srgbClr val="CC0000"/>
                </a:solidFill>
              </a:rPr>
              <a:t>Жасөспірімдік шақтың үш кезеңі</a:t>
            </a:r>
            <a:endParaRPr lang="ru-RU" sz="4000" b="1" dirty="0">
              <a:solidFill>
                <a:srgbClr val="CC0000"/>
              </a:solidFill>
            </a:endParaRPr>
          </a:p>
        </p:txBody>
      </p:sp>
      <p:sp>
        <p:nvSpPr>
          <p:cNvPr id="31748" name="Rectangle 4"/>
          <p:cNvSpPr>
            <a:spLocks noChangeArrowheads="1"/>
          </p:cNvSpPr>
          <p:nvPr/>
        </p:nvSpPr>
        <p:spPr bwMode="auto">
          <a:xfrm>
            <a:off x="1066800" y="5715000"/>
            <a:ext cx="7848600" cy="990600"/>
          </a:xfrm>
          <a:prstGeom prst="rect">
            <a:avLst/>
          </a:prstGeom>
          <a:solidFill>
            <a:schemeClr val="accent1"/>
          </a:solidFill>
          <a:ln w="9525">
            <a:solidFill>
              <a:schemeClr val="tx1"/>
            </a:solidFill>
            <a:miter lim="800000"/>
            <a:headEnd/>
            <a:tailEnd/>
          </a:ln>
          <a:effectLst/>
        </p:spPr>
        <p:txBody>
          <a:bodyPr wrap="none" anchor="ctr"/>
          <a:lstStyle/>
          <a:p>
            <a:pPr algn="ctr"/>
            <a:r>
              <a:rPr lang="kk-KZ" sz="2000" b="1" dirty="0" smtClean="0">
                <a:solidFill>
                  <a:srgbClr val="000099"/>
                </a:solidFill>
              </a:rPr>
              <a:t>Кіші жасөспірімдік жас кезеңі</a:t>
            </a:r>
            <a:endParaRPr lang="ru-RU" sz="2000" b="1" dirty="0">
              <a:solidFill>
                <a:srgbClr val="000099"/>
              </a:solidFill>
            </a:endParaRPr>
          </a:p>
          <a:p>
            <a:pPr algn="ctr"/>
            <a:r>
              <a:rPr lang="ru-RU" sz="2000" b="1" dirty="0">
                <a:solidFill>
                  <a:srgbClr val="000099"/>
                </a:solidFill>
              </a:rPr>
              <a:t> 10-13 </a:t>
            </a:r>
            <a:r>
              <a:rPr lang="ru-RU" sz="2000" b="1" dirty="0" err="1" smtClean="0">
                <a:solidFill>
                  <a:srgbClr val="000099"/>
                </a:solidFill>
              </a:rPr>
              <a:t>жас</a:t>
            </a:r>
            <a:endParaRPr lang="ru-RU" sz="2000" b="1" dirty="0">
              <a:solidFill>
                <a:srgbClr val="000099"/>
              </a:solidFill>
            </a:endParaRPr>
          </a:p>
        </p:txBody>
      </p:sp>
      <p:sp>
        <p:nvSpPr>
          <p:cNvPr id="31749" name="Rectangle 5"/>
          <p:cNvSpPr>
            <a:spLocks noChangeArrowheads="1"/>
          </p:cNvSpPr>
          <p:nvPr/>
        </p:nvSpPr>
        <p:spPr bwMode="auto">
          <a:xfrm>
            <a:off x="2667000" y="4572000"/>
            <a:ext cx="6248400" cy="1149350"/>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dirty="0" smtClean="0">
                <a:solidFill>
                  <a:srgbClr val="000099"/>
                </a:solidFill>
              </a:rPr>
              <a:t>Орта </a:t>
            </a:r>
            <a:r>
              <a:rPr lang="ru-RU" sz="2000" b="1" dirty="0" err="1" smtClean="0">
                <a:solidFill>
                  <a:srgbClr val="000099"/>
                </a:solidFill>
              </a:rPr>
              <a:t>жасөспірімдік</a:t>
            </a:r>
            <a:r>
              <a:rPr lang="ru-RU" sz="2000" b="1" dirty="0" smtClean="0">
                <a:solidFill>
                  <a:srgbClr val="000099"/>
                </a:solidFill>
              </a:rPr>
              <a:t> </a:t>
            </a:r>
            <a:r>
              <a:rPr lang="ru-RU" sz="2000" b="1" dirty="0" err="1" smtClean="0">
                <a:solidFill>
                  <a:srgbClr val="000099"/>
                </a:solidFill>
              </a:rPr>
              <a:t>жас</a:t>
            </a:r>
            <a:r>
              <a:rPr lang="ru-RU" sz="2000" b="1" dirty="0" smtClean="0">
                <a:solidFill>
                  <a:srgbClr val="000099"/>
                </a:solidFill>
              </a:rPr>
              <a:t> </a:t>
            </a:r>
            <a:r>
              <a:rPr lang="ru-RU" sz="2000" b="1" dirty="0" err="1" smtClean="0">
                <a:solidFill>
                  <a:srgbClr val="000099"/>
                </a:solidFill>
              </a:rPr>
              <a:t>кезеңі</a:t>
            </a:r>
            <a:r>
              <a:rPr lang="ru-RU" sz="2000" b="1" dirty="0" smtClean="0">
                <a:solidFill>
                  <a:srgbClr val="000099"/>
                </a:solidFill>
              </a:rPr>
              <a:t> </a:t>
            </a:r>
          </a:p>
          <a:p>
            <a:pPr algn="ctr"/>
            <a:r>
              <a:rPr lang="ru-RU" sz="2000" b="1" dirty="0" smtClean="0">
                <a:solidFill>
                  <a:srgbClr val="000099"/>
                </a:solidFill>
              </a:rPr>
              <a:t>13-15 </a:t>
            </a:r>
            <a:r>
              <a:rPr lang="ru-RU" sz="2000" b="1" dirty="0" err="1" smtClean="0">
                <a:solidFill>
                  <a:srgbClr val="000099"/>
                </a:solidFill>
              </a:rPr>
              <a:t>жас</a:t>
            </a:r>
            <a:endParaRPr lang="ru-RU" sz="2000" b="1" dirty="0" smtClean="0">
              <a:solidFill>
                <a:srgbClr val="000099"/>
              </a:solidFill>
            </a:endParaRPr>
          </a:p>
          <a:p>
            <a:pPr algn="ctr"/>
            <a:r>
              <a:rPr lang="ru-RU" sz="2000" b="1" i="1" dirty="0" smtClean="0">
                <a:solidFill>
                  <a:srgbClr val="CC0000"/>
                </a:solidFill>
              </a:rPr>
              <a:t>14 </a:t>
            </a:r>
            <a:r>
              <a:rPr lang="ru-RU" sz="2000" b="1" i="1" dirty="0" err="1" smtClean="0">
                <a:solidFill>
                  <a:srgbClr val="CC0000"/>
                </a:solidFill>
              </a:rPr>
              <a:t>жас</a:t>
            </a:r>
            <a:r>
              <a:rPr lang="ru-RU" sz="2000" b="1" i="1" dirty="0" smtClean="0">
                <a:solidFill>
                  <a:srgbClr val="CC0000"/>
                </a:solidFill>
              </a:rPr>
              <a:t> – </a:t>
            </a:r>
            <a:r>
              <a:rPr lang="ru-RU" sz="2000" b="1" i="1" dirty="0" err="1" smtClean="0">
                <a:solidFill>
                  <a:srgbClr val="CC0000"/>
                </a:solidFill>
              </a:rPr>
              <a:t>ең</a:t>
            </a:r>
            <a:r>
              <a:rPr lang="ru-RU" sz="2000" b="1" i="1" dirty="0" smtClean="0">
                <a:solidFill>
                  <a:srgbClr val="CC0000"/>
                </a:solidFill>
              </a:rPr>
              <a:t> </a:t>
            </a:r>
            <a:r>
              <a:rPr lang="ru-RU" sz="2000" b="1" i="1" dirty="0" err="1" smtClean="0">
                <a:solidFill>
                  <a:srgbClr val="CC0000"/>
                </a:solidFill>
              </a:rPr>
              <a:t>қауіпті</a:t>
            </a:r>
            <a:endParaRPr lang="ru-RU" sz="2000" b="1" i="1" dirty="0">
              <a:solidFill>
                <a:srgbClr val="CC0000"/>
              </a:solidFill>
            </a:endParaRPr>
          </a:p>
        </p:txBody>
      </p:sp>
      <p:sp>
        <p:nvSpPr>
          <p:cNvPr id="31752" name="Rectangle 8"/>
          <p:cNvSpPr>
            <a:spLocks noChangeArrowheads="1"/>
          </p:cNvSpPr>
          <p:nvPr/>
        </p:nvSpPr>
        <p:spPr bwMode="auto">
          <a:xfrm>
            <a:off x="3962400" y="3505200"/>
            <a:ext cx="4953000" cy="1066800"/>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dirty="0" err="1" smtClean="0">
                <a:solidFill>
                  <a:srgbClr val="000099"/>
                </a:solidFill>
              </a:rPr>
              <a:t>Үлке</a:t>
            </a:r>
            <a:r>
              <a:rPr lang="ru-RU" sz="2000" b="1" dirty="0" smtClean="0">
                <a:solidFill>
                  <a:srgbClr val="000099"/>
                </a:solidFill>
              </a:rPr>
              <a:t> </a:t>
            </a:r>
            <a:r>
              <a:rPr lang="ru-RU" sz="2000" b="1" dirty="0" err="1" smtClean="0">
                <a:solidFill>
                  <a:srgbClr val="000099"/>
                </a:solidFill>
              </a:rPr>
              <a:t>жасөспірімдік</a:t>
            </a:r>
            <a:r>
              <a:rPr lang="ru-RU" sz="2000" b="1" dirty="0" smtClean="0">
                <a:solidFill>
                  <a:srgbClr val="000099"/>
                </a:solidFill>
              </a:rPr>
              <a:t> </a:t>
            </a:r>
            <a:r>
              <a:rPr lang="ru-RU" sz="2000" b="1" dirty="0" err="1" smtClean="0">
                <a:solidFill>
                  <a:srgbClr val="000099"/>
                </a:solidFill>
              </a:rPr>
              <a:t>жас</a:t>
            </a:r>
            <a:r>
              <a:rPr lang="ru-RU" sz="2000" b="1" dirty="0" smtClean="0">
                <a:solidFill>
                  <a:srgbClr val="000099"/>
                </a:solidFill>
              </a:rPr>
              <a:t> </a:t>
            </a:r>
            <a:r>
              <a:rPr lang="ru-RU" sz="2000" b="1" dirty="0" err="1" smtClean="0">
                <a:solidFill>
                  <a:srgbClr val="000099"/>
                </a:solidFill>
              </a:rPr>
              <a:t>кезеңі</a:t>
            </a:r>
            <a:r>
              <a:rPr lang="ru-RU" sz="2000" b="1" dirty="0" smtClean="0">
                <a:solidFill>
                  <a:srgbClr val="000099"/>
                </a:solidFill>
              </a:rPr>
              <a:t> </a:t>
            </a:r>
            <a:endParaRPr lang="ru-RU" sz="2000" b="1" dirty="0">
              <a:solidFill>
                <a:srgbClr val="000099"/>
              </a:solidFill>
            </a:endParaRPr>
          </a:p>
          <a:p>
            <a:pPr algn="ctr"/>
            <a:r>
              <a:rPr lang="ru-RU" sz="2000" b="1" dirty="0">
                <a:solidFill>
                  <a:srgbClr val="000099"/>
                </a:solidFill>
              </a:rPr>
              <a:t>15-18 </a:t>
            </a:r>
            <a:r>
              <a:rPr lang="ru-RU" sz="2000" b="1" dirty="0" err="1" smtClean="0">
                <a:solidFill>
                  <a:srgbClr val="000099"/>
                </a:solidFill>
              </a:rPr>
              <a:t>жас</a:t>
            </a:r>
            <a:endParaRPr lang="ru-RU" sz="2000" b="1" dirty="0">
              <a:solidFill>
                <a:srgbClr val="000099"/>
              </a:solidFill>
            </a:endParaRPr>
          </a:p>
        </p:txBody>
      </p:sp>
      <p:pic>
        <p:nvPicPr>
          <p:cNvPr id="31756" name="Picture 12" descr="MCj03974740000[1]"/>
          <p:cNvPicPr>
            <a:picLocks noChangeAspect="1" noChangeArrowheads="1"/>
          </p:cNvPicPr>
          <p:nvPr/>
        </p:nvPicPr>
        <p:blipFill>
          <a:blip r:embed="rId2"/>
          <a:srcRect/>
          <a:stretch>
            <a:fillRect/>
          </a:stretch>
        </p:blipFill>
        <p:spPr bwMode="auto">
          <a:xfrm>
            <a:off x="3048000" y="2286000"/>
            <a:ext cx="1827213" cy="1435100"/>
          </a:xfrm>
          <a:prstGeom prst="rect">
            <a:avLst/>
          </a:prstGeom>
          <a:noFill/>
        </p:spPr>
      </p:pic>
      <p:pic>
        <p:nvPicPr>
          <p:cNvPr id="31757" name="Picture 13" descr="MCj03967300000[1]"/>
          <p:cNvPicPr>
            <a:picLocks noChangeAspect="1" noChangeArrowheads="1"/>
          </p:cNvPicPr>
          <p:nvPr/>
        </p:nvPicPr>
        <p:blipFill>
          <a:blip r:embed="rId3"/>
          <a:srcRect/>
          <a:stretch>
            <a:fillRect/>
          </a:stretch>
        </p:blipFill>
        <p:spPr bwMode="auto">
          <a:xfrm>
            <a:off x="381000" y="5029200"/>
            <a:ext cx="1825625" cy="1130300"/>
          </a:xfrm>
          <a:prstGeom prst="rect">
            <a:avLst/>
          </a:prstGeom>
          <a:noFill/>
        </p:spPr>
      </p:pic>
      <p:pic>
        <p:nvPicPr>
          <p:cNvPr id="31758" name="Picture 14" descr="MCj03982470000[1]"/>
          <p:cNvPicPr>
            <a:picLocks noChangeAspect="1" noChangeArrowheads="1"/>
          </p:cNvPicPr>
          <p:nvPr/>
        </p:nvPicPr>
        <p:blipFill>
          <a:blip r:embed="rId4"/>
          <a:srcRect/>
          <a:stretch>
            <a:fillRect/>
          </a:stretch>
        </p:blipFill>
        <p:spPr bwMode="auto">
          <a:xfrm>
            <a:off x="1447800" y="3276600"/>
            <a:ext cx="1868488" cy="16652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0"/>
            <a:ext cx="8001000" cy="762000"/>
          </a:xfrm>
        </p:spPr>
        <p:txBody>
          <a:bodyPr/>
          <a:lstStyle/>
          <a:p>
            <a:pPr algn="ctr"/>
            <a:r>
              <a:rPr lang="kk-KZ" dirty="0" smtClean="0"/>
              <a:t>Оқушыларға арналған анкета</a:t>
            </a:r>
            <a:endParaRPr lang="ru-RU" dirty="0"/>
          </a:p>
        </p:txBody>
      </p:sp>
      <p:graphicFrame>
        <p:nvGraphicFramePr>
          <p:cNvPr id="6" name="Таблица 5"/>
          <p:cNvGraphicFramePr>
            <a:graphicFrameLocks noGrp="1"/>
          </p:cNvGraphicFramePr>
          <p:nvPr/>
        </p:nvGraphicFramePr>
        <p:xfrm>
          <a:off x="0" y="1371600"/>
          <a:ext cx="9144000" cy="5181600"/>
        </p:xfrm>
        <a:graphic>
          <a:graphicData uri="http://schemas.openxmlformats.org/drawingml/2006/table">
            <a:tbl>
              <a:tblPr/>
              <a:tblGrid>
                <a:gridCol w="435543"/>
                <a:gridCol w="3436351"/>
                <a:gridCol w="1036663"/>
                <a:gridCol w="494334"/>
                <a:gridCol w="3741109"/>
              </a:tblGrid>
              <a:tr h="398584">
                <a:tc>
                  <a:txBody>
                    <a:bodyPr/>
                    <a:lstStyle/>
                    <a:p>
                      <a:pPr algn="just">
                        <a:spcAft>
                          <a:spcPts val="0"/>
                        </a:spcAft>
                      </a:pPr>
                      <a:r>
                        <a:rPr lang="kk-KZ" sz="1800" dirty="0">
                          <a:latin typeface="Times New Roman"/>
                          <a:ea typeface="Calibri"/>
                          <a:cs typeface="Times New Roman"/>
                        </a:rPr>
                        <a:t>1</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dirty="0">
                          <a:latin typeface="Times New Roman"/>
                          <a:ea typeface="Calibri"/>
                          <a:cs typeface="Times New Roman"/>
                        </a:rPr>
                        <a:t>Үй тапсырмасын орындау.</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dirty="0">
                          <a:latin typeface="Times New Roman"/>
                          <a:ea typeface="Calibri"/>
                          <a:cs typeface="Times New Roman"/>
                        </a:rPr>
                        <a:t>немесе</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a:latin typeface="Times New Roman"/>
                          <a:ea typeface="Calibri"/>
                          <a:cs typeface="Times New Roman"/>
                        </a:rPr>
                        <a:t>1</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a:latin typeface="Times New Roman"/>
                          <a:ea typeface="Calibri"/>
                          <a:cs typeface="Times New Roman"/>
                        </a:rPr>
                        <a:t>Достарыңмен әңгімелесу.</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1195754">
                <a:tc>
                  <a:txBody>
                    <a:bodyPr/>
                    <a:lstStyle/>
                    <a:p>
                      <a:pPr algn="just">
                        <a:spcAft>
                          <a:spcPts val="0"/>
                        </a:spcAft>
                      </a:pPr>
                      <a:r>
                        <a:rPr lang="kk-KZ" sz="1800">
                          <a:latin typeface="Times New Roman"/>
                          <a:ea typeface="Calibri"/>
                          <a:cs typeface="Times New Roman"/>
                        </a:rPr>
                        <a:t>2</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dirty="0">
                          <a:latin typeface="Times New Roman"/>
                          <a:ea typeface="Calibri"/>
                          <a:cs typeface="Times New Roman"/>
                        </a:rPr>
                        <a:t>Ата-анаңмен немесе сынып жетекшіңмен белгілі бір мәселе бойынша сөйлесу.</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dirty="0">
                          <a:latin typeface="Times New Roman"/>
                          <a:ea typeface="Calibri"/>
                          <a:cs typeface="Times New Roman"/>
                        </a:rPr>
                        <a:t>немесе</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dirty="0">
                          <a:latin typeface="Times New Roman"/>
                          <a:ea typeface="Calibri"/>
                          <a:cs typeface="Times New Roman"/>
                        </a:rPr>
                        <a:t>2</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dirty="0">
                          <a:latin typeface="Times New Roman"/>
                          <a:ea typeface="Calibri"/>
                          <a:cs typeface="Times New Roman"/>
                        </a:rPr>
                        <a:t>Қиындықтар туралы немесе туындаған бір мәселелер туралы досыңмен ой бөлісу.</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797170">
                <a:tc>
                  <a:txBody>
                    <a:bodyPr/>
                    <a:lstStyle/>
                    <a:p>
                      <a:pPr algn="just">
                        <a:spcAft>
                          <a:spcPts val="0"/>
                        </a:spcAft>
                      </a:pPr>
                      <a:r>
                        <a:rPr lang="kk-KZ" sz="1800">
                          <a:latin typeface="Times New Roman"/>
                          <a:ea typeface="Calibri"/>
                          <a:cs typeface="Times New Roman"/>
                        </a:rPr>
                        <a:t>3</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a:latin typeface="Times New Roman"/>
                          <a:ea typeface="Calibri"/>
                          <a:cs typeface="Times New Roman"/>
                        </a:rPr>
                        <a:t>Кітап оқу, жануарларды қарау.</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a:latin typeface="Times New Roman"/>
                          <a:ea typeface="Calibri"/>
                          <a:cs typeface="Times New Roman"/>
                        </a:rPr>
                        <a:t>немесе</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a:latin typeface="Times New Roman"/>
                          <a:ea typeface="Calibri"/>
                          <a:cs typeface="Times New Roman"/>
                        </a:rPr>
                        <a:t>3</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dirty="0">
                          <a:latin typeface="Times New Roman"/>
                          <a:ea typeface="Calibri"/>
                          <a:cs typeface="Times New Roman"/>
                        </a:rPr>
                        <a:t>Ән тыңдау, </a:t>
                      </a:r>
                      <a:r>
                        <a:rPr lang="kk-KZ" sz="1800" dirty="0" smtClean="0">
                          <a:latin typeface="Times New Roman"/>
                          <a:ea typeface="Calibri"/>
                          <a:cs typeface="Times New Roman"/>
                        </a:rPr>
                        <a:t>дискотекаға </a:t>
                      </a:r>
                      <a:r>
                        <a:rPr lang="kk-KZ" sz="1800" dirty="0">
                          <a:latin typeface="Times New Roman"/>
                          <a:ea typeface="Calibri"/>
                          <a:cs typeface="Times New Roman"/>
                        </a:rPr>
                        <a:t>бару.</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1195754">
                <a:tc>
                  <a:txBody>
                    <a:bodyPr/>
                    <a:lstStyle/>
                    <a:p>
                      <a:pPr algn="just">
                        <a:spcAft>
                          <a:spcPts val="0"/>
                        </a:spcAft>
                      </a:pPr>
                      <a:r>
                        <a:rPr lang="kk-KZ" sz="1800">
                          <a:latin typeface="Times New Roman"/>
                          <a:ea typeface="Calibri"/>
                          <a:cs typeface="Times New Roman"/>
                        </a:rPr>
                        <a:t>4</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a:latin typeface="Times New Roman"/>
                          <a:ea typeface="Calibri"/>
                          <a:cs typeface="Times New Roman"/>
                        </a:rPr>
                        <a:t>Ата-анаңмен қонаққа бару.</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a:latin typeface="Times New Roman"/>
                          <a:ea typeface="Calibri"/>
                          <a:cs typeface="Times New Roman"/>
                        </a:rPr>
                        <a:t>немесе</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a:latin typeface="Times New Roman"/>
                          <a:ea typeface="Calibri"/>
                          <a:cs typeface="Times New Roman"/>
                        </a:rPr>
                        <a:t>4</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dirty="0">
                          <a:latin typeface="Times New Roman"/>
                          <a:ea typeface="Calibri"/>
                          <a:cs typeface="Times New Roman"/>
                        </a:rPr>
                        <a:t>Үйде қалу, телефонмен әңгімелесу немесе дос балаларды үйге шақыру.</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1594338">
                <a:tc>
                  <a:txBody>
                    <a:bodyPr/>
                    <a:lstStyle/>
                    <a:p>
                      <a:pPr algn="just">
                        <a:spcAft>
                          <a:spcPts val="0"/>
                        </a:spcAft>
                      </a:pPr>
                      <a:r>
                        <a:rPr lang="kk-KZ" sz="1800">
                          <a:latin typeface="Times New Roman"/>
                          <a:ea typeface="Calibri"/>
                          <a:cs typeface="Times New Roman"/>
                        </a:rPr>
                        <a:t>5</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a:latin typeface="Times New Roman"/>
                          <a:ea typeface="Calibri"/>
                          <a:cs typeface="Times New Roman"/>
                        </a:rPr>
                        <a:t>Сен ата-анаңның ойымен келісесің бе,егер сенің бұл мәселе бойынша пікірің басқаша болса да.</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dirty="0">
                          <a:latin typeface="Times New Roman"/>
                          <a:ea typeface="Calibri"/>
                          <a:cs typeface="Times New Roman"/>
                        </a:rPr>
                        <a:t>немесе</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a:latin typeface="Times New Roman"/>
                          <a:ea typeface="Calibri"/>
                          <a:cs typeface="Times New Roman"/>
                        </a:rPr>
                        <a:t>5</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kk-KZ" sz="1800" dirty="0">
                          <a:latin typeface="Times New Roman"/>
                          <a:ea typeface="Calibri"/>
                          <a:cs typeface="Times New Roman"/>
                        </a:rPr>
                        <a:t>Сен өз ойыңды айтуға тырысасың, өйткені, сен өзіңді үлкенмін деп есептейсің.</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bl>
          </a:graphicData>
        </a:graphic>
      </p:graphicFrame>
      <p:sp>
        <p:nvSpPr>
          <p:cNvPr id="36870" name="Rectangle 6"/>
          <p:cNvSpPr>
            <a:spLocks noChangeArrowheads="1"/>
          </p:cNvSpPr>
          <p:nvPr/>
        </p:nvSpPr>
        <p:spPr bwMode="auto">
          <a:xfrm>
            <a:off x="838200" y="685800"/>
            <a:ext cx="7543800" cy="677108"/>
          </a:xfrm>
          <a:prstGeom prst="rect">
            <a:avLst/>
          </a:prstGeom>
          <a:ln>
            <a:headEnd/>
            <a:tailEnd/>
          </a:ln>
        </p:spPr>
        <p:style>
          <a:lnRef idx="1">
            <a:schemeClr val="accent1"/>
          </a:lnRef>
          <a:fillRef idx="1001">
            <a:schemeClr val="dk2"/>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Қайсысын таңдайсың?</a:t>
            </a:r>
            <a:r>
              <a:rPr kumimoji="0" lang="kk-KZ" sz="2000" b="0" i="1"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lebedeva14270"/>
          <p:cNvPicPr>
            <a:picLocks noChangeAspect="1" noChangeArrowheads="1"/>
          </p:cNvPicPr>
          <p:nvPr/>
        </p:nvPicPr>
        <p:blipFill>
          <a:blip r:embed="rId2"/>
          <a:srcRect/>
          <a:stretch>
            <a:fillRect/>
          </a:stretch>
        </p:blipFill>
        <p:spPr bwMode="auto">
          <a:xfrm>
            <a:off x="762000" y="990600"/>
            <a:ext cx="2533650" cy="2819400"/>
          </a:xfrm>
          <a:prstGeom prst="rect">
            <a:avLst/>
          </a:prstGeom>
          <a:noFill/>
        </p:spPr>
      </p:pic>
      <p:sp>
        <p:nvSpPr>
          <p:cNvPr id="12293" name="Text Box 5"/>
          <p:cNvSpPr txBox="1">
            <a:spLocks noChangeArrowheads="1"/>
          </p:cNvSpPr>
          <p:nvPr/>
        </p:nvSpPr>
        <p:spPr bwMode="auto">
          <a:xfrm>
            <a:off x="0" y="1066800"/>
            <a:ext cx="533400" cy="914400"/>
          </a:xfrm>
          <a:prstGeom prst="rect">
            <a:avLst/>
          </a:prstGeom>
          <a:noFill/>
          <a:ln w="9525">
            <a:noFill/>
            <a:miter lim="800000"/>
            <a:headEnd/>
            <a:tailEnd/>
          </a:ln>
          <a:effectLst/>
        </p:spPr>
        <p:txBody>
          <a:bodyPr>
            <a:spAutoFit/>
          </a:bodyPr>
          <a:lstStyle/>
          <a:p>
            <a:pPr>
              <a:spcBef>
                <a:spcPct val="50000"/>
              </a:spcBef>
            </a:pPr>
            <a:r>
              <a:rPr lang="ru-RU" sz="5400" b="1" dirty="0">
                <a:solidFill>
                  <a:srgbClr val="CC3300"/>
                </a:solidFill>
              </a:rPr>
              <a:t>1</a:t>
            </a:r>
          </a:p>
        </p:txBody>
      </p:sp>
      <p:pic>
        <p:nvPicPr>
          <p:cNvPr id="12294" name="Picture 6" descr="lebedeva26415"/>
          <p:cNvPicPr>
            <a:picLocks noChangeAspect="1" noChangeArrowheads="1"/>
          </p:cNvPicPr>
          <p:nvPr/>
        </p:nvPicPr>
        <p:blipFill>
          <a:blip r:embed="rId3"/>
          <a:srcRect/>
          <a:stretch>
            <a:fillRect/>
          </a:stretch>
        </p:blipFill>
        <p:spPr bwMode="auto">
          <a:xfrm>
            <a:off x="3733800" y="990600"/>
            <a:ext cx="3771900" cy="2743200"/>
          </a:xfrm>
          <a:prstGeom prst="rect">
            <a:avLst/>
          </a:prstGeom>
          <a:noFill/>
        </p:spPr>
      </p:pic>
      <p:sp>
        <p:nvSpPr>
          <p:cNvPr id="12295" name="Text Box 7"/>
          <p:cNvSpPr txBox="1">
            <a:spLocks noChangeArrowheads="1"/>
          </p:cNvSpPr>
          <p:nvPr/>
        </p:nvSpPr>
        <p:spPr bwMode="auto">
          <a:xfrm>
            <a:off x="457200" y="3886200"/>
            <a:ext cx="8229600" cy="707886"/>
          </a:xfrm>
          <a:prstGeom prst="rect">
            <a:avLst/>
          </a:prstGeom>
          <a:solidFill>
            <a:srgbClr val="CCFFFF"/>
          </a:solidFill>
          <a:ln w="9525">
            <a:noFill/>
            <a:miter lim="800000"/>
            <a:headEnd/>
            <a:tailEnd/>
          </a:ln>
          <a:effectLst/>
        </p:spPr>
        <p:txBody>
          <a:bodyPr wrap="square">
            <a:spAutoFit/>
          </a:bodyPr>
          <a:lstStyle/>
          <a:p>
            <a:pPr algn="ctr"/>
            <a:r>
              <a:rPr lang="kk-KZ" sz="2000" dirty="0" smtClean="0">
                <a:solidFill>
                  <a:srgbClr val="000066"/>
                </a:solidFill>
                <a:latin typeface="Arial" charset="0"/>
              </a:rPr>
              <a:t>Кейбір жасөспірімдер </a:t>
            </a:r>
            <a:r>
              <a:rPr lang="kk-KZ" sz="2000" dirty="0" smtClean="0">
                <a:solidFill>
                  <a:srgbClr val="000066"/>
                </a:solidFill>
                <a:latin typeface="Arial" charset="0"/>
              </a:rPr>
              <a:t>үшін ең </a:t>
            </a:r>
            <a:r>
              <a:rPr lang="kk-KZ" sz="2000" dirty="0" smtClean="0">
                <a:solidFill>
                  <a:srgbClr val="000066"/>
                </a:solidFill>
                <a:latin typeface="Arial" charset="0"/>
              </a:rPr>
              <a:t>маңыздысы оқу емес, құрдастарымен қарым-қатынас жасау маңыздырақ бола түседі.</a:t>
            </a:r>
            <a:endParaRPr lang="ru-RU" sz="2000" dirty="0">
              <a:solidFill>
                <a:srgbClr val="000066"/>
              </a:solidFill>
              <a:latin typeface="Arial" charset="0"/>
            </a:endParaRPr>
          </a:p>
        </p:txBody>
      </p:sp>
      <p:sp>
        <p:nvSpPr>
          <p:cNvPr id="12296" name="Text Box 8"/>
          <p:cNvSpPr txBox="1">
            <a:spLocks noChangeArrowheads="1"/>
          </p:cNvSpPr>
          <p:nvPr/>
        </p:nvSpPr>
        <p:spPr bwMode="auto">
          <a:xfrm>
            <a:off x="304800" y="228600"/>
            <a:ext cx="8610600" cy="701675"/>
          </a:xfrm>
          <a:prstGeom prst="rect">
            <a:avLst/>
          </a:prstGeom>
          <a:noFill/>
          <a:ln w="9525">
            <a:noFill/>
            <a:miter lim="800000"/>
            <a:headEnd/>
            <a:tailEnd/>
          </a:ln>
          <a:effectLst/>
        </p:spPr>
        <p:txBody>
          <a:bodyPr>
            <a:spAutoFit/>
          </a:bodyPr>
          <a:lstStyle/>
          <a:p>
            <a:pPr algn="ctr">
              <a:spcBef>
                <a:spcPct val="50000"/>
              </a:spcBef>
            </a:pPr>
            <a:r>
              <a:rPr lang="kk-KZ" sz="4000" b="1" dirty="0" smtClean="0">
                <a:solidFill>
                  <a:srgbClr val="CC3300"/>
                </a:solidFill>
              </a:rPr>
              <a:t>Анкетаның қорытындысы</a:t>
            </a:r>
            <a:endParaRPr lang="ru-RU" sz="4000" b="1" dirty="0">
              <a:solidFill>
                <a:srgbClr val="CC3300"/>
              </a:solidFill>
            </a:endParaRPr>
          </a:p>
        </p:txBody>
      </p:sp>
      <p:sp>
        <p:nvSpPr>
          <p:cNvPr id="12297" name="Rectangle 9"/>
          <p:cNvSpPr>
            <a:spLocks noChangeArrowheads="1"/>
          </p:cNvSpPr>
          <p:nvPr/>
        </p:nvSpPr>
        <p:spPr bwMode="auto">
          <a:xfrm>
            <a:off x="228600" y="4800600"/>
            <a:ext cx="8763000" cy="1569660"/>
          </a:xfrm>
          <a:prstGeom prst="rect">
            <a:avLst/>
          </a:prstGeom>
          <a:gradFill rotWithShape="0">
            <a:gsLst>
              <a:gs pos="0">
                <a:srgbClr val="73B9FF"/>
              </a:gs>
              <a:gs pos="100000">
                <a:srgbClr val="73B9FF">
                  <a:gamma/>
                  <a:shade val="90588"/>
                  <a:invGamma/>
                </a:srgbClr>
              </a:gs>
            </a:gsLst>
            <a:path path="rect">
              <a:fillToRect l="100000" t="100000"/>
            </a:path>
          </a:gradFill>
          <a:ln w="9525">
            <a:solidFill>
              <a:srgbClr val="666699"/>
            </a:solidFill>
            <a:miter lim="800000"/>
            <a:headEnd/>
            <a:tailEnd/>
          </a:ln>
          <a:effectLst/>
        </p:spPr>
        <p:txBody>
          <a:bodyPr>
            <a:spAutoFit/>
          </a:bodyPr>
          <a:lstStyle/>
          <a:p>
            <a:pPr algn="just"/>
            <a:r>
              <a:rPr lang="kk-KZ" sz="2400" dirty="0" smtClean="0">
                <a:solidFill>
                  <a:srgbClr val="1E1E76"/>
                </a:solidFill>
                <a:latin typeface="Arial" charset="0"/>
              </a:rPr>
              <a:t>	Жасөспірімнің отбасы мен мектептен психологиялық алшақтауы көрініс бере бастайды. Жасөспірім өзін жақсы сезінетін ортаны таңдайды. Ол спорттық үйірме, секция немесе кейбір жасөспірімдердің топтары болуы мүмкін.</a:t>
            </a:r>
            <a:endParaRPr lang="ru-RU" sz="2400" dirty="0">
              <a:solidFill>
                <a:srgbClr val="1E1E76"/>
              </a:solidFill>
              <a:latin typeface="Arial" charset="0"/>
            </a:endParaRPr>
          </a:p>
        </p:txBody>
      </p:sp>
      <p:sp>
        <p:nvSpPr>
          <p:cNvPr id="12298" name="Oval 10"/>
          <p:cNvSpPr>
            <a:spLocks noChangeArrowheads="1"/>
          </p:cNvSpPr>
          <p:nvPr/>
        </p:nvSpPr>
        <p:spPr bwMode="auto">
          <a:xfrm>
            <a:off x="1981200" y="2971800"/>
            <a:ext cx="1219200" cy="762000"/>
          </a:xfrm>
          <a:prstGeom prst="ellipse">
            <a:avLst/>
          </a:prstGeom>
          <a:solidFill>
            <a:schemeClr val="accent1"/>
          </a:solidFill>
          <a:ln w="9525">
            <a:solidFill>
              <a:schemeClr val="tx1"/>
            </a:solidFill>
            <a:round/>
            <a:headEnd/>
            <a:tailEnd/>
          </a:ln>
          <a:effectLst/>
        </p:spPr>
        <p:txBody>
          <a:bodyPr wrap="none" anchor="ctr"/>
          <a:lstStyle/>
          <a:p>
            <a:pPr algn="ctr"/>
            <a:r>
              <a:rPr lang="ru-RU" sz="2400" b="1" dirty="0" smtClean="0">
                <a:solidFill>
                  <a:srgbClr val="000099"/>
                </a:solidFill>
              </a:rPr>
              <a:t>74 </a:t>
            </a:r>
            <a:r>
              <a:rPr lang="ru-RU" sz="2400" b="1" dirty="0">
                <a:solidFill>
                  <a:srgbClr val="000099"/>
                </a:solidFill>
              </a:rPr>
              <a:t>%</a:t>
            </a:r>
          </a:p>
        </p:txBody>
      </p:sp>
      <p:sp>
        <p:nvSpPr>
          <p:cNvPr id="12299" name="Oval 11"/>
          <p:cNvSpPr>
            <a:spLocks noChangeArrowheads="1"/>
          </p:cNvSpPr>
          <p:nvPr/>
        </p:nvSpPr>
        <p:spPr bwMode="auto">
          <a:xfrm>
            <a:off x="6172200" y="2819400"/>
            <a:ext cx="1219200" cy="762000"/>
          </a:xfrm>
          <a:prstGeom prst="ellipse">
            <a:avLst/>
          </a:prstGeom>
          <a:solidFill>
            <a:schemeClr val="accent1"/>
          </a:solidFill>
          <a:ln w="9525">
            <a:solidFill>
              <a:schemeClr val="tx1"/>
            </a:solidFill>
            <a:round/>
            <a:headEnd/>
            <a:tailEnd/>
          </a:ln>
          <a:effectLst/>
        </p:spPr>
        <p:txBody>
          <a:bodyPr wrap="none" anchor="ctr"/>
          <a:lstStyle/>
          <a:p>
            <a:pPr algn="ctr"/>
            <a:r>
              <a:rPr lang="ru-RU" sz="2400" b="1" dirty="0" smtClean="0">
                <a:solidFill>
                  <a:srgbClr val="000099"/>
                </a:solidFill>
              </a:rPr>
              <a:t>26 </a:t>
            </a:r>
            <a:r>
              <a:rPr lang="ru-RU" sz="2400" b="1" dirty="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 calcmode="lin" valueType="num">
                                      <p:cBhvr>
                                        <p:cTn id="7" dur="500" fill="hold"/>
                                        <p:tgtEl>
                                          <p:spTgt spid="12297"/>
                                        </p:tgtEl>
                                        <p:attrNameLst>
                                          <p:attrName>ppt_w</p:attrName>
                                        </p:attrNameLst>
                                      </p:cBhvr>
                                      <p:tavLst>
                                        <p:tav tm="0">
                                          <p:val>
                                            <p:strVal val="2/3*#ppt_w"/>
                                          </p:val>
                                        </p:tav>
                                        <p:tav tm="100000">
                                          <p:val>
                                            <p:strVal val="#ppt_w"/>
                                          </p:val>
                                        </p:tav>
                                      </p:tavLst>
                                    </p:anim>
                                    <p:anim calcmode="lin" valueType="num">
                                      <p:cBhvr>
                                        <p:cTn id="8" dur="500" fill="hold"/>
                                        <p:tgtEl>
                                          <p:spTgt spid="1229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0" y="228600"/>
            <a:ext cx="609600" cy="914400"/>
          </a:xfrm>
          <a:prstGeom prst="rect">
            <a:avLst/>
          </a:prstGeom>
          <a:noFill/>
          <a:ln w="9525">
            <a:noFill/>
            <a:miter lim="800000"/>
            <a:headEnd/>
            <a:tailEnd/>
          </a:ln>
          <a:effectLst/>
        </p:spPr>
        <p:txBody>
          <a:bodyPr>
            <a:spAutoFit/>
          </a:bodyPr>
          <a:lstStyle/>
          <a:p>
            <a:pPr>
              <a:spcBef>
                <a:spcPct val="50000"/>
              </a:spcBef>
            </a:pPr>
            <a:r>
              <a:rPr lang="ru-RU" sz="5400" b="1">
                <a:solidFill>
                  <a:srgbClr val="CC3300"/>
                </a:solidFill>
              </a:rPr>
              <a:t>2</a:t>
            </a:r>
          </a:p>
        </p:txBody>
      </p:sp>
      <p:sp>
        <p:nvSpPr>
          <p:cNvPr id="13319" name="Text Box 7"/>
          <p:cNvSpPr txBox="1">
            <a:spLocks noChangeArrowheads="1"/>
          </p:cNvSpPr>
          <p:nvPr/>
        </p:nvSpPr>
        <p:spPr bwMode="auto">
          <a:xfrm>
            <a:off x="381000" y="3810000"/>
            <a:ext cx="8458200" cy="2246769"/>
          </a:xfrm>
          <a:prstGeom prst="rect">
            <a:avLst/>
          </a:prstGeom>
          <a:solidFill>
            <a:srgbClr val="CCFFFF"/>
          </a:solidFill>
          <a:ln w="9525">
            <a:noFill/>
            <a:miter lim="800000"/>
            <a:headEnd/>
            <a:tailEnd/>
          </a:ln>
          <a:effectLst/>
        </p:spPr>
        <p:txBody>
          <a:bodyPr>
            <a:spAutoFit/>
          </a:bodyPr>
          <a:lstStyle/>
          <a:p>
            <a:pPr>
              <a:spcBef>
                <a:spcPct val="50000"/>
              </a:spcBef>
              <a:buFontTx/>
              <a:buChar char="•"/>
            </a:pPr>
            <a:r>
              <a:rPr lang="ru-RU" sz="2000" dirty="0" err="1" smtClean="0">
                <a:solidFill>
                  <a:srgbClr val="000066"/>
                </a:solidFill>
              </a:rPr>
              <a:t>Жасөспірімнің</a:t>
            </a:r>
            <a:r>
              <a:rPr lang="ru-RU" sz="2000" dirty="0" smtClean="0">
                <a:solidFill>
                  <a:srgbClr val="000066"/>
                </a:solidFill>
              </a:rPr>
              <a:t> </a:t>
            </a:r>
            <a:r>
              <a:rPr lang="ru-RU" sz="2000" dirty="0" err="1" smtClean="0">
                <a:solidFill>
                  <a:srgbClr val="000066"/>
                </a:solidFill>
              </a:rPr>
              <a:t>дамуына</a:t>
            </a:r>
            <a:r>
              <a:rPr lang="ru-RU" sz="2000" dirty="0" smtClean="0">
                <a:solidFill>
                  <a:srgbClr val="000066"/>
                </a:solidFill>
              </a:rPr>
              <a:t>, </a:t>
            </a:r>
            <a:r>
              <a:rPr lang="ru-RU" sz="2000" dirty="0" err="1" smtClean="0">
                <a:solidFill>
                  <a:srgbClr val="000066"/>
                </a:solidFill>
              </a:rPr>
              <a:t>оның</a:t>
            </a:r>
            <a:r>
              <a:rPr lang="ru-RU" sz="2000" dirty="0" smtClean="0">
                <a:solidFill>
                  <a:srgbClr val="000066"/>
                </a:solidFill>
              </a:rPr>
              <a:t> </a:t>
            </a:r>
            <a:r>
              <a:rPr lang="ru-RU" sz="2000" dirty="0" err="1" smtClean="0">
                <a:solidFill>
                  <a:srgbClr val="000066"/>
                </a:solidFill>
              </a:rPr>
              <a:t>іс-әрекетіне</a:t>
            </a:r>
            <a:r>
              <a:rPr lang="ru-RU" sz="2000" dirty="0" smtClean="0">
                <a:solidFill>
                  <a:srgbClr val="000066"/>
                </a:solidFill>
              </a:rPr>
              <a:t> </a:t>
            </a:r>
            <a:r>
              <a:rPr lang="ru-RU" sz="2000" dirty="0" err="1" smtClean="0">
                <a:solidFill>
                  <a:srgbClr val="000066"/>
                </a:solidFill>
              </a:rPr>
              <a:t>құрдастарының</a:t>
            </a:r>
            <a:r>
              <a:rPr lang="ru-RU" sz="2000" dirty="0" smtClean="0">
                <a:solidFill>
                  <a:srgbClr val="000066"/>
                </a:solidFill>
              </a:rPr>
              <a:t> </a:t>
            </a:r>
            <a:r>
              <a:rPr lang="ru-RU" sz="2000" dirty="0" err="1" smtClean="0">
                <a:solidFill>
                  <a:srgbClr val="000066"/>
                </a:solidFill>
              </a:rPr>
              <a:t>қоғамдық</a:t>
            </a:r>
            <a:r>
              <a:rPr lang="ru-RU" sz="2000" dirty="0" smtClean="0">
                <a:solidFill>
                  <a:srgbClr val="000066"/>
                </a:solidFill>
              </a:rPr>
              <a:t> </a:t>
            </a:r>
            <a:r>
              <a:rPr lang="ru-RU" sz="2000" dirty="0" err="1" smtClean="0">
                <a:solidFill>
                  <a:srgbClr val="000066"/>
                </a:solidFill>
              </a:rPr>
              <a:t>пікірі</a:t>
            </a:r>
            <a:r>
              <a:rPr lang="ru-RU" sz="2000" dirty="0" smtClean="0">
                <a:solidFill>
                  <a:srgbClr val="000066"/>
                </a:solidFill>
              </a:rPr>
              <a:t> </a:t>
            </a:r>
            <a:r>
              <a:rPr lang="ru-RU" sz="2000" dirty="0" err="1" smtClean="0">
                <a:solidFill>
                  <a:srgbClr val="000066"/>
                </a:solidFill>
              </a:rPr>
              <a:t>өте</a:t>
            </a:r>
            <a:r>
              <a:rPr lang="ru-RU" sz="2000" dirty="0" smtClean="0">
                <a:solidFill>
                  <a:srgbClr val="000066"/>
                </a:solidFill>
              </a:rPr>
              <a:t> </a:t>
            </a:r>
            <a:r>
              <a:rPr lang="ru-RU" sz="2000" dirty="0" err="1" smtClean="0">
                <a:solidFill>
                  <a:srgbClr val="000066"/>
                </a:solidFill>
              </a:rPr>
              <a:t>қатты</a:t>
            </a:r>
            <a:r>
              <a:rPr lang="ru-RU" sz="2000" dirty="0" smtClean="0">
                <a:solidFill>
                  <a:srgbClr val="000066"/>
                </a:solidFill>
              </a:rPr>
              <a:t> </a:t>
            </a:r>
            <a:r>
              <a:rPr lang="ru-RU" sz="2000" dirty="0" err="1" smtClean="0">
                <a:solidFill>
                  <a:srgbClr val="000066"/>
                </a:solidFill>
              </a:rPr>
              <a:t>әсер</a:t>
            </a:r>
            <a:r>
              <a:rPr lang="ru-RU" sz="2000" dirty="0" smtClean="0">
                <a:solidFill>
                  <a:srgbClr val="000066"/>
                </a:solidFill>
              </a:rPr>
              <a:t> </a:t>
            </a:r>
            <a:r>
              <a:rPr lang="ru-RU" sz="2000" dirty="0" err="1" smtClean="0">
                <a:solidFill>
                  <a:srgbClr val="000066"/>
                </a:solidFill>
              </a:rPr>
              <a:t>етеді</a:t>
            </a:r>
            <a:r>
              <a:rPr lang="ru-RU" sz="2000" dirty="0" smtClean="0">
                <a:solidFill>
                  <a:srgbClr val="000066"/>
                </a:solidFill>
              </a:rPr>
              <a:t>.</a:t>
            </a:r>
          </a:p>
          <a:p>
            <a:pPr>
              <a:spcBef>
                <a:spcPct val="50000"/>
              </a:spcBef>
              <a:buFontTx/>
              <a:buChar char="•"/>
            </a:pPr>
            <a:r>
              <a:rPr lang="ru-RU" sz="2000" dirty="0" err="1" smtClean="0">
                <a:solidFill>
                  <a:srgbClr val="000066"/>
                </a:solidFill>
              </a:rPr>
              <a:t>Мұғалім</a:t>
            </a:r>
            <a:r>
              <a:rPr lang="ru-RU" sz="2000" dirty="0" smtClean="0">
                <a:solidFill>
                  <a:srgbClr val="000066"/>
                </a:solidFill>
              </a:rPr>
              <a:t> мен </a:t>
            </a:r>
            <a:r>
              <a:rPr lang="ru-RU" sz="2000" dirty="0" err="1" smtClean="0">
                <a:solidFill>
                  <a:srgbClr val="000066"/>
                </a:solidFill>
              </a:rPr>
              <a:t>ата-ана</a:t>
            </a:r>
            <a:r>
              <a:rPr lang="ru-RU" sz="2000" dirty="0" smtClean="0">
                <a:solidFill>
                  <a:srgbClr val="000066"/>
                </a:solidFill>
              </a:rPr>
              <a:t> </a:t>
            </a:r>
            <a:r>
              <a:rPr lang="ru-RU" sz="2000" dirty="0" err="1" smtClean="0">
                <a:solidFill>
                  <a:srgbClr val="000066"/>
                </a:solidFill>
              </a:rPr>
              <a:t>жасөспірімдерге</a:t>
            </a:r>
            <a:r>
              <a:rPr lang="ru-RU" sz="2000" dirty="0" smtClean="0">
                <a:solidFill>
                  <a:srgbClr val="000066"/>
                </a:solidFill>
              </a:rPr>
              <a:t> </a:t>
            </a:r>
            <a:r>
              <a:rPr lang="ru-RU" sz="2000" dirty="0" err="1" smtClean="0">
                <a:solidFill>
                  <a:srgbClr val="000066"/>
                </a:solidFill>
              </a:rPr>
              <a:t>бастауыш</a:t>
            </a:r>
            <a:r>
              <a:rPr lang="ru-RU" sz="2000" dirty="0" smtClean="0">
                <a:solidFill>
                  <a:srgbClr val="000066"/>
                </a:solidFill>
              </a:rPr>
              <a:t> </a:t>
            </a:r>
            <a:r>
              <a:rPr lang="ru-RU" sz="2000" dirty="0" err="1" smtClean="0">
                <a:solidFill>
                  <a:srgbClr val="000066"/>
                </a:solidFill>
              </a:rPr>
              <a:t>сыныптағыдай</a:t>
            </a:r>
            <a:r>
              <a:rPr lang="ru-RU" sz="2000" dirty="0" smtClean="0">
                <a:solidFill>
                  <a:srgbClr val="000066"/>
                </a:solidFill>
              </a:rPr>
              <a:t> </a:t>
            </a:r>
            <a:r>
              <a:rPr lang="ru-RU" sz="2000" dirty="0" err="1" smtClean="0">
                <a:solidFill>
                  <a:srgbClr val="000066"/>
                </a:solidFill>
              </a:rPr>
              <a:t>авторитетті</a:t>
            </a:r>
            <a:r>
              <a:rPr lang="ru-RU" sz="2000" dirty="0" smtClean="0">
                <a:solidFill>
                  <a:srgbClr val="000066"/>
                </a:solidFill>
              </a:rPr>
              <a:t>, </a:t>
            </a:r>
            <a:r>
              <a:rPr lang="ru-RU" sz="2000" dirty="0" err="1" smtClean="0">
                <a:solidFill>
                  <a:srgbClr val="000066"/>
                </a:solidFill>
              </a:rPr>
              <a:t>беделді</a:t>
            </a:r>
            <a:r>
              <a:rPr lang="ru-RU" sz="2000" dirty="0" smtClean="0">
                <a:solidFill>
                  <a:srgbClr val="000066"/>
                </a:solidFill>
              </a:rPr>
              <a:t> </a:t>
            </a:r>
            <a:r>
              <a:rPr lang="ru-RU" sz="2000" dirty="0" err="1" smtClean="0">
                <a:solidFill>
                  <a:srgbClr val="000066"/>
                </a:solidFill>
              </a:rPr>
              <a:t>тұлға</a:t>
            </a:r>
            <a:r>
              <a:rPr lang="ru-RU" sz="2000" dirty="0" smtClean="0">
                <a:solidFill>
                  <a:srgbClr val="000066"/>
                </a:solidFill>
              </a:rPr>
              <a:t> </a:t>
            </a:r>
            <a:r>
              <a:rPr lang="ru-RU" sz="2000" dirty="0" err="1" smtClean="0">
                <a:solidFill>
                  <a:srgbClr val="000066"/>
                </a:solidFill>
              </a:rPr>
              <a:t>ретінде</a:t>
            </a:r>
            <a:r>
              <a:rPr lang="ru-RU" sz="2000" dirty="0" smtClean="0">
                <a:solidFill>
                  <a:srgbClr val="000066"/>
                </a:solidFill>
              </a:rPr>
              <a:t> </a:t>
            </a:r>
            <a:r>
              <a:rPr lang="ru-RU" sz="2000" dirty="0" err="1" smtClean="0">
                <a:solidFill>
                  <a:srgbClr val="000066"/>
                </a:solidFill>
              </a:rPr>
              <a:t>саналмайды</a:t>
            </a:r>
            <a:r>
              <a:rPr lang="ru-RU" sz="2000" dirty="0" smtClean="0">
                <a:solidFill>
                  <a:srgbClr val="000066"/>
                </a:solidFill>
              </a:rPr>
              <a:t>.</a:t>
            </a:r>
          </a:p>
          <a:p>
            <a:pPr>
              <a:spcBef>
                <a:spcPct val="50000"/>
              </a:spcBef>
              <a:buFontTx/>
              <a:buChar char="•"/>
            </a:pPr>
            <a:r>
              <a:rPr lang="ru-RU" sz="2000" dirty="0" err="1" smtClean="0">
                <a:solidFill>
                  <a:srgbClr val="000066"/>
                </a:solidFill>
              </a:rPr>
              <a:t>Жасөспірім</a:t>
            </a:r>
            <a:r>
              <a:rPr lang="ru-RU" sz="2000" dirty="0" smtClean="0">
                <a:solidFill>
                  <a:srgbClr val="000066"/>
                </a:solidFill>
              </a:rPr>
              <a:t> </a:t>
            </a:r>
            <a:r>
              <a:rPr lang="ru-RU" sz="2000" dirty="0" err="1" smtClean="0">
                <a:solidFill>
                  <a:srgbClr val="000066"/>
                </a:solidFill>
              </a:rPr>
              <a:t>үлкендердің</a:t>
            </a:r>
            <a:r>
              <a:rPr lang="ru-RU" sz="2000" dirty="0" smtClean="0">
                <a:solidFill>
                  <a:srgbClr val="000066"/>
                </a:solidFill>
              </a:rPr>
              <a:t> </a:t>
            </a:r>
            <a:r>
              <a:rPr lang="ru-RU" sz="2000" dirty="0" err="1" smtClean="0">
                <a:solidFill>
                  <a:srgbClr val="000066"/>
                </a:solidFill>
              </a:rPr>
              <a:t>жеке</a:t>
            </a:r>
            <a:r>
              <a:rPr lang="ru-RU" sz="2000" dirty="0" smtClean="0">
                <a:solidFill>
                  <a:srgbClr val="000066"/>
                </a:solidFill>
              </a:rPr>
              <a:t> </a:t>
            </a:r>
            <a:r>
              <a:rPr lang="ru-RU" sz="2000" dirty="0" err="1" smtClean="0">
                <a:solidFill>
                  <a:srgbClr val="000066"/>
                </a:solidFill>
              </a:rPr>
              <a:t>басына</a:t>
            </a:r>
            <a:r>
              <a:rPr lang="ru-RU" sz="2000" dirty="0" smtClean="0">
                <a:solidFill>
                  <a:srgbClr val="000066"/>
                </a:solidFill>
              </a:rPr>
              <a:t>, </a:t>
            </a:r>
            <a:r>
              <a:rPr lang="ru-RU" sz="2000" dirty="0" err="1" smtClean="0">
                <a:solidFill>
                  <a:srgbClr val="000066"/>
                </a:solidFill>
              </a:rPr>
              <a:t>іс-әрекетіне</a:t>
            </a:r>
            <a:r>
              <a:rPr lang="ru-RU" sz="2000" dirty="0" smtClean="0">
                <a:solidFill>
                  <a:srgbClr val="000066"/>
                </a:solidFill>
              </a:rPr>
              <a:t> </a:t>
            </a:r>
            <a:r>
              <a:rPr lang="ru-RU" sz="2000" dirty="0" err="1" smtClean="0">
                <a:solidFill>
                  <a:srgbClr val="000066"/>
                </a:solidFill>
              </a:rPr>
              <a:t>жоғары</a:t>
            </a:r>
            <a:r>
              <a:rPr lang="ru-RU" sz="2000" dirty="0" smtClean="0">
                <a:solidFill>
                  <a:srgbClr val="000066"/>
                </a:solidFill>
              </a:rPr>
              <a:t> </a:t>
            </a:r>
            <a:r>
              <a:rPr lang="ru-RU" sz="2000" dirty="0" err="1" smtClean="0">
                <a:solidFill>
                  <a:srgbClr val="000066"/>
                </a:solidFill>
              </a:rPr>
              <a:t>талаптар</a:t>
            </a:r>
            <a:r>
              <a:rPr lang="ru-RU" sz="2000" dirty="0" smtClean="0">
                <a:solidFill>
                  <a:srgbClr val="000066"/>
                </a:solidFill>
              </a:rPr>
              <a:t> </a:t>
            </a:r>
            <a:r>
              <a:rPr lang="ru-RU" sz="2000" dirty="0" err="1" smtClean="0">
                <a:solidFill>
                  <a:srgbClr val="000066"/>
                </a:solidFill>
              </a:rPr>
              <a:t>қоя</a:t>
            </a:r>
            <a:r>
              <a:rPr lang="ru-RU" sz="2000" dirty="0" smtClean="0">
                <a:solidFill>
                  <a:srgbClr val="000066"/>
                </a:solidFill>
              </a:rPr>
              <a:t> </a:t>
            </a:r>
            <a:r>
              <a:rPr lang="ru-RU" sz="2000" dirty="0" err="1" smtClean="0">
                <a:solidFill>
                  <a:srgbClr val="000066"/>
                </a:solidFill>
              </a:rPr>
              <a:t>бастайды</a:t>
            </a:r>
            <a:r>
              <a:rPr lang="ru-RU" sz="2000" dirty="0" smtClean="0">
                <a:solidFill>
                  <a:srgbClr val="000066"/>
                </a:solidFill>
              </a:rPr>
              <a:t>. </a:t>
            </a:r>
            <a:endParaRPr lang="ru-RU" sz="2000" dirty="0">
              <a:solidFill>
                <a:srgbClr val="000066"/>
              </a:solidFill>
            </a:endParaRPr>
          </a:p>
        </p:txBody>
      </p:sp>
      <p:pic>
        <p:nvPicPr>
          <p:cNvPr id="13320" name="Picture 8" descr="lebedeva20244"/>
          <p:cNvPicPr>
            <a:picLocks noChangeAspect="1" noChangeArrowheads="1"/>
          </p:cNvPicPr>
          <p:nvPr/>
        </p:nvPicPr>
        <p:blipFill>
          <a:blip r:embed="rId2"/>
          <a:srcRect/>
          <a:stretch>
            <a:fillRect/>
          </a:stretch>
        </p:blipFill>
        <p:spPr bwMode="auto">
          <a:xfrm>
            <a:off x="762000" y="304800"/>
            <a:ext cx="4419600" cy="2979738"/>
          </a:xfrm>
          <a:prstGeom prst="rect">
            <a:avLst/>
          </a:prstGeom>
          <a:noFill/>
        </p:spPr>
      </p:pic>
      <p:pic>
        <p:nvPicPr>
          <p:cNvPr id="13321" name="Picture 9" descr="teens"/>
          <p:cNvPicPr>
            <a:picLocks noChangeAspect="1" noChangeArrowheads="1"/>
          </p:cNvPicPr>
          <p:nvPr/>
        </p:nvPicPr>
        <p:blipFill>
          <a:blip r:embed="rId3"/>
          <a:srcRect/>
          <a:stretch>
            <a:fillRect/>
          </a:stretch>
        </p:blipFill>
        <p:spPr bwMode="auto">
          <a:xfrm>
            <a:off x="5410200" y="381000"/>
            <a:ext cx="3327400" cy="3187700"/>
          </a:xfrm>
          <a:prstGeom prst="rect">
            <a:avLst/>
          </a:prstGeom>
          <a:noFill/>
        </p:spPr>
      </p:pic>
      <p:sp>
        <p:nvSpPr>
          <p:cNvPr id="13322" name="Oval 10"/>
          <p:cNvSpPr>
            <a:spLocks noChangeArrowheads="1"/>
          </p:cNvSpPr>
          <p:nvPr/>
        </p:nvSpPr>
        <p:spPr bwMode="auto">
          <a:xfrm>
            <a:off x="2057400" y="2514600"/>
            <a:ext cx="1219200" cy="762000"/>
          </a:xfrm>
          <a:prstGeom prst="ellipse">
            <a:avLst/>
          </a:prstGeom>
          <a:solidFill>
            <a:schemeClr val="accent1"/>
          </a:solidFill>
          <a:ln w="9525">
            <a:solidFill>
              <a:schemeClr val="tx1"/>
            </a:solidFill>
            <a:round/>
            <a:headEnd/>
            <a:tailEnd/>
          </a:ln>
          <a:effectLst/>
        </p:spPr>
        <p:txBody>
          <a:bodyPr wrap="none" anchor="ctr"/>
          <a:lstStyle/>
          <a:p>
            <a:pPr algn="ctr"/>
            <a:r>
              <a:rPr lang="ru-RU" sz="2400" b="1" dirty="0" smtClean="0">
                <a:solidFill>
                  <a:srgbClr val="000099"/>
                </a:solidFill>
              </a:rPr>
              <a:t>53 </a:t>
            </a:r>
            <a:r>
              <a:rPr lang="ru-RU" sz="2400" b="1" dirty="0">
                <a:solidFill>
                  <a:srgbClr val="000099"/>
                </a:solidFill>
              </a:rPr>
              <a:t>%</a:t>
            </a:r>
          </a:p>
        </p:txBody>
      </p:sp>
      <p:sp>
        <p:nvSpPr>
          <p:cNvPr id="13323" name="Oval 11"/>
          <p:cNvSpPr>
            <a:spLocks noChangeArrowheads="1"/>
          </p:cNvSpPr>
          <p:nvPr/>
        </p:nvSpPr>
        <p:spPr bwMode="auto">
          <a:xfrm>
            <a:off x="6477000" y="2819400"/>
            <a:ext cx="1219200" cy="762000"/>
          </a:xfrm>
          <a:prstGeom prst="ellipse">
            <a:avLst/>
          </a:prstGeom>
          <a:solidFill>
            <a:schemeClr val="accent1"/>
          </a:solidFill>
          <a:ln w="9525">
            <a:solidFill>
              <a:schemeClr val="tx1"/>
            </a:solidFill>
            <a:round/>
            <a:headEnd/>
            <a:tailEnd/>
          </a:ln>
          <a:effectLst/>
        </p:spPr>
        <p:txBody>
          <a:bodyPr wrap="none" anchor="ctr"/>
          <a:lstStyle/>
          <a:p>
            <a:pPr algn="ctr"/>
            <a:r>
              <a:rPr lang="ru-RU" sz="2400" b="1" dirty="0" smtClean="0">
                <a:solidFill>
                  <a:srgbClr val="000099"/>
                </a:solidFill>
              </a:rPr>
              <a:t>47 </a:t>
            </a:r>
            <a:r>
              <a:rPr lang="ru-RU" sz="2400" b="1" dirty="0">
                <a:solidFill>
                  <a:srgbClr val="000099"/>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0" y="228600"/>
            <a:ext cx="609600" cy="914400"/>
          </a:xfrm>
          <a:prstGeom prst="rect">
            <a:avLst/>
          </a:prstGeom>
          <a:noFill/>
          <a:ln w="9525">
            <a:noFill/>
            <a:miter lim="800000"/>
            <a:headEnd/>
            <a:tailEnd/>
          </a:ln>
          <a:effectLst/>
        </p:spPr>
        <p:txBody>
          <a:bodyPr>
            <a:spAutoFit/>
          </a:bodyPr>
          <a:lstStyle/>
          <a:p>
            <a:pPr>
              <a:spcBef>
                <a:spcPct val="50000"/>
              </a:spcBef>
            </a:pPr>
            <a:r>
              <a:rPr lang="ru-RU" sz="5400" b="1">
                <a:solidFill>
                  <a:srgbClr val="CC3300"/>
                </a:solidFill>
              </a:rPr>
              <a:t>3</a:t>
            </a:r>
          </a:p>
        </p:txBody>
      </p:sp>
      <p:pic>
        <p:nvPicPr>
          <p:cNvPr id="15372" name="Picture 12" descr="MPj04311610000[1]"/>
          <p:cNvPicPr>
            <a:picLocks noChangeAspect="1" noChangeArrowheads="1"/>
          </p:cNvPicPr>
          <p:nvPr/>
        </p:nvPicPr>
        <p:blipFill>
          <a:blip r:embed="rId2" cstate="print"/>
          <a:srcRect l="40210"/>
          <a:stretch>
            <a:fillRect/>
          </a:stretch>
        </p:blipFill>
        <p:spPr bwMode="auto">
          <a:xfrm>
            <a:off x="7086600" y="228600"/>
            <a:ext cx="1812925" cy="3505200"/>
          </a:xfrm>
          <a:prstGeom prst="rect">
            <a:avLst/>
          </a:prstGeom>
          <a:noFill/>
        </p:spPr>
      </p:pic>
      <p:pic>
        <p:nvPicPr>
          <p:cNvPr id="15376" name="Picture 16" descr="MPj04395650000[1]"/>
          <p:cNvPicPr>
            <a:picLocks noChangeAspect="1" noChangeArrowheads="1"/>
          </p:cNvPicPr>
          <p:nvPr/>
        </p:nvPicPr>
        <p:blipFill>
          <a:blip r:embed="rId3"/>
          <a:srcRect l="3448" r="17241"/>
          <a:stretch>
            <a:fillRect/>
          </a:stretch>
        </p:blipFill>
        <p:spPr bwMode="auto">
          <a:xfrm>
            <a:off x="609600" y="304800"/>
            <a:ext cx="4038600" cy="3413125"/>
          </a:xfrm>
          <a:prstGeom prst="rect">
            <a:avLst/>
          </a:prstGeom>
          <a:noFill/>
        </p:spPr>
      </p:pic>
      <p:sp>
        <p:nvSpPr>
          <p:cNvPr id="15378" name="Text Box 18"/>
          <p:cNvSpPr txBox="1">
            <a:spLocks noChangeArrowheads="1"/>
          </p:cNvSpPr>
          <p:nvPr/>
        </p:nvSpPr>
        <p:spPr bwMode="auto">
          <a:xfrm>
            <a:off x="838200" y="4114800"/>
            <a:ext cx="7696200" cy="1785104"/>
          </a:xfrm>
          <a:prstGeom prst="rect">
            <a:avLst/>
          </a:prstGeom>
          <a:solidFill>
            <a:srgbClr val="CCFFFF"/>
          </a:solidFill>
          <a:ln w="9525">
            <a:noFill/>
            <a:miter lim="800000"/>
            <a:headEnd/>
            <a:tailEnd/>
          </a:ln>
          <a:effectLst/>
        </p:spPr>
        <p:txBody>
          <a:bodyPr wrap="square">
            <a:spAutoFit/>
          </a:bodyPr>
          <a:lstStyle/>
          <a:p>
            <a:pPr algn="just">
              <a:spcBef>
                <a:spcPct val="50000"/>
              </a:spcBef>
              <a:buFontTx/>
              <a:buChar char="•"/>
            </a:pPr>
            <a:r>
              <a:rPr lang="ru-RU" sz="2000" dirty="0">
                <a:solidFill>
                  <a:srgbClr val="000066"/>
                </a:solidFill>
                <a:latin typeface="Arial" charset="0"/>
              </a:rPr>
              <a:t> </a:t>
            </a:r>
            <a:r>
              <a:rPr lang="ru-RU" sz="2000" dirty="0" err="1" smtClean="0">
                <a:solidFill>
                  <a:srgbClr val="000066"/>
                </a:solidFill>
                <a:latin typeface="Arial" charset="0"/>
              </a:rPr>
              <a:t>Жасөспірімнің</a:t>
            </a:r>
            <a:r>
              <a:rPr lang="ru-RU" sz="2000" dirty="0" smtClean="0">
                <a:solidFill>
                  <a:srgbClr val="000066"/>
                </a:solidFill>
                <a:latin typeface="Arial" charset="0"/>
              </a:rPr>
              <a:t> </a:t>
            </a:r>
            <a:r>
              <a:rPr lang="ru-RU" sz="2000" dirty="0" err="1" smtClean="0">
                <a:solidFill>
                  <a:srgbClr val="000066"/>
                </a:solidFill>
                <a:latin typeface="Arial" charset="0"/>
              </a:rPr>
              <a:t>қызығушылығы</a:t>
            </a:r>
            <a:r>
              <a:rPr lang="ru-RU" sz="2000" dirty="0" smtClean="0">
                <a:solidFill>
                  <a:srgbClr val="000066"/>
                </a:solidFill>
                <a:latin typeface="Arial" charset="0"/>
              </a:rPr>
              <a:t> </a:t>
            </a:r>
            <a:r>
              <a:rPr lang="ru-RU" sz="2000" dirty="0" err="1" smtClean="0">
                <a:solidFill>
                  <a:srgbClr val="000066"/>
                </a:solidFill>
                <a:latin typeface="Arial" charset="0"/>
              </a:rPr>
              <a:t>алуан</a:t>
            </a:r>
            <a:r>
              <a:rPr lang="ru-RU" sz="2000" dirty="0" smtClean="0">
                <a:solidFill>
                  <a:srgbClr val="000066"/>
                </a:solidFill>
                <a:latin typeface="Arial" charset="0"/>
              </a:rPr>
              <a:t> </a:t>
            </a:r>
            <a:r>
              <a:rPr lang="ru-RU" sz="2000" dirty="0" err="1" smtClean="0">
                <a:solidFill>
                  <a:srgbClr val="000066"/>
                </a:solidFill>
                <a:latin typeface="Arial" charset="0"/>
              </a:rPr>
              <a:t>түрлі</a:t>
            </a:r>
            <a:r>
              <a:rPr lang="ru-RU" sz="2000" dirty="0" smtClean="0">
                <a:solidFill>
                  <a:srgbClr val="000066"/>
                </a:solidFill>
                <a:latin typeface="Arial" charset="0"/>
              </a:rPr>
              <a:t> </a:t>
            </a:r>
            <a:r>
              <a:rPr lang="ru-RU" sz="2000" dirty="0" err="1" smtClean="0">
                <a:solidFill>
                  <a:srgbClr val="000066"/>
                </a:solidFill>
                <a:latin typeface="Arial" charset="0"/>
              </a:rPr>
              <a:t>болып</a:t>
            </a:r>
            <a:r>
              <a:rPr lang="ru-RU" sz="2000" dirty="0" smtClean="0">
                <a:solidFill>
                  <a:srgbClr val="000066"/>
                </a:solidFill>
                <a:latin typeface="Arial" charset="0"/>
              </a:rPr>
              <a:t> </a:t>
            </a:r>
            <a:r>
              <a:rPr lang="ru-RU" sz="2000" dirty="0" err="1" smtClean="0">
                <a:solidFill>
                  <a:srgbClr val="000066"/>
                </a:solidFill>
                <a:latin typeface="Arial" charset="0"/>
              </a:rPr>
              <a:t>келеді</a:t>
            </a:r>
            <a:r>
              <a:rPr lang="ru-RU" sz="2000" dirty="0" smtClean="0">
                <a:solidFill>
                  <a:srgbClr val="000066"/>
                </a:solidFill>
                <a:latin typeface="Arial" charset="0"/>
              </a:rPr>
              <a:t>, </a:t>
            </a:r>
            <a:r>
              <a:rPr lang="ru-RU" sz="2000" dirty="0" err="1" smtClean="0">
                <a:solidFill>
                  <a:srgbClr val="000066"/>
                </a:solidFill>
                <a:latin typeface="Arial" charset="0"/>
              </a:rPr>
              <a:t>жоғары</a:t>
            </a:r>
            <a:r>
              <a:rPr lang="ru-RU" sz="2000" dirty="0" smtClean="0">
                <a:solidFill>
                  <a:srgbClr val="000066"/>
                </a:solidFill>
                <a:latin typeface="Arial" charset="0"/>
              </a:rPr>
              <a:t> </a:t>
            </a:r>
            <a:r>
              <a:rPr lang="ru-RU" sz="2000" dirty="0" err="1" smtClean="0">
                <a:solidFill>
                  <a:srgbClr val="000066"/>
                </a:solidFill>
                <a:latin typeface="Arial" charset="0"/>
              </a:rPr>
              <a:t>сыныптарда</a:t>
            </a:r>
            <a:r>
              <a:rPr lang="ru-RU" sz="2000" dirty="0" smtClean="0">
                <a:solidFill>
                  <a:srgbClr val="000066"/>
                </a:solidFill>
                <a:latin typeface="Arial" charset="0"/>
              </a:rPr>
              <a:t> </a:t>
            </a:r>
            <a:r>
              <a:rPr lang="ru-RU" sz="2000" dirty="0" err="1" smtClean="0">
                <a:solidFill>
                  <a:srgbClr val="000066"/>
                </a:solidFill>
                <a:latin typeface="Arial" charset="0"/>
              </a:rPr>
              <a:t>олардың</a:t>
            </a:r>
            <a:r>
              <a:rPr lang="ru-RU" sz="2000" dirty="0" smtClean="0">
                <a:solidFill>
                  <a:srgbClr val="000066"/>
                </a:solidFill>
                <a:latin typeface="Arial" charset="0"/>
              </a:rPr>
              <a:t> </a:t>
            </a:r>
            <a:r>
              <a:rPr lang="ru-RU" sz="2000" dirty="0" err="1" smtClean="0">
                <a:solidFill>
                  <a:srgbClr val="000066"/>
                </a:solidFill>
                <a:latin typeface="Arial" charset="0"/>
              </a:rPr>
              <a:t>қызығушылығы</a:t>
            </a:r>
            <a:r>
              <a:rPr lang="ru-RU" sz="2000" dirty="0" smtClean="0">
                <a:solidFill>
                  <a:srgbClr val="000066"/>
                </a:solidFill>
                <a:latin typeface="Arial" charset="0"/>
              </a:rPr>
              <a:t> </a:t>
            </a:r>
            <a:r>
              <a:rPr lang="ru-RU" sz="2000" dirty="0" err="1" smtClean="0">
                <a:solidFill>
                  <a:srgbClr val="000066"/>
                </a:solidFill>
                <a:latin typeface="Arial" charset="0"/>
              </a:rPr>
              <a:t>сабақтан</a:t>
            </a:r>
            <a:r>
              <a:rPr lang="ru-RU" sz="2000" dirty="0" smtClean="0">
                <a:solidFill>
                  <a:srgbClr val="000066"/>
                </a:solidFill>
                <a:latin typeface="Arial" charset="0"/>
              </a:rPr>
              <a:t> </a:t>
            </a:r>
            <a:r>
              <a:rPr lang="ru-RU" sz="2000" dirty="0" err="1" smtClean="0">
                <a:solidFill>
                  <a:srgbClr val="000066"/>
                </a:solidFill>
                <a:latin typeface="Arial" charset="0"/>
              </a:rPr>
              <a:t>тыс</a:t>
            </a:r>
            <a:r>
              <a:rPr lang="ru-RU" sz="2000" dirty="0" smtClean="0">
                <a:solidFill>
                  <a:srgbClr val="000066"/>
                </a:solidFill>
                <a:latin typeface="Arial" charset="0"/>
              </a:rPr>
              <a:t> </a:t>
            </a:r>
            <a:r>
              <a:rPr lang="ru-RU" sz="2000" dirty="0" err="1" smtClean="0">
                <a:solidFill>
                  <a:srgbClr val="000066"/>
                </a:solidFill>
                <a:latin typeface="Arial" charset="0"/>
              </a:rPr>
              <a:t>әрекеттерге</a:t>
            </a:r>
            <a:r>
              <a:rPr lang="ru-RU" sz="2000" dirty="0" smtClean="0">
                <a:solidFill>
                  <a:srgbClr val="000066"/>
                </a:solidFill>
                <a:latin typeface="Arial" charset="0"/>
              </a:rPr>
              <a:t> </a:t>
            </a:r>
            <a:r>
              <a:rPr lang="ru-RU" sz="2000" dirty="0" err="1" smtClean="0">
                <a:solidFill>
                  <a:srgbClr val="000066"/>
                </a:solidFill>
                <a:latin typeface="Arial" charset="0"/>
              </a:rPr>
              <a:t>ауысады</a:t>
            </a:r>
            <a:r>
              <a:rPr lang="ru-RU" sz="2000" dirty="0" smtClean="0">
                <a:solidFill>
                  <a:srgbClr val="000066"/>
                </a:solidFill>
                <a:latin typeface="Arial" charset="0"/>
              </a:rPr>
              <a:t>: </a:t>
            </a:r>
            <a:r>
              <a:rPr lang="ru-RU" sz="2000" dirty="0" err="1" smtClean="0">
                <a:solidFill>
                  <a:srgbClr val="000066"/>
                </a:solidFill>
                <a:latin typeface="Arial" charset="0"/>
              </a:rPr>
              <a:t>спорттық</a:t>
            </a:r>
            <a:r>
              <a:rPr lang="ru-RU" sz="2000" dirty="0" smtClean="0">
                <a:solidFill>
                  <a:srgbClr val="000066"/>
                </a:solidFill>
                <a:latin typeface="Arial" charset="0"/>
              </a:rPr>
              <a:t> </a:t>
            </a:r>
            <a:r>
              <a:rPr lang="ru-RU" sz="2000" dirty="0" err="1" smtClean="0">
                <a:solidFill>
                  <a:srgbClr val="000066"/>
                </a:solidFill>
                <a:latin typeface="Arial" charset="0"/>
              </a:rPr>
              <a:t>секциялар</a:t>
            </a:r>
            <a:r>
              <a:rPr lang="ru-RU" sz="2000" dirty="0" smtClean="0">
                <a:solidFill>
                  <a:srgbClr val="000066"/>
                </a:solidFill>
                <a:latin typeface="Arial" charset="0"/>
              </a:rPr>
              <a:t>, </a:t>
            </a:r>
            <a:r>
              <a:rPr lang="ru-RU" sz="2000" dirty="0" err="1" smtClean="0">
                <a:solidFill>
                  <a:srgbClr val="000066"/>
                </a:solidFill>
                <a:latin typeface="Arial" charset="0"/>
              </a:rPr>
              <a:t>техникалық</a:t>
            </a:r>
            <a:r>
              <a:rPr lang="ru-RU" sz="2000" dirty="0" smtClean="0">
                <a:solidFill>
                  <a:srgbClr val="000066"/>
                </a:solidFill>
                <a:latin typeface="Arial" charset="0"/>
              </a:rPr>
              <a:t>, </a:t>
            </a:r>
            <a:r>
              <a:rPr lang="ru-RU" sz="2000" dirty="0" err="1" smtClean="0">
                <a:solidFill>
                  <a:srgbClr val="000066"/>
                </a:solidFill>
                <a:latin typeface="Arial" charset="0"/>
              </a:rPr>
              <a:t>бейнелеу</a:t>
            </a:r>
            <a:r>
              <a:rPr lang="ru-RU" sz="2000" dirty="0" smtClean="0">
                <a:solidFill>
                  <a:srgbClr val="000066"/>
                </a:solidFill>
                <a:latin typeface="Arial" charset="0"/>
              </a:rPr>
              <a:t> </a:t>
            </a:r>
            <a:r>
              <a:rPr lang="ru-RU" sz="2000" dirty="0" err="1" smtClean="0">
                <a:solidFill>
                  <a:srgbClr val="000066"/>
                </a:solidFill>
                <a:latin typeface="Arial" charset="0"/>
              </a:rPr>
              <a:t>үйірмелері</a:t>
            </a:r>
            <a:r>
              <a:rPr lang="ru-RU" sz="2000" dirty="0" smtClean="0">
                <a:solidFill>
                  <a:srgbClr val="000066"/>
                </a:solidFill>
                <a:latin typeface="Arial" charset="0"/>
              </a:rPr>
              <a:t>;</a:t>
            </a:r>
          </a:p>
          <a:p>
            <a:pPr algn="just">
              <a:spcBef>
                <a:spcPct val="50000"/>
              </a:spcBef>
              <a:buFontTx/>
              <a:buChar char="•"/>
            </a:pPr>
            <a:r>
              <a:rPr lang="kk-KZ" sz="2000" dirty="0" smtClean="0">
                <a:solidFill>
                  <a:srgbClr val="000066"/>
                </a:solidFill>
                <a:latin typeface="Arial" charset="0"/>
              </a:rPr>
              <a:t>Оқуға деген қызығушылығы, үлгерімі төмендеуі мүмкін;</a:t>
            </a:r>
            <a:endParaRPr lang="ru-RU" sz="2000" dirty="0">
              <a:solidFill>
                <a:srgbClr val="000066"/>
              </a:solidFill>
              <a:latin typeface="Arial" charset="0"/>
            </a:endParaRPr>
          </a:p>
        </p:txBody>
      </p:sp>
      <p:pic>
        <p:nvPicPr>
          <p:cNvPr id="15379" name="Picture 19" descr="MPj04311230000[1]"/>
          <p:cNvPicPr>
            <a:picLocks noChangeAspect="1" noChangeArrowheads="1"/>
          </p:cNvPicPr>
          <p:nvPr/>
        </p:nvPicPr>
        <p:blipFill>
          <a:blip r:embed="rId4" cstate="print"/>
          <a:srcRect r="33791"/>
          <a:stretch>
            <a:fillRect/>
          </a:stretch>
        </p:blipFill>
        <p:spPr bwMode="auto">
          <a:xfrm>
            <a:off x="5105400" y="457200"/>
            <a:ext cx="2060575" cy="3124200"/>
          </a:xfrm>
          <a:prstGeom prst="rect">
            <a:avLst/>
          </a:prstGeom>
          <a:noFill/>
        </p:spPr>
      </p:pic>
      <p:sp>
        <p:nvSpPr>
          <p:cNvPr id="15380" name="Oval 20"/>
          <p:cNvSpPr>
            <a:spLocks noChangeArrowheads="1"/>
          </p:cNvSpPr>
          <p:nvPr/>
        </p:nvSpPr>
        <p:spPr bwMode="auto">
          <a:xfrm>
            <a:off x="1981200" y="3276600"/>
            <a:ext cx="1219200" cy="762000"/>
          </a:xfrm>
          <a:prstGeom prst="ellipse">
            <a:avLst/>
          </a:prstGeom>
          <a:solidFill>
            <a:schemeClr val="accent1"/>
          </a:solidFill>
          <a:ln w="9525">
            <a:solidFill>
              <a:schemeClr val="tx1"/>
            </a:solidFill>
            <a:round/>
            <a:headEnd/>
            <a:tailEnd/>
          </a:ln>
          <a:effectLst/>
        </p:spPr>
        <p:txBody>
          <a:bodyPr wrap="none" anchor="ctr"/>
          <a:lstStyle/>
          <a:p>
            <a:pPr algn="ctr"/>
            <a:r>
              <a:rPr lang="ru-RU" sz="2400" b="1" dirty="0" smtClean="0">
                <a:solidFill>
                  <a:srgbClr val="000099"/>
                </a:solidFill>
              </a:rPr>
              <a:t>55%</a:t>
            </a:r>
            <a:endParaRPr lang="ru-RU" sz="2400" b="1" dirty="0">
              <a:solidFill>
                <a:srgbClr val="000099"/>
              </a:solidFill>
            </a:endParaRPr>
          </a:p>
        </p:txBody>
      </p:sp>
      <p:sp>
        <p:nvSpPr>
          <p:cNvPr id="15381" name="Oval 21"/>
          <p:cNvSpPr>
            <a:spLocks noChangeArrowheads="1"/>
          </p:cNvSpPr>
          <p:nvPr/>
        </p:nvSpPr>
        <p:spPr bwMode="auto">
          <a:xfrm>
            <a:off x="6248400" y="3048000"/>
            <a:ext cx="1219200" cy="762000"/>
          </a:xfrm>
          <a:prstGeom prst="ellipse">
            <a:avLst/>
          </a:prstGeom>
          <a:solidFill>
            <a:schemeClr val="accent1"/>
          </a:solidFill>
          <a:ln w="9525">
            <a:solidFill>
              <a:schemeClr val="tx1"/>
            </a:solidFill>
            <a:round/>
            <a:headEnd/>
            <a:tailEnd/>
          </a:ln>
          <a:effectLst/>
        </p:spPr>
        <p:txBody>
          <a:bodyPr wrap="none" anchor="ctr"/>
          <a:lstStyle/>
          <a:p>
            <a:pPr algn="ctr"/>
            <a:r>
              <a:rPr lang="ru-RU" sz="2400" b="1" dirty="0" smtClean="0">
                <a:solidFill>
                  <a:srgbClr val="000099"/>
                </a:solidFill>
              </a:rPr>
              <a:t>45%</a:t>
            </a:r>
            <a:endParaRPr lang="ru-RU" sz="2400" b="1" dirty="0">
              <a:solidFill>
                <a:srgbClr val="0000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0" y="228600"/>
            <a:ext cx="609600" cy="914400"/>
          </a:xfrm>
          <a:prstGeom prst="rect">
            <a:avLst/>
          </a:prstGeom>
          <a:noFill/>
          <a:ln w="9525">
            <a:noFill/>
            <a:miter lim="800000"/>
            <a:headEnd/>
            <a:tailEnd/>
          </a:ln>
          <a:effectLst/>
        </p:spPr>
        <p:txBody>
          <a:bodyPr>
            <a:spAutoFit/>
          </a:bodyPr>
          <a:lstStyle/>
          <a:p>
            <a:pPr>
              <a:spcBef>
                <a:spcPct val="50000"/>
              </a:spcBef>
            </a:pPr>
            <a:r>
              <a:rPr lang="ru-RU" sz="5400" b="1">
                <a:solidFill>
                  <a:srgbClr val="CC3300"/>
                </a:solidFill>
              </a:rPr>
              <a:t>4</a:t>
            </a:r>
          </a:p>
        </p:txBody>
      </p:sp>
      <p:pic>
        <p:nvPicPr>
          <p:cNvPr id="33797" name="Picture 5" descr="MCj04323930000[1]"/>
          <p:cNvPicPr>
            <a:picLocks noChangeAspect="1" noChangeArrowheads="1"/>
          </p:cNvPicPr>
          <p:nvPr/>
        </p:nvPicPr>
        <p:blipFill>
          <a:blip r:embed="rId2"/>
          <a:srcRect/>
          <a:stretch>
            <a:fillRect/>
          </a:stretch>
        </p:blipFill>
        <p:spPr bwMode="auto">
          <a:xfrm>
            <a:off x="1143000" y="304800"/>
            <a:ext cx="2684463" cy="2971800"/>
          </a:xfrm>
          <a:prstGeom prst="rect">
            <a:avLst/>
          </a:prstGeom>
          <a:noFill/>
        </p:spPr>
      </p:pic>
      <p:pic>
        <p:nvPicPr>
          <p:cNvPr id="33798" name="Picture 6" descr="MCj04284250000[1]"/>
          <p:cNvPicPr>
            <a:picLocks noChangeAspect="1" noChangeArrowheads="1"/>
          </p:cNvPicPr>
          <p:nvPr/>
        </p:nvPicPr>
        <p:blipFill>
          <a:blip r:embed="rId3"/>
          <a:srcRect/>
          <a:stretch>
            <a:fillRect/>
          </a:stretch>
        </p:blipFill>
        <p:spPr bwMode="auto">
          <a:xfrm>
            <a:off x="4343400" y="406400"/>
            <a:ext cx="4648200" cy="4122738"/>
          </a:xfrm>
          <a:prstGeom prst="rect">
            <a:avLst/>
          </a:prstGeom>
          <a:noFill/>
        </p:spPr>
      </p:pic>
      <p:sp>
        <p:nvSpPr>
          <p:cNvPr id="33800" name="Oval 8"/>
          <p:cNvSpPr>
            <a:spLocks noChangeArrowheads="1"/>
          </p:cNvSpPr>
          <p:nvPr/>
        </p:nvSpPr>
        <p:spPr bwMode="auto">
          <a:xfrm>
            <a:off x="1905000" y="2667000"/>
            <a:ext cx="1219200" cy="762000"/>
          </a:xfrm>
          <a:prstGeom prst="ellipse">
            <a:avLst/>
          </a:prstGeom>
          <a:solidFill>
            <a:schemeClr val="accent1"/>
          </a:solidFill>
          <a:ln w="9525">
            <a:solidFill>
              <a:schemeClr val="tx1"/>
            </a:solidFill>
            <a:round/>
            <a:headEnd/>
            <a:tailEnd/>
          </a:ln>
          <a:effectLst/>
        </p:spPr>
        <p:txBody>
          <a:bodyPr wrap="none" anchor="ctr"/>
          <a:lstStyle/>
          <a:p>
            <a:pPr algn="ctr"/>
            <a:r>
              <a:rPr lang="ru-RU" sz="2400" b="1" dirty="0" smtClean="0">
                <a:solidFill>
                  <a:srgbClr val="000099"/>
                </a:solidFill>
              </a:rPr>
              <a:t>67%</a:t>
            </a:r>
            <a:endParaRPr lang="ru-RU" sz="2400" b="1" dirty="0">
              <a:solidFill>
                <a:srgbClr val="000099"/>
              </a:solidFill>
            </a:endParaRPr>
          </a:p>
        </p:txBody>
      </p:sp>
      <p:sp>
        <p:nvSpPr>
          <p:cNvPr id="33801" name="Oval 9"/>
          <p:cNvSpPr>
            <a:spLocks noChangeArrowheads="1"/>
          </p:cNvSpPr>
          <p:nvPr/>
        </p:nvSpPr>
        <p:spPr bwMode="auto">
          <a:xfrm>
            <a:off x="6019800" y="4114800"/>
            <a:ext cx="1219200" cy="762000"/>
          </a:xfrm>
          <a:prstGeom prst="ellipse">
            <a:avLst/>
          </a:prstGeom>
          <a:solidFill>
            <a:schemeClr val="accent1"/>
          </a:solidFill>
          <a:ln w="9525">
            <a:solidFill>
              <a:schemeClr val="tx1"/>
            </a:solidFill>
            <a:round/>
            <a:headEnd/>
            <a:tailEnd/>
          </a:ln>
          <a:effectLst/>
        </p:spPr>
        <p:txBody>
          <a:bodyPr wrap="none" anchor="ctr"/>
          <a:lstStyle/>
          <a:p>
            <a:pPr algn="ctr"/>
            <a:r>
              <a:rPr lang="ru-RU" sz="2400" b="1" dirty="0" smtClean="0">
                <a:solidFill>
                  <a:srgbClr val="000099"/>
                </a:solidFill>
              </a:rPr>
              <a:t>33%</a:t>
            </a:r>
            <a:endParaRPr lang="ru-RU" sz="2400" b="1" dirty="0">
              <a:solidFill>
                <a:srgbClr val="000099"/>
              </a:solidFill>
            </a:endParaRPr>
          </a:p>
        </p:txBody>
      </p:sp>
      <p:sp>
        <p:nvSpPr>
          <p:cNvPr id="33802" name="Text Box 10"/>
          <p:cNvSpPr txBox="1">
            <a:spLocks noChangeArrowheads="1"/>
          </p:cNvSpPr>
          <p:nvPr/>
        </p:nvSpPr>
        <p:spPr bwMode="auto">
          <a:xfrm>
            <a:off x="914400" y="5181600"/>
            <a:ext cx="7696200" cy="707886"/>
          </a:xfrm>
          <a:prstGeom prst="rect">
            <a:avLst/>
          </a:prstGeom>
          <a:solidFill>
            <a:srgbClr val="CCFFFF"/>
          </a:solidFill>
          <a:ln w="9525">
            <a:noFill/>
            <a:miter lim="800000"/>
            <a:headEnd/>
            <a:tailEnd/>
          </a:ln>
          <a:effectLst/>
        </p:spPr>
        <p:txBody>
          <a:bodyPr>
            <a:spAutoFit/>
          </a:bodyPr>
          <a:lstStyle/>
          <a:p>
            <a:pPr algn="ctr"/>
            <a:r>
              <a:rPr lang="kk-KZ" sz="2000" dirty="0" smtClean="0">
                <a:solidFill>
                  <a:srgbClr val="000066"/>
                </a:solidFill>
                <a:latin typeface="Arial" charset="0"/>
              </a:rPr>
              <a:t>Кейбір жасөспірімдерге отбасылық дәстүрлер емес, достарымен қарым-қатынас маңыздырақ бола түседі.</a:t>
            </a:r>
            <a:endParaRPr lang="ru-RU" sz="2000" dirty="0">
              <a:solidFill>
                <a:srgbClr val="000066"/>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0" y="0"/>
            <a:ext cx="609600" cy="914400"/>
          </a:xfrm>
          <a:prstGeom prst="rect">
            <a:avLst/>
          </a:prstGeom>
          <a:noFill/>
          <a:ln w="9525">
            <a:noFill/>
            <a:miter lim="800000"/>
            <a:headEnd/>
            <a:tailEnd/>
          </a:ln>
          <a:effectLst/>
        </p:spPr>
        <p:txBody>
          <a:bodyPr>
            <a:spAutoFit/>
          </a:bodyPr>
          <a:lstStyle/>
          <a:p>
            <a:pPr>
              <a:spcBef>
                <a:spcPct val="50000"/>
              </a:spcBef>
            </a:pPr>
            <a:r>
              <a:rPr lang="ru-RU" sz="5400" b="1">
                <a:solidFill>
                  <a:srgbClr val="CC3300"/>
                </a:solidFill>
              </a:rPr>
              <a:t>5</a:t>
            </a:r>
          </a:p>
        </p:txBody>
      </p:sp>
      <p:sp>
        <p:nvSpPr>
          <p:cNvPr id="14345" name="Text Box 9"/>
          <p:cNvSpPr txBox="1">
            <a:spLocks noChangeArrowheads="1"/>
          </p:cNvSpPr>
          <p:nvPr/>
        </p:nvSpPr>
        <p:spPr bwMode="auto">
          <a:xfrm>
            <a:off x="152400" y="3962400"/>
            <a:ext cx="3505200" cy="1477328"/>
          </a:xfrm>
          <a:prstGeom prst="rect">
            <a:avLst/>
          </a:prstGeom>
          <a:noFill/>
          <a:ln w="9525">
            <a:noFill/>
            <a:miter lim="800000"/>
            <a:headEnd/>
            <a:tailEnd/>
          </a:ln>
          <a:effectLst/>
        </p:spPr>
        <p:txBody>
          <a:bodyPr wrap="square">
            <a:spAutoFit/>
          </a:bodyPr>
          <a:lstStyle/>
          <a:p>
            <a:pPr>
              <a:spcBef>
                <a:spcPct val="50000"/>
              </a:spcBef>
            </a:pPr>
            <a:r>
              <a:rPr lang="kk-KZ" b="1" dirty="0" smtClean="0">
                <a:solidFill>
                  <a:srgbClr val="CC0000"/>
                </a:solidFill>
              </a:rPr>
              <a:t>Мен ата-анамның ойымен келісемін, егер менің бұл мәселе бойынша пікірім басқаша болса да</a:t>
            </a:r>
            <a:endParaRPr lang="ru-RU" b="1" dirty="0">
              <a:solidFill>
                <a:srgbClr val="CC0000"/>
              </a:solidFill>
            </a:endParaRPr>
          </a:p>
        </p:txBody>
      </p:sp>
      <p:sp>
        <p:nvSpPr>
          <p:cNvPr id="14347" name="Line 11"/>
          <p:cNvSpPr>
            <a:spLocks noChangeShapeType="1"/>
          </p:cNvSpPr>
          <p:nvPr/>
        </p:nvSpPr>
        <p:spPr bwMode="auto">
          <a:xfrm>
            <a:off x="4267200" y="4038600"/>
            <a:ext cx="0" cy="1371600"/>
          </a:xfrm>
          <a:prstGeom prst="line">
            <a:avLst/>
          </a:prstGeom>
          <a:noFill/>
          <a:ln w="76200">
            <a:solidFill>
              <a:srgbClr val="CC3300"/>
            </a:solidFill>
            <a:round/>
            <a:headEnd/>
            <a:tailEnd/>
          </a:ln>
          <a:effectLst/>
        </p:spPr>
        <p:txBody>
          <a:bodyPr/>
          <a:lstStyle/>
          <a:p>
            <a:endParaRPr lang="ru-RU"/>
          </a:p>
        </p:txBody>
      </p:sp>
      <p:pic>
        <p:nvPicPr>
          <p:cNvPr id="14348" name="Picture 12" descr="MPj04395690000[1]"/>
          <p:cNvPicPr>
            <a:picLocks noChangeAspect="1" noChangeArrowheads="1"/>
          </p:cNvPicPr>
          <p:nvPr/>
        </p:nvPicPr>
        <p:blipFill>
          <a:blip r:embed="rId2" cstate="print"/>
          <a:srcRect/>
          <a:stretch>
            <a:fillRect/>
          </a:stretch>
        </p:blipFill>
        <p:spPr bwMode="auto">
          <a:xfrm>
            <a:off x="228600" y="914400"/>
            <a:ext cx="4343400" cy="2900363"/>
          </a:xfrm>
          <a:prstGeom prst="rect">
            <a:avLst/>
          </a:prstGeom>
          <a:noFill/>
        </p:spPr>
      </p:pic>
      <p:sp>
        <p:nvSpPr>
          <p:cNvPr id="14349" name="Rectangle 13"/>
          <p:cNvSpPr>
            <a:spLocks noChangeArrowheads="1"/>
          </p:cNvSpPr>
          <p:nvPr/>
        </p:nvSpPr>
        <p:spPr bwMode="auto">
          <a:xfrm>
            <a:off x="4114800" y="228600"/>
            <a:ext cx="4800600" cy="2246769"/>
          </a:xfrm>
          <a:prstGeom prst="rect">
            <a:avLst/>
          </a:prstGeom>
          <a:gradFill rotWithShape="0">
            <a:gsLst>
              <a:gs pos="0">
                <a:srgbClr val="B4FEFE"/>
              </a:gs>
              <a:gs pos="100000">
                <a:srgbClr val="B4FEFE">
                  <a:gamma/>
                  <a:shade val="82745"/>
                  <a:invGamma/>
                </a:srgbClr>
              </a:gs>
            </a:gsLst>
            <a:path path="rect">
              <a:fillToRect l="100000" t="100000"/>
            </a:path>
          </a:gradFill>
          <a:ln w="9525">
            <a:solidFill>
              <a:srgbClr val="666699"/>
            </a:solidFill>
            <a:miter lim="800000"/>
            <a:headEnd/>
            <a:tailEnd/>
          </a:ln>
          <a:effectLst/>
        </p:spPr>
        <p:txBody>
          <a:bodyPr>
            <a:spAutoFit/>
          </a:bodyPr>
          <a:lstStyle/>
          <a:p>
            <a:pPr algn="just"/>
            <a:r>
              <a:rPr lang="kk-KZ" sz="2000" dirty="0">
                <a:solidFill>
                  <a:srgbClr val="175E6F"/>
                </a:solidFill>
                <a:latin typeface="Times New Roman" pitchFamily="18" charset="0"/>
              </a:rPr>
              <a:t> </a:t>
            </a:r>
            <a:r>
              <a:rPr lang="kk-KZ" sz="2000" dirty="0" smtClean="0">
                <a:solidFill>
                  <a:srgbClr val="175E6F"/>
                </a:solidFill>
                <a:latin typeface="Times New Roman" pitchFamily="18" charset="0"/>
              </a:rPr>
              <a:t>    Жасөспірім өзін үлкен адам ретінде сезіне бастайды, өзін балалар қатарына қосқысы келмейді, бірақ оларда толыққанды үлкен адам ретінде сезім болмаса да, өзін қоршаған адамдардан оны үлкен адам ретінде қабылдауын қалайды.</a:t>
            </a:r>
            <a:endParaRPr lang="ru-RU" sz="2000" dirty="0">
              <a:solidFill>
                <a:srgbClr val="175E6F"/>
              </a:solidFill>
              <a:latin typeface="Times New Roman" pitchFamily="18" charset="0"/>
            </a:endParaRPr>
          </a:p>
        </p:txBody>
      </p:sp>
      <p:pic>
        <p:nvPicPr>
          <p:cNvPr id="14350" name="Picture 14" descr="MCj04343950000[1]"/>
          <p:cNvPicPr>
            <a:picLocks noChangeAspect="1" noChangeArrowheads="1"/>
          </p:cNvPicPr>
          <p:nvPr/>
        </p:nvPicPr>
        <p:blipFill>
          <a:blip r:embed="rId3"/>
          <a:srcRect/>
          <a:stretch>
            <a:fillRect/>
          </a:stretch>
        </p:blipFill>
        <p:spPr bwMode="auto">
          <a:xfrm>
            <a:off x="1143000" y="263525"/>
            <a:ext cx="1981200" cy="1438275"/>
          </a:xfrm>
          <a:prstGeom prst="rect">
            <a:avLst/>
          </a:prstGeom>
          <a:noFill/>
        </p:spPr>
      </p:pic>
      <p:sp>
        <p:nvSpPr>
          <p:cNvPr id="14351" name="Text Box 15"/>
          <p:cNvSpPr txBox="1">
            <a:spLocks noChangeArrowheads="1"/>
          </p:cNvSpPr>
          <p:nvPr/>
        </p:nvSpPr>
        <p:spPr bwMode="auto">
          <a:xfrm>
            <a:off x="4495800" y="3962400"/>
            <a:ext cx="3352800" cy="369332"/>
          </a:xfrm>
          <a:prstGeom prst="rect">
            <a:avLst/>
          </a:prstGeom>
          <a:noFill/>
          <a:ln w="9525">
            <a:noFill/>
            <a:miter lim="800000"/>
            <a:headEnd/>
            <a:tailEnd/>
          </a:ln>
          <a:effectLst/>
        </p:spPr>
        <p:txBody>
          <a:bodyPr>
            <a:spAutoFit/>
          </a:bodyPr>
          <a:lstStyle/>
          <a:p>
            <a:pPr>
              <a:spcBef>
                <a:spcPct val="50000"/>
              </a:spcBef>
            </a:pPr>
            <a:endParaRPr lang="ru-RU" b="1" dirty="0">
              <a:solidFill>
                <a:srgbClr val="CC0000"/>
              </a:solidFill>
            </a:endParaRPr>
          </a:p>
        </p:txBody>
      </p:sp>
      <p:sp>
        <p:nvSpPr>
          <p:cNvPr id="14352" name="Oval 16"/>
          <p:cNvSpPr>
            <a:spLocks noChangeArrowheads="1"/>
          </p:cNvSpPr>
          <p:nvPr/>
        </p:nvSpPr>
        <p:spPr bwMode="auto">
          <a:xfrm>
            <a:off x="2819400" y="4724400"/>
            <a:ext cx="1219200" cy="762000"/>
          </a:xfrm>
          <a:prstGeom prst="ellipse">
            <a:avLst/>
          </a:prstGeom>
          <a:solidFill>
            <a:schemeClr val="accent1"/>
          </a:solidFill>
          <a:ln w="9525">
            <a:solidFill>
              <a:schemeClr val="tx1"/>
            </a:solidFill>
            <a:round/>
            <a:headEnd/>
            <a:tailEnd/>
          </a:ln>
          <a:effectLst/>
        </p:spPr>
        <p:txBody>
          <a:bodyPr wrap="none" anchor="ctr"/>
          <a:lstStyle/>
          <a:p>
            <a:pPr algn="ctr"/>
            <a:r>
              <a:rPr lang="ru-RU" sz="2400" b="1" dirty="0" smtClean="0">
                <a:solidFill>
                  <a:srgbClr val="000099"/>
                </a:solidFill>
              </a:rPr>
              <a:t>69%</a:t>
            </a:r>
            <a:endParaRPr lang="ru-RU" sz="2400" b="1" dirty="0">
              <a:solidFill>
                <a:srgbClr val="000099"/>
              </a:solidFill>
            </a:endParaRPr>
          </a:p>
        </p:txBody>
      </p:sp>
      <p:sp>
        <p:nvSpPr>
          <p:cNvPr id="14353" name="Oval 17"/>
          <p:cNvSpPr>
            <a:spLocks noChangeArrowheads="1"/>
          </p:cNvSpPr>
          <p:nvPr/>
        </p:nvSpPr>
        <p:spPr bwMode="auto">
          <a:xfrm>
            <a:off x="7543800" y="4648200"/>
            <a:ext cx="1219200" cy="762000"/>
          </a:xfrm>
          <a:prstGeom prst="ellipse">
            <a:avLst/>
          </a:prstGeom>
          <a:solidFill>
            <a:schemeClr val="accent1"/>
          </a:solidFill>
          <a:ln w="9525">
            <a:solidFill>
              <a:schemeClr val="tx1"/>
            </a:solidFill>
            <a:round/>
            <a:headEnd/>
            <a:tailEnd/>
          </a:ln>
          <a:effectLst/>
        </p:spPr>
        <p:txBody>
          <a:bodyPr wrap="none" anchor="ctr"/>
          <a:lstStyle/>
          <a:p>
            <a:pPr algn="ctr"/>
            <a:r>
              <a:rPr lang="ru-RU" sz="2400" b="1" dirty="0" smtClean="0">
                <a:solidFill>
                  <a:srgbClr val="000099"/>
                </a:solidFill>
              </a:rPr>
              <a:t>31%</a:t>
            </a:r>
            <a:endParaRPr lang="ru-RU" sz="2400" b="1" dirty="0">
              <a:solidFill>
                <a:srgbClr val="000099"/>
              </a:solidFill>
            </a:endParaRPr>
          </a:p>
        </p:txBody>
      </p:sp>
      <p:sp>
        <p:nvSpPr>
          <p:cNvPr id="14" name="Text Box 9"/>
          <p:cNvSpPr txBox="1">
            <a:spLocks noChangeArrowheads="1"/>
          </p:cNvSpPr>
          <p:nvPr/>
        </p:nvSpPr>
        <p:spPr bwMode="auto">
          <a:xfrm>
            <a:off x="5105400" y="3429000"/>
            <a:ext cx="3505200" cy="1323439"/>
          </a:xfrm>
          <a:prstGeom prst="rect">
            <a:avLst/>
          </a:prstGeom>
          <a:noFill/>
          <a:ln w="9525">
            <a:noFill/>
            <a:miter lim="800000"/>
            <a:headEnd/>
            <a:tailEnd/>
          </a:ln>
          <a:effectLst/>
        </p:spPr>
        <p:txBody>
          <a:bodyPr wrap="square">
            <a:spAutoFit/>
          </a:bodyPr>
          <a:lstStyle/>
          <a:p>
            <a:pPr>
              <a:spcBef>
                <a:spcPct val="50000"/>
              </a:spcBef>
            </a:pPr>
            <a:r>
              <a:rPr lang="kk-KZ" sz="2000" b="1" dirty="0" smtClean="0">
                <a:solidFill>
                  <a:srgbClr val="CC0000"/>
                </a:solidFill>
              </a:rPr>
              <a:t>Мен өз ойымды айтуға тырысамын</a:t>
            </a:r>
            <a:r>
              <a:rPr lang="kk-KZ" sz="2000" b="1" dirty="0" smtClean="0">
                <a:solidFill>
                  <a:srgbClr val="CC0000"/>
                </a:solidFill>
              </a:rPr>
              <a:t>, өйткені </a:t>
            </a:r>
            <a:r>
              <a:rPr lang="kk-KZ" sz="2000" b="1" dirty="0" smtClean="0">
                <a:solidFill>
                  <a:srgbClr val="CC0000"/>
                </a:solidFill>
              </a:rPr>
              <a:t>мен өзімді үлкенмін деп есептеймін.</a:t>
            </a:r>
            <a:endParaRPr lang="ru-RU" sz="2000" b="1" dirty="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4345"/>
                                        </p:tgtEl>
                                        <p:attrNameLst>
                                          <p:attrName>r</p:attrName>
                                        </p:attrNameLst>
                                      </p:cBhvr>
                                    </p:animRot>
                                  </p:childTnLst>
                                </p:cTn>
                              </p:par>
                              <p:par>
                                <p:cTn id="7" presetID="8" presetClass="emph" presetSubtype="0" fill="hold" grpId="0" nodeType="withEffect" nodePh="1">
                                  <p:stCondLst>
                                    <p:cond delay="0"/>
                                  </p:stCondLst>
                                  <p:endCondLst>
                                    <p:cond evt="begin" delay="0">
                                      <p:tn val="7"/>
                                    </p:cond>
                                  </p:endCondLst>
                                  <p:childTnLst>
                                    <p:animRot by="21600000">
                                      <p:cBhvr>
                                        <p:cTn id="8" dur="2000" fill="hold"/>
                                        <p:tgtEl>
                                          <p:spTgt spid="14351"/>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51" grpId="0"/>
      <p:bldP spid="14" grpId="0"/>
    </p:bldLst>
  </p:timing>
</p:sld>
</file>

<file path=ppt/theme/theme1.xml><?xml version="1.0" encoding="utf-8"?>
<a:theme xmlns:a="http://schemas.openxmlformats.org/drawingml/2006/main" name="Профиль">
  <a:themeElements>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Профиль">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филь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Профиль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Профиль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Профиль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Профиль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Профиль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Профиль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1014</TotalTime>
  <Words>767</Words>
  <Application>Microsoft PowerPoint</Application>
  <PresentationFormat>Экран (4:3)</PresentationFormat>
  <Paragraphs>123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Профиль</vt:lpstr>
      <vt:lpstr>Слайд 1</vt:lpstr>
      <vt:lpstr>Слайд 2</vt:lpstr>
      <vt:lpstr>Жасөспірімдік шақтың үш кезеңі</vt:lpstr>
      <vt:lpstr>Оқушыларға арналған анкета</vt:lpstr>
      <vt:lpstr>Слайд 5</vt:lpstr>
      <vt:lpstr>Слайд 6</vt:lpstr>
      <vt:lpstr>Слайд 7</vt:lpstr>
      <vt:lpstr>Слайд 8</vt:lpstr>
      <vt:lpstr>Слайд 9</vt:lpstr>
      <vt:lpstr>Жасөспірімнің іс-әрекетіндегі негізгі заңдылық</vt:lpstr>
      <vt:lpstr>Суицид – ол адамның өз -өзіне қол жұмсауы.</vt:lpstr>
      <vt:lpstr>Өз-өзіне қол жұмсау әрекеттерінің қауіп факторлары:</vt:lpstr>
      <vt:lpstr> Қандай белгілер бойынша анықтауға болады.</vt:lpstr>
      <vt:lpstr>Ата – аналар не істеу керек? </vt:lpstr>
      <vt:lpstr>“Беги или умри”</vt:lpstr>
      <vt:lpstr>“Соль и лед”</vt:lpstr>
      <vt:lpstr>“Синий кит” және “тихий дом”</vt:lpstr>
      <vt:lpstr>Осындай жағдайлар бола қалған кезде:</vt:lpstr>
      <vt:lpstr>Ғаламторға және компьютерлік ойындарға тәуелділікті анықтауға арналған тест қорытындысы</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психолог</cp:lastModifiedBy>
  <cp:revision>146</cp:revision>
  <cp:lastPrinted>1601-01-01T00:00:00Z</cp:lastPrinted>
  <dcterms:created xsi:type="dcterms:W3CDTF">1601-01-01T00:00:00Z</dcterms:created>
  <dcterms:modified xsi:type="dcterms:W3CDTF">2017-02-24T10:51:59Z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