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67" r:id="rId17"/>
    <p:sldId id="273" r:id="rId18"/>
    <p:sldId id="274" r:id="rId19"/>
    <p:sldId id="268" r:id="rId20"/>
    <p:sldId id="269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07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3012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02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0296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02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751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8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68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31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24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1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27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81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48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65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F87E-1FD8-46E8-93EA-155F68AA4D60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7C6D10-BBCB-4775-B58E-0994E39DE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58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6537" y="545910"/>
            <a:ext cx="9717205" cy="1990965"/>
          </a:xfrm>
        </p:spPr>
        <p:txBody>
          <a:bodyPr>
            <a:normAutofit/>
          </a:bodyPr>
          <a:lstStyle/>
          <a:p>
            <a:pPr algn="ctr"/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Жасөспірімдердегі </a:t>
            </a:r>
            <a:r>
              <a:rPr lang="kk-KZ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суицидтік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мінез құлықтың белгілері, себептері және</a:t>
            </a:r>
            <a:b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оған әсер етуші факторлар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79726" y="4121558"/>
            <a:ext cx="3401949" cy="2211002"/>
          </a:xfrm>
        </p:spPr>
        <p:txBody>
          <a:bodyPr>
            <a:norm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Орындаған: </a:t>
            </a:r>
            <a:r>
              <a:rPr lang="kk-K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Шаймарданова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Назигуль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Тусуповна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Ақсу қаласының дарынды балаларға арналған мамандандырылған гимназия </a:t>
            </a:r>
            <a:r>
              <a:rPr lang="kk-K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1" t="4253" r="10523" b="31865"/>
          <a:stretch/>
        </p:blipFill>
        <p:spPr>
          <a:xfrm>
            <a:off x="1951628" y="2842885"/>
            <a:ext cx="5870484" cy="348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40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6197" y="1170020"/>
            <a:ext cx="8911687" cy="808905"/>
          </a:xfrm>
        </p:spPr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Қарым-қатынастың жетіспеушілігі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6382" y="1978925"/>
            <a:ext cx="8145471" cy="3466531"/>
          </a:xfrm>
        </p:spPr>
        <p:txBody>
          <a:bodyPr>
            <a:noAutofit/>
          </a:bodyPr>
          <a:lstStyle/>
          <a:p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депривация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kk-K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Жалғыздық сезімі;</a:t>
            </a:r>
          </a:p>
          <a:p>
            <a:pPr marL="0" indent="0">
              <a:buNone/>
            </a:pP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 “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қабылданбағандығы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“шеттетілу” сезімі;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2573" y="610462"/>
            <a:ext cx="9621671" cy="1280890"/>
          </a:xfrm>
        </p:spPr>
        <p:txBody>
          <a:bodyPr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5.Өз тағдырына қоршағандардың </a:t>
            </a:r>
            <a:b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көңілін аударту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779" y="2024417"/>
            <a:ext cx="8172450" cy="4075594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Отбасындағы,ұжымдағы ауыр психологиялық жағдай;</a:t>
            </a:r>
          </a:p>
          <a:p>
            <a:pPr marL="0" indent="0">
              <a:buNone/>
            </a:pP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Депрессия;</a:t>
            </a:r>
          </a:p>
          <a:p>
            <a:pPr marL="0" indent="0">
              <a:buNone/>
            </a:pPr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Дәрменсіздік, тығырықтан шыға алмаушылық сезімі;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3220" y="624110"/>
            <a:ext cx="8911687" cy="1280890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Жүйке жүйесінің бұзылуы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3516" y="1719617"/>
            <a:ext cx="9471096" cy="4612943"/>
          </a:xfrm>
        </p:spPr>
        <p:txBody>
          <a:bodyPr>
            <a:noAutofit/>
          </a:bodyPr>
          <a:lstStyle/>
          <a:p>
            <a:pPr algn="just"/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 - себепсіз қорқу,ішкі қобалжулармен сипатталады. </a:t>
            </a:r>
            <a:r>
              <a:rPr lang="kk-K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Невротик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қоршаған ортадағы болып жатқан құбылыстармен байланысын үзбейді бірақ оның қоршаған әлемге деген сенімі жоқ, сондықтан ол сенімсіз, қозғыш,қобалжулы болып келеді.</a:t>
            </a:r>
          </a:p>
          <a:p>
            <a:pPr algn="just"/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 БАС МӘСЕЛЕЛЕРІ – қоршаған адамдармен қарым-қатынастың қиындығынан, бұл адамдар жүйке жүйесіндегі ауытқуларымен ерекшеленбесе де қоғамға жат іс-әрекеттер жасауға жақын тұрады.</a:t>
            </a:r>
          </a:p>
          <a:p>
            <a:pPr algn="just"/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ПСИХОЗДАР – невроздан гөрі ауырырақ өтеді. Психозбен ауыратын адам әдетте қоршаған өмірдің мәселелеріне түсінбеушілікпен қарайды, қабылдамайды. Бұған </a:t>
            </a:r>
            <a:r>
              <a:rPr lang="kk-K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маниакальді-депрессивті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психозды жатқызамыз. Бұл кезде көңіл-күй </a:t>
            </a:r>
            <a:r>
              <a:rPr lang="kk-K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маниядан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депрессияға дейін өзгеріп,көп жағдайда </a:t>
            </a:r>
            <a:r>
              <a:rPr lang="kk-KZ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суицидтік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ойлармен қатарласып отырады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0957" y="527857"/>
            <a:ext cx="8911687" cy="1280890"/>
          </a:xfrm>
        </p:spPr>
        <p:txBody>
          <a:bodyPr/>
          <a:lstStyle/>
          <a:p>
            <a:pPr algn="ctr"/>
            <a:r>
              <a:rPr lang="kk-K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Суицидалдық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әрекетке әсер етуші факторлар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991" y="2133600"/>
            <a:ext cx="10535621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І. ЖАНҰЯДАҒЫ КОНФЛИКТ: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Туыстарының және қоршаған адамдарының әділетсіз болуы;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Басқамен көңілдес болу, қызғану, айырылысу;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“сүйікті”адамынан айырылу;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Жоспарының орындалуына кедергі жасау;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Сүйікті адамының мінез-құлқын,қасиетін ұнатпау;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Жалғыз қалу;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Сәтсіз махаббат;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Басқалардың оған жеткілікті көңіл </a:t>
            </a:r>
            <a:r>
              <a:rPr lang="kk-K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болмеуі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 </a:t>
            </a:r>
            <a:r>
              <a:rPr lang="kk-K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һалдің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төмендеуі.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0" y="586854"/>
            <a:ext cx="9904412" cy="5923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ІІ. ПСИХИКАЛЫҚ КҮЙ: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Дені сау адамның реалды </a:t>
            </a:r>
            <a:r>
              <a:rPr lang="kk-K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конфликтіге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ұшырауы;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Паталогиялық себептер (психиканың бұзылуы)</a:t>
            </a:r>
          </a:p>
          <a:p>
            <a:pPr marL="0" indent="0">
              <a:buNone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ІІІ. ФИЗИКАЛЫҚ КҮЙ: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Соматикалық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аурулар, физикалық азап көру;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Ажарсыз кемтар болу.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ҚОҒАМҒА ҚАРСЫ КОНФЛИКТІНІҢ ТУЫНДАУЫ: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Қылмыстық жауапкершіліктен қорқу;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Ұяттан, жазадан қорқу;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 кінәлау;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КӘСІПТІК ЖӘНЕ БІЛІМ САЛАСЫНДАҒЫ КОНФЛИКТІНІҢ ТУЫНДАУЫ: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Жұмыстағы, оқудағы сәтсіздік;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Жұмыстағы немесе оқудағы әділетсіздіктің болуы; 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І.Материалдық-тұрмыстық қиыншылықтар.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7555" y="756194"/>
            <a:ext cx="5598635" cy="5215186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І. БАСҚА ДА СЕБЕПТЕР.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Денсаулығының нашарлығынан – 1,2%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 қиындығынан – 3%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Өмір сүрудің ауырлығынан – 4,4%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Құмарлықтан-6%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 келіспеушілігінен-18%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 дерттен – 18%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Жазасын өтеуден жалтарудан – 19%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Белгісіз күйі-41%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2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8990" y="587836"/>
            <a:ext cx="8911687" cy="87714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Суицидтік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ойдың белгілері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6909" y="1741705"/>
            <a:ext cx="8843749" cy="41233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Сөзді белгілері</a:t>
            </a:r>
          </a:p>
          <a:p>
            <a:pPr marL="0" indent="0">
              <a:buNone/>
            </a:pPr>
            <a:r>
              <a:rPr lang="kk-K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-Өзне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өзі қол жұмсауға дайындалған адамдар, әдетте, өзінің жанының психикалық күйін айтады.</a:t>
            </a:r>
          </a:p>
          <a:p>
            <a:pPr marL="0" indent="0">
              <a:buNone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Өлім туралы айтуы мүмкін: “Мен әрі қарай өмір сүргім келмейді”, 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“Мен ешкімге проблема болмаймын”т.с.с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Өлім сұрақтарына аса қызығушылық білдіру.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Өзіне қол жұмсау тақырыбында көп әңгіме айту;</a:t>
            </a:r>
          </a:p>
        </p:txBody>
      </p:sp>
    </p:spTree>
    <p:extLst>
      <p:ext uri="{BB962C8B-B14F-4D97-AF65-F5344CB8AC3E}">
        <p14:creationId xmlns:p14="http://schemas.microsoft.com/office/powerpoint/2010/main" val="116368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6085" y="596815"/>
            <a:ext cx="5609378" cy="713371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Мінез-қылықты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белгілер:</a:t>
            </a:r>
            <a:b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6085" y="1310186"/>
            <a:ext cx="9368527" cy="5150772"/>
          </a:xfrm>
        </p:spPr>
        <p:txBody>
          <a:bodyPr>
            <a:normAutofit lnSpcReduction="10000"/>
          </a:bodyPr>
          <a:lstStyle/>
          <a:p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Мінез-құлықтың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күрт өзгеруі;</a:t>
            </a:r>
          </a:p>
          <a:p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Соңғы “заттарын жинастыру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Өзіне ыстық жеке заттарын тарату;</a:t>
            </a:r>
          </a:p>
          <a:p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 араздасып жүрген адамдармен ымыраға келу;</a:t>
            </a:r>
            <a:endParaRPr lang="kk-K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Достыққа деген немқұрайлылық;</a:t>
            </a:r>
          </a:p>
          <a:p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Ұйқының бұзылуы;</a:t>
            </a:r>
          </a:p>
          <a:p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 режимінің бұзылуы;</a:t>
            </a:r>
          </a:p>
          <a:p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Өзін өте кінәлі, күнәхар сезінуі, ұят, өз-өзін жек көрушілік сезімі</a:t>
            </a:r>
          </a:p>
          <a:p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Қозғыштық, агрессия, </a:t>
            </a:r>
            <a:r>
              <a:rPr lang="kk-K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гипербелсенділік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k-K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 белгісіз себеппен қатыспау;</a:t>
            </a:r>
          </a:p>
          <a:p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Әлсіздіктің, үмітсіздіктің, өмірден түңілудің белгілерін таныту;</a:t>
            </a:r>
          </a:p>
          <a:p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Сенімсіз, үрейлі белгілерін көрсету;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4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4445549" cy="903901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Жағдайлы белгілер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6705" y="1905000"/>
            <a:ext cx="7578370" cy="3777622"/>
          </a:xfrm>
        </p:spPr>
        <p:txBody>
          <a:bodyPr/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оқшауланған болса;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Тұрақсыз ортада тұруы,түсініксіз жағдайлар, ішімдік ішетін адамның болуы, үнемі ұрыс-керіс, жанұядағы тұрақсыздық;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Зорлық зомбылықтың куәсі болу, өзін зорлаудың құрбаны ретінде сезіну;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Ауыр жағдайды бастан кешірген болса.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1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 арасында зерттеу және алдын алу жұмыстары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5654" y="1905000"/>
            <a:ext cx="8898340" cy="4441209"/>
          </a:xfrm>
        </p:spPr>
        <p:txBody>
          <a:bodyPr>
            <a:noAutofit/>
          </a:bodyPr>
          <a:lstStyle/>
          <a:p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 және олардың отбасы туралы мәліметтер жинау.</a:t>
            </a:r>
          </a:p>
          <a:p>
            <a:r>
              <a:rPr lang="kk-KZ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Жасөпірімдердің</a:t>
            </a: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эмоционалдық</a:t>
            </a: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жағдайларын бақылау.</a:t>
            </a:r>
          </a:p>
          <a:p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Жасөспірімнің ұжымдағы “қабылдануын” анықтау.</a:t>
            </a:r>
          </a:p>
          <a:p>
            <a:r>
              <a:rPr lang="kk-KZ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Жасөпірімдердің</a:t>
            </a: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өзін-өзі бағалауының деңгейін анықтау.</a:t>
            </a:r>
          </a:p>
          <a:p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Жасөспірімдердің қобалжу деңгейін анықтау.</a:t>
            </a:r>
          </a:p>
          <a:p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Жасөспірімдердің </a:t>
            </a:r>
            <a:r>
              <a:rPr lang="kk-KZ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психоактивті</a:t>
            </a: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заттарды қолдануын зерттеу.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2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5254" y="583167"/>
            <a:ext cx="8911687" cy="2241920"/>
          </a:xfrm>
        </p:spPr>
        <p:txBody>
          <a:bodyPr>
            <a:normAutofit/>
          </a:bodyPr>
          <a:lstStyle/>
          <a:p>
            <a:r>
              <a:rPr lang="kk-KZ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Суицид-ішкі</a:t>
            </a:r>
            <a:r>
              <a:rPr lang="kk-KZ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жан дүниесінің қатты қобалжуы салдарынан немесе психикалық аурулардың ықпалынан өз-өзіне қол салу.</a:t>
            </a: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722" y="3484729"/>
            <a:ext cx="8314750" cy="1796956"/>
          </a:xfrm>
        </p:spPr>
        <p:txBody>
          <a:bodyPr>
            <a:noAutofit/>
          </a:bodyPr>
          <a:lstStyle/>
          <a:p>
            <a:pPr algn="just"/>
            <a:r>
              <a:rPr lang="kk-K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Суицид-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күшті </a:t>
            </a:r>
            <a:r>
              <a:rPr lang="kk-K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психожарақаттаушы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ситуациялардың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әсерінен саналы түрде өз өмірін қию. Бұл жағдайда өмір сүру ең жоғарғы құндылық ретінде маңызын жояды.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46162"/>
            <a:ext cx="8301701" cy="5459104"/>
          </a:xfrm>
        </p:spPr>
        <p:txBody>
          <a:bodyPr>
            <a:noAutofit/>
          </a:bodyPr>
          <a:lstStyle/>
          <a:p>
            <a:pPr algn="just"/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 оқушылар құрамымен ұйымдастырылатын жұмыстар: өз құндылықтарын арттыру, өмірдің маңыздылығын, рухани құндылықтар, мақсат қою және т.с.с. Тақырыптарда сынып сағаттарын ұйымдастыру.</a:t>
            </a:r>
          </a:p>
          <a:p>
            <a:pPr marL="0" indent="0" algn="just">
              <a:buNone/>
            </a:pPr>
            <a:endParaRPr lang="kk-KZ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 жиналыстарында конференцияларында: “Балалардың жас ерекшеліктері”, “Жасөспіріммен конструктивті қарым-қатынас құру”, “Баланы қалай жақсы көру керек”, “Отбасылық тәрбие стильдері”,“Емтихандарға дайындық сәттерінде стресске шыдамдылық” және т.с.с”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9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015" y="1947942"/>
            <a:ext cx="9908275" cy="2337455"/>
          </a:xfrm>
        </p:spPr>
        <p:txBody>
          <a:bodyPr>
            <a:normAutofit/>
          </a:bodyPr>
          <a:lstStyle/>
          <a:p>
            <a:pPr algn="ctr"/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жасөспірімдерді </a:t>
            </a:r>
            <a:b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“қауіпті топқа жатқызуға болады?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3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5379" y="501281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“Қауіпті топтың” </a:t>
            </a:r>
            <a:b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құрамы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3516" y="2088107"/>
            <a:ext cx="9471096" cy="3823115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мен 25 жас аралығындағы жасөспірімдер мен жеткіншек жастар.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 қамтамасыз етілген отбасынан шыққан жасөспірімдер.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 ішімдік ішетін, жайсыз отбасынан шыққан жасөспірімдер.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Толық қамтылған, жайлы отбасынан шыққан жасөспірімдер.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Ішімдік ішетін,нашақорлық немесе психотроптық заттар пайдаланатын жасөспірімдер.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Туған-туыстарының ішінде біреу </a:t>
            </a:r>
            <a:r>
              <a:rPr lang="kk-K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суицидтік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іс-әрекетке барған жасөспірімдер.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Коммуникативтік дағдылары толық қалыптаспаған жасөспірімдер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4310" y="1665027"/>
            <a:ext cx="8911687" cy="3057098"/>
          </a:xfrm>
        </p:spPr>
        <p:txBody>
          <a:bodyPr>
            <a:noAutofit/>
          </a:bodyPr>
          <a:lstStyle/>
          <a:p>
            <a:pPr algn="ctr"/>
            <a:r>
              <a:rPr lang="kk-KZ" sz="5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Суицидтің</a:t>
            </a:r>
            <a:r>
              <a:rPr lang="kk-KZ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негізгі себептері қандай?</a:t>
            </a:r>
            <a:endParaRPr lang="ru-RU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74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1255" y="624110"/>
            <a:ext cx="10003358" cy="1280890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А.Е.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Личко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жасөспірімдер арасында </a:t>
            </a:r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суицидтердің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ең жиі кездесетін себептері деп төмендегілерді ұсынады: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9618" y="2133600"/>
            <a:ext cx="9416955" cy="3325504"/>
          </a:xfrm>
        </p:spPr>
        <p:txBody>
          <a:bodyPr/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Сүйікті адамын жоғалту;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Шектен тыс қалжырау;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 қадір-қасиетін осал сезіну;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Алкогольді, психотропты дәрілерді және есірткіні пайдалану нәтижесінде пайда болатын жеке бастың қорғаныш тетігінің бұзылуы;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 өлтірген адаммен өзін теңестіру;</a:t>
            </a: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 сылтаулар бойынша туатын қорқыныш, ызалану мен жабырқаудың әр алуан формалары.</a:t>
            </a: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63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5944" y="856122"/>
            <a:ext cx="8911687" cy="563245"/>
          </a:xfrm>
        </p:spPr>
        <p:txBody>
          <a:bodyPr>
            <a:noAutofit/>
          </a:bodyPr>
          <a:lstStyle/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Жоғалту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3366" y="1787856"/>
            <a:ext cx="7847612" cy="4067033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Сүйікті адамының өлімі;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 жануарының өлімі;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Ата-анасының ажырасуы;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 жоғалту;</a:t>
            </a:r>
          </a:p>
          <a:p>
            <a:r>
              <a:rPr lang="kk-K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Махаббатағы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сәтсіздік;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063" y="883417"/>
            <a:ext cx="4517559" cy="795257"/>
          </a:xfrm>
        </p:spPr>
        <p:txBody>
          <a:bodyPr>
            <a:normAutofit/>
          </a:bodyPr>
          <a:lstStyle/>
          <a:p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2.Қысымшылық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5063" y="2215486"/>
            <a:ext cx="8915400" cy="3777622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 орнындағы (мектептегі) қысымшылық;</a:t>
            </a: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 тарапынан көрсетілген қысымшылық;</a:t>
            </a: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Құрбы-құрдастары тарапынан көрсетілген қысымшылық;</a:t>
            </a: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Ұятты, кінәні, сезіну, жазалаудан қорқу;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54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0811" y="569519"/>
            <a:ext cx="5159003" cy="795257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 төмен бағалау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811" y="1705969"/>
            <a:ext cx="8734568" cy="4380931"/>
          </a:xfrm>
        </p:spPr>
        <p:txBody>
          <a:bodyPr>
            <a:noAutofit/>
          </a:bodyPr>
          <a:lstStyle/>
          <a:p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 бітімінің сымбатты болмауы;</a:t>
            </a:r>
          </a:p>
          <a:p>
            <a:r>
              <a:rPr lang="kk-K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Өзін-өзгелерден</a:t>
            </a:r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кем санап, “төмен топқа” жатқызу;</a:t>
            </a:r>
          </a:p>
          <a:p>
            <a:r>
              <a:rPr lang="kk-K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Асексуалдылық</a:t>
            </a:r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“сәнді емес</a:t>
            </a:r>
            <a:r>
              <a:rPr lang="kk-K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киім;</a:t>
            </a:r>
          </a:p>
          <a:p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 күші жағынан әлсіздік;</a:t>
            </a:r>
          </a:p>
          <a:p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Сабақтағы төмен үлгерім;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96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</TotalTime>
  <Words>849</Words>
  <Application>Microsoft Office PowerPoint</Application>
  <PresentationFormat>Широкоэкранный</PresentationFormat>
  <Paragraphs>126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Courier New</vt:lpstr>
      <vt:lpstr>Times New Roman</vt:lpstr>
      <vt:lpstr>Wingdings 3</vt:lpstr>
      <vt:lpstr>Легкий дым</vt:lpstr>
      <vt:lpstr>Жасөспірімдердегі суицидтік мінез құлықтың белгілері, себептері және  оған әсер етуші факторлар</vt:lpstr>
      <vt:lpstr>Суицид-ішкі жан дүниесінің қатты қобалжуы салдарынан немесе психикалық аурулардың ықпалынан өз-өзіне қол салу.</vt:lpstr>
      <vt:lpstr>Қандай жасөспірімдерді  “қауіпті топқа жатқызуға болады?</vt:lpstr>
      <vt:lpstr>“Қауіпті топтың”  негізгі құрамы</vt:lpstr>
      <vt:lpstr>Суицидтің негізгі себептері қандай?</vt:lpstr>
      <vt:lpstr>А.Е.Личко жасөспірімдер арасында суицидтердің ең жиі кездесетін себептері деп төмендегілерді ұсынады:</vt:lpstr>
      <vt:lpstr>1. Жоғалту</vt:lpstr>
      <vt:lpstr>2.Қысымшылық</vt:lpstr>
      <vt:lpstr>3. Өзін төмен бағалау</vt:lpstr>
      <vt:lpstr>4. Қарым-қатынастың жетіспеушілігі</vt:lpstr>
      <vt:lpstr>5.Өз тағдырына қоршағандардың  көңілін аударту</vt:lpstr>
      <vt:lpstr>6. Жүйке жүйесінің бұзылуы</vt:lpstr>
      <vt:lpstr>Суицидалдық әрекетке әсер етуші факторлар</vt:lpstr>
      <vt:lpstr>Презентация PowerPoint</vt:lpstr>
      <vt:lpstr>Презентация PowerPoint</vt:lpstr>
      <vt:lpstr>Суицидтік ойдың белгілері</vt:lpstr>
      <vt:lpstr>Мінез-қылықты белгілер: </vt:lpstr>
      <vt:lpstr>Жағдайлы белгілер</vt:lpstr>
      <vt:lpstr>Жасөспірімдер арасында зерттеу және алдын алу жұмыстары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123</cp:lastModifiedBy>
  <cp:revision>18</cp:revision>
  <dcterms:created xsi:type="dcterms:W3CDTF">2016-02-25T07:43:38Z</dcterms:created>
  <dcterms:modified xsi:type="dcterms:W3CDTF">2016-02-25T10:48:57Z</dcterms:modified>
</cp:coreProperties>
</file>