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7" r:id="rId3"/>
    <p:sldId id="256" r:id="rId4"/>
    <p:sldId id="263" r:id="rId5"/>
    <p:sldId id="266" r:id="rId6"/>
    <p:sldId id="273" r:id="rId7"/>
    <p:sldId id="265" r:id="rId8"/>
    <p:sldId id="258" r:id="rId9"/>
    <p:sldId id="267" r:id="rId10"/>
    <p:sldId id="268" r:id="rId11"/>
    <p:sldId id="270" r:id="rId12"/>
    <p:sldId id="272" r:id="rId13"/>
    <p:sldId id="278" r:id="rId14"/>
    <p:sldId id="271" r:id="rId15"/>
    <p:sldId id="276" r:id="rId16"/>
    <p:sldId id="274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CC"/>
    <a:srgbClr val="800000"/>
    <a:srgbClr val="660066"/>
    <a:srgbClr val="9900FF"/>
    <a:srgbClr val="0000FF"/>
    <a:srgbClr val="CCCCFF"/>
    <a:srgbClr val="BAD8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3024336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6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kk-KZ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тың тәрбие жүйесін құру мен модельдеу арқылы тәрбиелеу үдерісін жетілдіру 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Мои документы\Downloads\смайлы\книга пер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3782766"/>
            <a:ext cx="2574840" cy="2152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822680" y="260648"/>
            <a:ext cx="7272163" cy="792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4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Атқарымдық-әрекеттік</a:t>
            </a:r>
            <a:endParaRPr lang="ru-RU" sz="4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51520" y="1484784"/>
            <a:ext cx="8640960" cy="345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Сыныптағы оқушылардың біріккен әрекетін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0">
              <a:spcBef>
                <a:spcPts val="600"/>
              </a:spcBef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қарым-қатынасын ұйымдастыру </a:t>
            </a: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әдістері мен түрлері;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Тәрбие жүйесінің атқаратын негізгі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міндеттері;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Сыныптың  күнделікті тіршілігін,өз бетімен </a:t>
            </a:r>
            <a:endParaRPr lang="kk-KZ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әрекет </a:t>
            </a: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етуін педагогикалық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 жағынан </a:t>
            </a: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>
              <a:spcBef>
                <a:spcPts val="600"/>
              </a:spcBef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000" dirty="0">
                <a:latin typeface="Times New Roman" pitchFamily="18" charset="0"/>
                <a:cs typeface="Times New Roman" pitchFamily="18" charset="0"/>
              </a:rPr>
              <a:t>қамтамасыз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ету;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2164597" y="5040298"/>
            <a:ext cx="5575755" cy="180005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бағыттары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endParaRPr lang="ru-RU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2.Сынып дәстүрлері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541718" y="1124248"/>
            <a:ext cx="323713" cy="5045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1" grpId="0" animBg="1"/>
      <p:bldP spid="522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66113" y="332656"/>
            <a:ext cx="7632848" cy="8382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kk-KZ" b="1" dirty="0"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кеңістіктік-уақытты </a:t>
            </a:r>
            <a:endParaRPr lang="ru-RU" sz="36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12968" cy="5184576"/>
          </a:xfrm>
          <a:solidFill>
            <a:srgbClr val="CCCCFF"/>
          </a:solidFill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 оқушыларының тіршілік-әрекетіндегі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күнделікті </a:t>
            </a: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дамуындағы адамгершілік-рухани, сезімдік-психологиялық, заттық-материалдық  ортасы, жағдайы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Сыныптың басқа сыныптармен, қоғаммен байланысы, қарым-қатынасы.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Сыныптың жалпы мектепішілік тәрбие кеңістігіндегі орны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Сыныптың тәрбие жүйесінің даму кезеңдері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686800" cy="838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диагностикалық-нәтижелілік</a:t>
            </a:r>
            <a:endParaRPr lang="ru-RU" sz="32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12776"/>
            <a:ext cx="8643998" cy="29523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Тәрбие жүйесі </a:t>
            </a:r>
            <a:r>
              <a:rPr lang="kk-KZ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нәтижесінің  көрсеткіші </a:t>
            </a:r>
            <a:r>
              <a:rPr lang="ru-RU" sz="3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Тәрбие жүйесі нәтижесін анықтаудың әдісі мен тәсілдері </a:t>
            </a:r>
            <a:endParaRPr lang="ru-RU" sz="3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endParaRPr lang="ru-RU" sz="3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Blip>
                <a:blip r:embed="rId2"/>
              </a:buBlip>
            </a:pP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Тәрбие жүйесі нәтижелілігінің  көрсеткіш өлшемдерін</a:t>
            </a:r>
            <a:endParaRPr lang="ru-RU" sz="2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00FF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072098"/>
          </a:xfrm>
        </p:spPr>
        <p:txBody>
          <a:bodyPr>
            <a:normAutofit/>
          </a:bodyPr>
          <a:lstStyle/>
          <a:p>
            <a:pPr lvl="0"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Оқушылардың тәрбие деңгейі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Сыныптағы оқушының өз-өзін жайлы сезіну деңгейі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Сыныптың тіршілік-әрекетімен оқушы мен ата-анасының қанағаттануы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Сыныптың ұжым ретінде қалыптасуы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Сыныптың абырой беделі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Сынып ұжымының жеке даралық қасиеттерінің көрініс табуы;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611560" y="2347912"/>
            <a:ext cx="2881313" cy="1944688"/>
          </a:xfrm>
          <a:prstGeom prst="hexagon">
            <a:avLst>
              <a:gd name="adj" fmla="val 40013"/>
              <a:gd name="vf" fmla="val 115470"/>
            </a:avLst>
          </a:prstGeom>
          <a:solidFill>
            <a:srgbClr val="92D050"/>
          </a:solidFill>
          <a:ln w="127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Тәрбие жүйесінің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даму кезеңдері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64162" y="1844675"/>
            <a:ext cx="3312293" cy="1439863"/>
          </a:xfrm>
          <a:prstGeom prst="hexagon">
            <a:avLst>
              <a:gd name="adj" fmla="val 55017"/>
              <a:gd name="vf" fmla="val 115470"/>
            </a:avLst>
          </a:prstGeom>
          <a:solidFill>
            <a:srgbClr val="92D05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ru-RU" sz="2000" b="1" dirty="0" smtClean="0">
                <a:solidFill>
                  <a:srgbClr val="800000"/>
                </a:solidFill>
              </a:rPr>
              <a:t>2.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жүйенің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қалыптасуы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5214942" y="285728"/>
            <a:ext cx="3527747" cy="1368450"/>
          </a:xfrm>
          <a:prstGeom prst="hexagon">
            <a:avLst>
              <a:gd name="adj" fmla="val 65288"/>
              <a:gd name="vf" fmla="val 115470"/>
            </a:avLst>
          </a:prstGeom>
          <a:solidFill>
            <a:srgbClr val="92D050"/>
          </a:solidFill>
          <a:ln w="127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Tx/>
              <a:buAutoNum type="arabicPeriod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жүйені жобалау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5214942" y="3500438"/>
            <a:ext cx="3455987" cy="1368425"/>
          </a:xfrm>
          <a:prstGeom prst="hexagon">
            <a:avLst>
              <a:gd name="adj" fmla="val 63138"/>
              <a:gd name="vf" fmla="val 115470"/>
            </a:avLst>
          </a:prstGeom>
          <a:solidFill>
            <a:srgbClr val="92D050"/>
          </a:solidFill>
          <a:ln w="127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800000"/>
                </a:solidFill>
              </a:rPr>
              <a:t>3</a:t>
            </a:r>
            <a:r>
              <a:rPr lang="ru-RU" sz="2000" b="1" dirty="0"/>
              <a:t>.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жүйенің тұрақты 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жұмыс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істеуі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5292725" y="5072075"/>
            <a:ext cx="3383730" cy="1571636"/>
          </a:xfrm>
          <a:prstGeom prst="hexagon">
            <a:avLst>
              <a:gd name="adj" fmla="val 50481"/>
              <a:gd name="vf" fmla="val 115470"/>
            </a:avLst>
          </a:prstGeom>
          <a:solidFill>
            <a:srgbClr val="92D050"/>
          </a:solidFill>
          <a:ln w="127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жүйе жұмысын аяқтау 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немесе  түбегейлі жаңарту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V="1">
            <a:off x="3492874" y="908050"/>
            <a:ext cx="1799852" cy="241220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3500430" y="2492370"/>
            <a:ext cx="1935170" cy="865191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3492874" y="3320256"/>
            <a:ext cx="1726826" cy="97234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3492874" y="3284538"/>
            <a:ext cx="1799852" cy="2665412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8" grpId="0" animBg="1"/>
      <p:bldP spid="54279" grpId="0" animBg="1"/>
      <p:bldP spid="54280" grpId="0" animBg="1"/>
      <p:bldP spid="54281" grpId="0" animBg="1"/>
      <p:bldP spid="54286" grpId="0" animBg="1"/>
      <p:bldP spid="54287" grpId="0" animBg="1"/>
      <p:bldP spid="54288" grpId="0" animBg="1"/>
      <p:bldP spid="542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3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Тәрбиме жүйесінің тұжырымдамалық үлгісі</a:t>
            </a:r>
            <a:r>
              <a:rPr lang="kk-K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77318" cy="5214974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Сынып туралы қысқаша педагогикалық-психологиялық мінездеме;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Сыныптың тәрбие жүйесінің мақсат, міндеттері ;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Сынып ұжымының алға дамуына бағытталған  әрекеттердің қағидалары;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Сыныптың тәрбие жүйесін құру және іске асырудың механизмі (</a:t>
            </a:r>
            <a:r>
              <a:rPr lang="kk-KZ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Бұл жерде бастысы жүйені құрайтын әрекет түрлері, сыныптағы дәстүрлі шаралар мен мерекелердің,сыныптағы өзін-өзі басқарудың қалыптасуы, сыныптың ішкі,сыртқы байланысы мен бір-бірімен қарым-қатынасы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Тәрбие жүйесінің нәтижелі болуын зерттеу тәсілдері мен көрсеткіштері. 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2500298" y="1571612"/>
            <a:ext cx="4589479" cy="3157546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50000">
                <a:srgbClr val="FF99CC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1.Өзіңді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таны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!    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2.Өзіңді </a:t>
            </a:r>
            <a:r>
              <a:rPr lang="ru-RU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қалыптастыр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қажеттілік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342900" indent="-342900" algn="ctr">
              <a:defRPr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3.Өзіңді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нығайт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!    </a:t>
            </a:r>
          </a:p>
          <a:p>
            <a:pPr marL="342900" indent="-342900" algn="ctr">
              <a:defRPr/>
            </a:pP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4.Өзіңді </a:t>
            </a:r>
            <a:r>
              <a:rPr lang="ru-RU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көрсете біл–бұл </a:t>
            </a:r>
            <a:r>
              <a:rPr lang="ru-RU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шынайылық!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407" name="Picture 15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642918"/>
            <a:ext cx="1005420" cy="10792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8" name="Picture 16" descr="1199733773_0l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4857760"/>
            <a:ext cx="1007566" cy="1059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9" name="Picture 17" descr="acrob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666" t="75830" r="50000" b="-1709"/>
          <a:stretch>
            <a:fillRect/>
          </a:stretch>
        </p:blipFill>
        <p:spPr bwMode="auto">
          <a:xfrm>
            <a:off x="857224" y="785794"/>
            <a:ext cx="1618785" cy="12978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10" name="Picture 18" descr="1218512398_1216075218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3214686"/>
            <a:ext cx="1058427" cy="105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1" name="Picture 19" descr="knigprcl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4929198"/>
            <a:ext cx="1260476" cy="126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5" name="Picture 23" descr="палитра"/>
          <p:cNvPicPr>
            <a:picLocks noChangeAspect="1" noChangeArrowheads="1"/>
          </p:cNvPicPr>
          <p:nvPr/>
        </p:nvPicPr>
        <p:blipFill>
          <a:blip r:embed="rId7">
            <a:lum bright="-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495" y="5299914"/>
            <a:ext cx="1489688" cy="937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Documents and Settings\User\Мои документы\Downloads\смайлы\книга перо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96" y="2786058"/>
            <a:ext cx="1108870" cy="9269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\Мои документы\Downloads\суреттер\dombr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82" y="4857760"/>
            <a:ext cx="349573" cy="10510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9621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8686800" cy="415132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400" b="1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44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аздық етеді,қолдану қажет</a:t>
            </a:r>
            <a:endParaRPr lang="ru-RU" sz="4400" b="1" i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i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4400" b="1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Қалау аздық етеді,жасау</a:t>
            </a:r>
            <a:r>
              <a:rPr lang="ru-RU" sz="44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endParaRPr lang="ru-RU" sz="4400" b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458200" cy="4357718"/>
          </a:xfrm>
        </p:spPr>
        <p:txBody>
          <a:bodyPr>
            <a:normAutofit/>
          </a:bodyPr>
          <a:lstStyle/>
          <a:p>
            <a:pPr algn="ctr"/>
            <a:r>
              <a:rPr lang="kk-KZ" sz="4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Қаталдықпен біраз нәрсеге,</a:t>
            </a:r>
            <a:r>
              <a:rPr lang="en-US" sz="4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4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 махаббатпен едәуір нәрсеге қол жеткізуге болады.Бірақ көп нәрсеге істі білу мен әділеттілік арқылы қол жеткізуге болады</a:t>
            </a:r>
            <a:r>
              <a:rPr lang="kk-KZ" sz="4400" b="1" i="1" dirty="0" smtClean="0">
                <a:solidFill>
                  <a:srgbClr val="0000FF"/>
                </a:solidFill>
              </a:rPr>
              <a:t>. </a:t>
            </a:r>
            <a:endParaRPr lang="ru-RU" sz="4400" b="1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32848" cy="5760640"/>
          </a:xfrm>
          <a:solidFill>
            <a:srgbClr val="BAD8EA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kk-KZ" sz="2800" b="1" i="1" dirty="0"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Сыныптың тәрбие жүйесі </a:t>
            </a:r>
            <a:r>
              <a:rPr lang="ru-RU" sz="28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бұл сыныптағы оқушылардың әрекеті мен дамуына жағымды, қолайлы жағдай қалыптастыратын, </a:t>
            </a:r>
            <a:r>
              <a:rPr lang="kk-KZ" sz="2800" b="1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ықпал ететін  </a:t>
            </a:r>
            <a:r>
              <a:rPr lang="kk-KZ" sz="28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өзара </a:t>
            </a:r>
            <a:r>
              <a:rPr lang="kk-KZ" sz="2800" b="1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қарым-қатынастар  мен </a:t>
            </a:r>
            <a:r>
              <a:rPr lang="kk-KZ" sz="28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тәсілдердің кешені</a:t>
            </a:r>
            <a:r>
              <a:rPr lang="kk-KZ" sz="2800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User\Мои документы\Downloads\смайлы\книг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81128"/>
            <a:ext cx="2438859" cy="24388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382" y="188640"/>
            <a:ext cx="8652768" cy="695347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kk-KZ" sz="2800" b="1" i="1" dirty="0" smtClean="0"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Тәрбие кешенін </a:t>
            </a:r>
            <a:r>
              <a:rPr lang="kk-KZ" sz="2800" b="1" i="1" dirty="0"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құрудың </a:t>
            </a:r>
            <a:r>
              <a:rPr lang="kk-KZ" sz="2800" b="1" i="1" dirty="0" smtClean="0"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қажеттілігі</a:t>
            </a:r>
            <a:endParaRPr lang="ru-RU" sz="2800" b="1" i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51520" y="2997201"/>
            <a:ext cx="1789009" cy="104378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Тәрбие </a:t>
            </a:r>
          </a:p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2907361" y="1098883"/>
            <a:ext cx="59769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Бір-бірімен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байланысқан, </a:t>
            </a: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біртұтас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тәрбие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үдерісін ұйымдастыру мүмкіндігі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2916238" y="2276475"/>
            <a:ext cx="5903911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ез-келген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оқушының  әрекетін жүзеге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асыруына</a:t>
            </a: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қолайлы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жағдай  жасайтын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орта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2987675" y="3573462"/>
            <a:ext cx="5832475" cy="93583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 жетекшіге тәрбиелеу әрекетін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ұйымдастыруда</a:t>
            </a:r>
          </a:p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 күш-жігерін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уақытын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тиімді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қолдану мүмкіндігі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2987675" y="4652962"/>
            <a:ext cx="5832474" cy="7202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 ұжымы мүшелерінің дербестігін айқындайтын, </a:t>
            </a: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сыныптың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кейпі, бейнесі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қалыптасады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3023393" y="5685525"/>
            <a:ext cx="5761038" cy="7921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 жетекшінің  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балаларға ықпал етуін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кеңейту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V="1">
            <a:off x="2051050" y="1916113"/>
            <a:ext cx="792163" cy="14414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V="1">
            <a:off x="2051050" y="2781300"/>
            <a:ext cx="865188" cy="576263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2051050" y="3357563"/>
            <a:ext cx="936625" cy="3587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051050" y="3357563"/>
            <a:ext cx="863600" cy="1366837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051050" y="3357563"/>
            <a:ext cx="863600" cy="2303462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  <p:bldP spid="46084" grpId="0" animBg="1"/>
      <p:bldP spid="46085" grpId="0" animBg="1"/>
      <p:bldP spid="46086" grpId="0" animBg="1"/>
      <p:bldP spid="46087" grpId="0" animBg="1"/>
      <p:bldP spid="46088" grpId="0" animBg="1"/>
      <p:bldP spid="46089" grpId="0" animBg="1"/>
      <p:bldP spid="46091" grpId="0" animBg="1"/>
      <p:bldP spid="46092" grpId="0" animBg="1"/>
      <p:bldP spid="46093" grpId="0" animBg="1"/>
      <p:bldP spid="46094" grpId="0" animBg="1"/>
      <p:bldP spid="460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104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Тәрбие </a:t>
            </a:r>
            <a:r>
              <a:rPr lang="kk-KZ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жүйесінің негізгі қағидалары</a:t>
            </a:r>
            <a:r>
              <a:rPr lang="ru-RU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i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Әрбір балада мейірімділік бастауы бар екеніне сену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Баланың нені қажет ететінін түсіну және білу 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қоғамдық өмірдегі адамгершілік қасиеттің басымдылығын сезіну 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бала құқығын білу және оны </a:t>
            </a:r>
            <a:r>
              <a:rPr lang="kk-KZ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сыйлау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барынша мәдениет пен білімділікті дамыту 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барлық ата-ана оқу-тәрбиенің нәтижелі болуына мүдделі  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1259632" y="404813"/>
            <a:ext cx="7200799" cy="11525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62F5E"/>
              </a:gs>
              <a:gs pos="50000">
                <a:srgbClr val="FF66CC"/>
              </a:gs>
              <a:gs pos="100000">
                <a:srgbClr val="762F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Тәрбие жүйесінің құрамдас бөлігі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539553" y="2276475"/>
            <a:ext cx="3024386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62F5E"/>
              </a:gs>
              <a:gs pos="50000">
                <a:srgbClr val="FF66CC"/>
              </a:gs>
              <a:gs pos="100000">
                <a:srgbClr val="762F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kk-KZ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Жеке дара- топтық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1475656" y="3500438"/>
            <a:ext cx="2807419" cy="8636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62F5E"/>
              </a:gs>
              <a:gs pos="50000">
                <a:srgbClr val="FF66CC"/>
              </a:gs>
              <a:gs pos="100000">
                <a:srgbClr val="762F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2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Функционалды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әрекеттік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>
            <a:off x="5945993" y="2060575"/>
            <a:ext cx="3024461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62F5E"/>
              </a:gs>
              <a:gs pos="50000">
                <a:srgbClr val="FF66CC"/>
              </a:gs>
              <a:gs pos="100000">
                <a:srgbClr val="762F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kk-KZ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Құндылық- бағдарлы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5724525" y="3470444"/>
            <a:ext cx="3023939" cy="893593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62F5E"/>
              </a:gs>
              <a:gs pos="50000">
                <a:srgbClr val="FF66CC"/>
              </a:gs>
              <a:gs pos="100000">
                <a:srgbClr val="762F5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kk-KZ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Кеңістіктік-уақытты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4" name="AutoShape 10"/>
          <p:cNvSpPr>
            <a:spLocks noChangeArrowheads="1"/>
          </p:cNvSpPr>
          <p:nvPr/>
        </p:nvSpPr>
        <p:spPr bwMode="auto">
          <a:xfrm>
            <a:off x="3276600" y="4941888"/>
            <a:ext cx="3382963" cy="9366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66CC">
                  <a:gamma/>
                  <a:shade val="46275"/>
                  <a:invGamma/>
                </a:srgbClr>
              </a:gs>
              <a:gs pos="50000">
                <a:srgbClr val="FF66CC"/>
              </a:gs>
              <a:gs pos="100000">
                <a:srgbClr val="FF66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Саралау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defRPr/>
            </a:pPr>
            <a:r>
              <a:rPr lang="ru-RU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нәтижелілік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H="1">
            <a:off x="3276600" y="1557338"/>
            <a:ext cx="1079500" cy="792162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 flipH="1">
            <a:off x="4067175" y="1557338"/>
            <a:ext cx="288925" cy="19431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4356100" y="1557338"/>
            <a:ext cx="2016125" cy="719137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4356100" y="1557338"/>
            <a:ext cx="1368425" cy="19431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4356100" y="1557338"/>
            <a:ext cx="360363" cy="338455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025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11" grpId="0" animBg="1"/>
      <p:bldP spid="47112" grpId="0" animBg="1"/>
      <p:bldP spid="47113" grpId="0" animBg="1"/>
      <p:bldP spid="47114" grpId="0" animBg="1"/>
      <p:bldP spid="47115" grpId="0" animBg="1"/>
      <p:bldP spid="47116" grpId="0" animBg="1"/>
      <p:bldP spid="47117" grpId="0" animBg="1"/>
      <p:bldP spid="47118" grpId="0" animBg="1"/>
      <p:bldP spid="471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03367" y="393918"/>
            <a:ext cx="7258195" cy="88311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lvl="0" algn="ctr"/>
            <a:r>
              <a:rPr lang="kk-KZ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53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kk-KZ" sz="53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дара- </a:t>
            </a:r>
            <a:r>
              <a:rPr lang="kk-KZ" sz="53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3200" dirty="0">
              <a:solidFill>
                <a:srgbClr val="800000"/>
              </a:solidFill>
            </a:endParaRPr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3528219" y="1312862"/>
            <a:ext cx="2374900" cy="2016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39" name="Picture 11" descr="31266cr"/>
          <p:cNvPicPr>
            <a:picLocks noChangeAspect="1" noChangeArrowheads="1"/>
          </p:cNvPicPr>
          <p:nvPr/>
        </p:nvPicPr>
        <p:blipFill>
          <a:blip r:embed="rId2">
            <a:lum bright="-12000" contrast="24000"/>
          </a:blip>
          <a:srcRect/>
          <a:stretch>
            <a:fillRect/>
          </a:stretch>
        </p:blipFill>
        <p:spPr bwMode="auto">
          <a:xfrm>
            <a:off x="3978275" y="1500981"/>
            <a:ext cx="1511300" cy="1495425"/>
          </a:xfrm>
          <a:prstGeom prst="rect">
            <a:avLst/>
          </a:prstGeom>
          <a:noFill/>
          <a:ln w="6350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935832" y="2933696"/>
            <a:ext cx="2303462" cy="2159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35" name="Picture 7" descr="1052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1339327" y="3257546"/>
            <a:ext cx="1511300" cy="15113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6011863" y="2996406"/>
            <a:ext cx="2376487" cy="21605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40" name="Picture 12" descr="1060"/>
          <p:cNvPicPr>
            <a:picLocks noChangeAspect="1" noChangeArrowheads="1"/>
          </p:cNvPicPr>
          <p:nvPr/>
        </p:nvPicPr>
        <p:blipFill>
          <a:blip r:embed="rId4">
            <a:lum bright="-6000" contrast="24000"/>
          </a:blip>
          <a:srcRect/>
          <a:stretch>
            <a:fillRect/>
          </a:stretch>
        </p:blipFill>
        <p:spPr bwMode="auto">
          <a:xfrm>
            <a:off x="6516688" y="3429000"/>
            <a:ext cx="1512887" cy="151288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528219" y="4590010"/>
            <a:ext cx="2376487" cy="20875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38" name="Picture 10" descr="people012"/>
          <p:cNvPicPr>
            <a:picLocks noChangeAspect="1" noChangeArrowheads="1"/>
          </p:cNvPicPr>
          <p:nvPr/>
        </p:nvPicPr>
        <p:blipFill>
          <a:blip r:embed="rId5">
            <a:lum bright="-6000" contrast="6000"/>
          </a:blip>
          <a:srcRect/>
          <a:stretch>
            <a:fillRect/>
          </a:stretch>
        </p:blipFill>
        <p:spPr bwMode="auto">
          <a:xfrm>
            <a:off x="3995738" y="4733680"/>
            <a:ext cx="1493837" cy="1800225"/>
          </a:xfrm>
          <a:prstGeom prst="rect">
            <a:avLst/>
          </a:prstGeom>
          <a:noFill/>
        </p:spPr>
      </p:pic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3582192" y="3429000"/>
            <a:ext cx="2204253" cy="999336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қоғамдастық</a:t>
            </a:r>
            <a:endParaRPr lang="ru-RU" sz="2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5508625" y="3789363"/>
            <a:ext cx="504825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 flipV="1">
            <a:off x="4716463" y="2708275"/>
            <a:ext cx="0" cy="7921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8" name="Line 30"/>
          <p:cNvSpPr>
            <a:spLocks noChangeShapeType="1"/>
          </p:cNvSpPr>
          <p:nvPr/>
        </p:nvSpPr>
        <p:spPr bwMode="auto">
          <a:xfrm flipH="1">
            <a:off x="3203575" y="3789363"/>
            <a:ext cx="6477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>
            <a:off x="4643438" y="4076700"/>
            <a:ext cx="1587" cy="50323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43" grpId="0" animBg="1"/>
      <p:bldP spid="48145" grpId="0" animBg="1"/>
      <p:bldP spid="48146" grpId="0" animBg="1"/>
      <p:bldP spid="48147" grpId="0" animBg="1"/>
      <p:bldP spid="48154" grpId="0" animBg="1"/>
      <p:bldP spid="48156" grpId="0" animBg="1"/>
      <p:bldP spid="48157" grpId="0" animBg="1"/>
      <p:bldP spid="48158" grpId="0" animBg="1"/>
      <p:bldP spid="481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Жеке-дара- топтық 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компонент бұл ересектер мен балалардың қауымдастығы .Олар бір сынып көлемінде ортақ әрекет арқылы біріккен  қауымдастық. Бұл қауымдастық бірнеше бөліктерден тұрады: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сынып жетекші,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оқушылар,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ата-аналар,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пән мұғалімдері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 да тәрбие үдерісіне қатысы бар адамдар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1" y="1500174"/>
            <a:ext cx="8536018" cy="478634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kk-KZ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Тәрбие жүйесінің маңыздылығы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kk-KZ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Мақсат, міндеттері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kk-KZ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Сыныптың ұжым ретінде әрекетінің келешегінің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болуы;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kk-KZ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Сыныптың тәрбие жүйесін құрудың және іске асырудың негізгі қағидасы.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03367" y="332656"/>
            <a:ext cx="7258195" cy="883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9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құндылық-бағдарлы</a:t>
            </a:r>
            <a:endParaRPr lang="ru-RU" sz="4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403</TotalTime>
  <Words>507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Слайд 1</vt:lpstr>
      <vt:lpstr>Слайд 2</vt:lpstr>
      <vt:lpstr>Сыныптың тәрбие жүйесі – бұл сыныптағы оқушылардың әрекеті мен дамуына жағымды, қолайлы жағдай қалыптастыратын,  ықпал ететін  өзара қарым-қатынастар  мен тәсілдердің кешені. </vt:lpstr>
      <vt:lpstr>Тәрбие кешенін құрудың қажеттілігі</vt:lpstr>
      <vt:lpstr>Слайд 5</vt:lpstr>
      <vt:lpstr>Слайд 6</vt:lpstr>
      <vt:lpstr> Жеке дара- топтық </vt:lpstr>
      <vt:lpstr>Слайд 8</vt:lpstr>
      <vt:lpstr>Слайд 9</vt:lpstr>
      <vt:lpstr>Слайд 10</vt:lpstr>
      <vt:lpstr>кеңістіктік-уақытты </vt:lpstr>
      <vt:lpstr>диагностикалық-нәтижелілік</vt:lpstr>
      <vt:lpstr>Тәрбие жүйесі нәтижелілігінің  көрсеткіш өлшемдерін</vt:lpstr>
      <vt:lpstr>Слайд 14</vt:lpstr>
      <vt:lpstr>Тәрбиме жүйесінің тұжырымдамалық үлгісі.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work</cp:lastModifiedBy>
  <cp:revision>44</cp:revision>
  <dcterms:modified xsi:type="dcterms:W3CDTF">2014-01-07T16:55:28Z</dcterms:modified>
</cp:coreProperties>
</file>