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FFCC00"/>
    <a:srgbClr val="CC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BE05BFD-E282-424A-A584-D0E3E5E4B083}" type="datetimeFigureOut">
              <a:rPr lang="ru-RU"/>
              <a:pPr>
                <a:defRPr/>
              </a:pPr>
              <a:t>15.11.2011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FD62060-489D-48E6-A3E8-4291EDB1B4CF}"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6" name="Rectangle 6"/>
          <p:cNvSpPr>
            <a:spLocks noGrp="1" noChangeArrowheads="1"/>
          </p:cNvSpPr>
          <p:nvPr>
            <p:ph type="sldNum" sz="quarter" idx="12"/>
          </p:nvPr>
        </p:nvSpPr>
        <p:spPr>
          <a:ln/>
        </p:spPr>
        <p:txBody>
          <a:bodyPr/>
          <a:lstStyle>
            <a:lvl1pPr>
              <a:defRPr/>
            </a:lvl1pPr>
          </a:lstStyle>
          <a:p>
            <a:pPr>
              <a:defRPr/>
            </a:pPr>
            <a:fld id="{06BA4190-5A18-4983-A790-B4E89D3A662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6" name="Rectangle 6"/>
          <p:cNvSpPr>
            <a:spLocks noGrp="1" noChangeArrowheads="1"/>
          </p:cNvSpPr>
          <p:nvPr>
            <p:ph type="sldNum" sz="quarter" idx="12"/>
          </p:nvPr>
        </p:nvSpPr>
        <p:spPr>
          <a:ln/>
        </p:spPr>
        <p:txBody>
          <a:bodyPr/>
          <a:lstStyle>
            <a:lvl1pPr>
              <a:defRPr/>
            </a:lvl1pPr>
          </a:lstStyle>
          <a:p>
            <a:pPr>
              <a:defRPr/>
            </a:pPr>
            <a:fld id="{2F610D71-4204-4B0A-9279-4CE948030D9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6" name="Rectangle 6"/>
          <p:cNvSpPr>
            <a:spLocks noGrp="1" noChangeArrowheads="1"/>
          </p:cNvSpPr>
          <p:nvPr>
            <p:ph type="sldNum" sz="quarter" idx="12"/>
          </p:nvPr>
        </p:nvSpPr>
        <p:spPr>
          <a:ln/>
        </p:spPr>
        <p:txBody>
          <a:bodyPr/>
          <a:lstStyle>
            <a:lvl1pPr>
              <a:defRPr/>
            </a:lvl1pPr>
          </a:lstStyle>
          <a:p>
            <a:pPr>
              <a:defRPr/>
            </a:pPr>
            <a:fld id="{1E8020DD-927C-47C4-89B4-06D71E21C5E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6" name="Rectangle 6"/>
          <p:cNvSpPr>
            <a:spLocks noGrp="1" noChangeArrowheads="1"/>
          </p:cNvSpPr>
          <p:nvPr>
            <p:ph type="sldNum" sz="quarter" idx="12"/>
          </p:nvPr>
        </p:nvSpPr>
        <p:spPr>
          <a:ln/>
        </p:spPr>
        <p:txBody>
          <a:bodyPr/>
          <a:lstStyle>
            <a:lvl1pPr>
              <a:defRPr/>
            </a:lvl1pPr>
          </a:lstStyle>
          <a:p>
            <a:pPr>
              <a:defRPr/>
            </a:pPr>
            <a:fld id="{A4149CD9-8B5B-47DB-B03D-1D1B5214080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6" name="Rectangle 6"/>
          <p:cNvSpPr>
            <a:spLocks noGrp="1" noChangeArrowheads="1"/>
          </p:cNvSpPr>
          <p:nvPr>
            <p:ph type="sldNum" sz="quarter" idx="12"/>
          </p:nvPr>
        </p:nvSpPr>
        <p:spPr>
          <a:ln/>
        </p:spPr>
        <p:txBody>
          <a:bodyPr/>
          <a:lstStyle>
            <a:lvl1pPr>
              <a:defRPr/>
            </a:lvl1pPr>
          </a:lstStyle>
          <a:p>
            <a:pPr>
              <a:defRPr/>
            </a:pPr>
            <a:fld id="{C620EF4D-AC13-4773-A67A-B327FE3D2ED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7" name="Rectangle 6"/>
          <p:cNvSpPr>
            <a:spLocks noGrp="1" noChangeArrowheads="1"/>
          </p:cNvSpPr>
          <p:nvPr>
            <p:ph type="sldNum" sz="quarter" idx="12"/>
          </p:nvPr>
        </p:nvSpPr>
        <p:spPr>
          <a:ln/>
        </p:spPr>
        <p:txBody>
          <a:bodyPr/>
          <a:lstStyle>
            <a:lvl1pPr>
              <a:defRPr/>
            </a:lvl1pPr>
          </a:lstStyle>
          <a:p>
            <a:pPr>
              <a:defRPr/>
            </a:pPr>
            <a:fld id="{1957FDDE-7A99-491D-A471-13BCCF5E7E4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9" name="Rectangle 6"/>
          <p:cNvSpPr>
            <a:spLocks noGrp="1" noChangeArrowheads="1"/>
          </p:cNvSpPr>
          <p:nvPr>
            <p:ph type="sldNum" sz="quarter" idx="12"/>
          </p:nvPr>
        </p:nvSpPr>
        <p:spPr>
          <a:ln/>
        </p:spPr>
        <p:txBody>
          <a:bodyPr/>
          <a:lstStyle>
            <a:lvl1pPr>
              <a:defRPr/>
            </a:lvl1pPr>
          </a:lstStyle>
          <a:p>
            <a:pPr>
              <a:defRPr/>
            </a:pPr>
            <a:fld id="{FD6538F0-C7CD-4BB2-86A2-7228CA28C02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5" name="Rectangle 6"/>
          <p:cNvSpPr>
            <a:spLocks noGrp="1" noChangeArrowheads="1"/>
          </p:cNvSpPr>
          <p:nvPr>
            <p:ph type="sldNum" sz="quarter" idx="12"/>
          </p:nvPr>
        </p:nvSpPr>
        <p:spPr>
          <a:ln/>
        </p:spPr>
        <p:txBody>
          <a:bodyPr/>
          <a:lstStyle>
            <a:lvl1pPr>
              <a:defRPr/>
            </a:lvl1pPr>
          </a:lstStyle>
          <a:p>
            <a:pPr>
              <a:defRPr/>
            </a:pPr>
            <a:fld id="{625CD720-361A-415E-829B-56154C0F679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4" name="Rectangle 6"/>
          <p:cNvSpPr>
            <a:spLocks noGrp="1" noChangeArrowheads="1"/>
          </p:cNvSpPr>
          <p:nvPr>
            <p:ph type="sldNum" sz="quarter" idx="12"/>
          </p:nvPr>
        </p:nvSpPr>
        <p:spPr>
          <a:ln/>
        </p:spPr>
        <p:txBody>
          <a:bodyPr/>
          <a:lstStyle>
            <a:lvl1pPr>
              <a:defRPr/>
            </a:lvl1pPr>
          </a:lstStyle>
          <a:p>
            <a:pPr>
              <a:defRPr/>
            </a:pPr>
            <a:fld id="{24FF6496-9505-4D5C-88E7-9FB0D6582EF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7" name="Rectangle 6"/>
          <p:cNvSpPr>
            <a:spLocks noGrp="1" noChangeArrowheads="1"/>
          </p:cNvSpPr>
          <p:nvPr>
            <p:ph type="sldNum" sz="quarter" idx="12"/>
          </p:nvPr>
        </p:nvSpPr>
        <p:spPr>
          <a:ln/>
        </p:spPr>
        <p:txBody>
          <a:bodyPr/>
          <a:lstStyle>
            <a:lvl1pPr>
              <a:defRPr/>
            </a:lvl1pPr>
          </a:lstStyle>
          <a:p>
            <a:pPr>
              <a:defRPr/>
            </a:pPr>
            <a:fld id="{F3575726-F917-4533-9194-2B5D90F3995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Ембекова А.В. МОУ СОШ № 3 г. Вольск Саратовской области</a:t>
            </a:r>
          </a:p>
        </p:txBody>
      </p:sp>
      <p:sp>
        <p:nvSpPr>
          <p:cNvPr id="7" name="Rectangle 6"/>
          <p:cNvSpPr>
            <a:spLocks noGrp="1" noChangeArrowheads="1"/>
          </p:cNvSpPr>
          <p:nvPr>
            <p:ph type="sldNum" sz="quarter" idx="12"/>
          </p:nvPr>
        </p:nvSpPr>
        <p:spPr>
          <a:ln/>
        </p:spPr>
        <p:txBody>
          <a:bodyPr/>
          <a:lstStyle>
            <a:lvl1pPr>
              <a:defRPr/>
            </a:lvl1pPr>
          </a:lstStyle>
          <a:p>
            <a:pPr>
              <a:defRPr/>
            </a:pPr>
            <a:fld id="{2EC8430A-E568-499E-A800-AA952F0D00D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ru-RU"/>
              <a:t>Ембекова А.В. МОУ СОШ № 3 г. Вольск Саратовской области</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12B29DA-0D37-4AB7-908C-ADAB4078CEC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file:///D:\&#1051;&#1070;&#1052;&#1068;&#1045;&#1056;\&#1050;&#1048;&#1053;&#1054;%20&#1056;&#1054;&#1051;&#1048;&#1050;.avi" TargetMode="External"/><Relationship Id="rId2" Type="http://schemas.openxmlformats.org/officeDocument/2006/relationships/slideLayout" Target="../slideLayouts/slideLayout2.xml"/><Relationship Id="rId1" Type="http://schemas.openxmlformats.org/officeDocument/2006/relationships/video" Target="file:///D:\&#1051;&#1070;&#1052;&#1068;&#1045;&#1056;\&#1050;&#1048;&#1053;&#1054;%20&#1056;&#1054;&#1051;&#1048;&#1050;.avi" TargetMode="Externa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00034" y="142852"/>
            <a:ext cx="8028017" cy="1470025"/>
          </a:xfrm>
        </p:spPr>
        <p:txBody>
          <a:bodyPr/>
          <a:lstStyle/>
          <a:p>
            <a:pPr eaLnBrk="1" hangingPunct="1"/>
            <a:r>
              <a:rPr lang="ru-RU" sz="6600" dirty="0" smtClean="0">
                <a:solidFill>
                  <a:schemeClr val="bg1"/>
                </a:solidFill>
              </a:rPr>
              <a:t>Что Вы знаете о кино</a:t>
            </a:r>
            <a:r>
              <a:rPr lang="en-US" sz="6600" b="1" dirty="0" smtClean="0">
                <a:solidFill>
                  <a:schemeClr val="bg1"/>
                </a:solidFill>
              </a:rPr>
              <a:t>?</a:t>
            </a:r>
            <a:endParaRPr lang="ru-RU" sz="6600" b="1" dirty="0" smtClean="0">
              <a:solidFill>
                <a:schemeClr val="bg1"/>
              </a:solidFill>
            </a:endParaRPr>
          </a:p>
        </p:txBody>
      </p:sp>
      <p:sp>
        <p:nvSpPr>
          <p:cNvPr id="2051" name="Rectangle 3"/>
          <p:cNvSpPr>
            <a:spLocks noGrp="1" noChangeArrowheads="1"/>
          </p:cNvSpPr>
          <p:nvPr>
            <p:ph type="subTitle" idx="1"/>
          </p:nvPr>
        </p:nvSpPr>
        <p:spPr>
          <a:xfrm>
            <a:off x="1714480" y="1857364"/>
            <a:ext cx="6400800" cy="1357313"/>
          </a:xfrm>
        </p:spPr>
        <p:txBody>
          <a:bodyPr/>
          <a:lstStyle/>
          <a:p>
            <a:pPr eaLnBrk="1" hangingPunct="1"/>
            <a:r>
              <a:rPr lang="en-US" b="1" dirty="0" smtClean="0">
                <a:solidFill>
                  <a:srgbClr val="FFFF00"/>
                </a:solidFill>
              </a:rPr>
              <a:t>What do you know about cinema</a:t>
            </a:r>
            <a:r>
              <a:rPr lang="en-US" b="1" dirty="0" smtClean="0">
                <a:solidFill>
                  <a:srgbClr val="FFFF00"/>
                </a:solidFill>
              </a:rPr>
              <a:t>?</a:t>
            </a:r>
            <a:endParaRPr lang="ru-RU" b="1" dirty="0" smtClean="0">
              <a:solidFill>
                <a:srgbClr val="FFFF00"/>
              </a:solidFill>
            </a:endParaRPr>
          </a:p>
        </p:txBody>
      </p:sp>
      <p:pic>
        <p:nvPicPr>
          <p:cNvPr id="2052" name="Picture 4" descr="C:\Documents and Settings\Admin\Рабочий стол\!!!!!!!!!!.jpg"/>
          <p:cNvPicPr>
            <a:picLocks noChangeAspect="1" noChangeArrowheads="1"/>
          </p:cNvPicPr>
          <p:nvPr/>
        </p:nvPicPr>
        <p:blipFill>
          <a:blip r:embed="rId3" cstate="print"/>
          <a:srcRect/>
          <a:stretch>
            <a:fillRect/>
          </a:stretch>
        </p:blipFill>
        <p:spPr bwMode="auto">
          <a:xfrm>
            <a:off x="6543691" y="4529242"/>
            <a:ext cx="2600309" cy="2328758"/>
          </a:xfrm>
          <a:prstGeom prst="rect">
            <a:avLst/>
          </a:prstGeom>
          <a:noFill/>
        </p:spPr>
      </p:pic>
      <p:sp>
        <p:nvSpPr>
          <p:cNvPr id="5" name="Прямоугольник 4"/>
          <p:cNvSpPr/>
          <p:nvPr/>
        </p:nvSpPr>
        <p:spPr>
          <a:xfrm>
            <a:off x="6929454" y="4143380"/>
            <a:ext cx="1941557" cy="369332"/>
          </a:xfrm>
          <a:prstGeom prst="rect">
            <a:avLst/>
          </a:prstGeom>
        </p:spPr>
        <p:txBody>
          <a:bodyPr wrap="none">
            <a:spAutoFit/>
          </a:bodyPr>
          <a:lstStyle/>
          <a:p>
            <a:pPr eaLnBrk="1" hangingPunct="1"/>
            <a:r>
              <a:rPr lang="en-US" b="1" dirty="0" smtClean="0">
                <a:solidFill>
                  <a:srgbClr val="FFFF00"/>
                </a:solidFill>
              </a:rPr>
              <a:t>Prezentacii.com</a:t>
            </a:r>
            <a:endParaRPr lang="ru-RU" b="1" dirty="0" smtClean="0">
              <a:solidFill>
                <a:srgbClr val="FFFF00"/>
              </a:solidFill>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solidFill>
                  <a:schemeClr val="bg1"/>
                </a:solidFill>
              </a:rPr>
              <a:t>Your homework</a:t>
            </a:r>
            <a:endParaRPr lang="ru-RU" b="1" smtClean="0">
              <a:solidFill>
                <a:schemeClr val="bg1"/>
              </a:solidFill>
            </a:endParaRPr>
          </a:p>
        </p:txBody>
      </p:sp>
      <p:sp>
        <p:nvSpPr>
          <p:cNvPr id="11267" name="Rectangle 3"/>
          <p:cNvSpPr>
            <a:spLocks noGrp="1" noChangeArrowheads="1"/>
          </p:cNvSpPr>
          <p:nvPr>
            <p:ph type="body" idx="1"/>
          </p:nvPr>
        </p:nvSpPr>
        <p:spPr>
          <a:xfrm>
            <a:off x="457200" y="1600200"/>
            <a:ext cx="8229600" cy="4997450"/>
          </a:xfrm>
        </p:spPr>
        <p:txBody>
          <a:bodyPr/>
          <a:lstStyle/>
          <a:p>
            <a:pPr algn="just" eaLnBrk="1" hangingPunct="1">
              <a:buFontTx/>
              <a:buNone/>
            </a:pPr>
            <a:r>
              <a:rPr lang="en-US" smtClean="0">
                <a:solidFill>
                  <a:srgbClr val="CCFF33"/>
                </a:solidFill>
              </a:rPr>
              <a:t>  The development of cinematography brought to life the world cinema empire called Hollywood. What do you know about Hollywood? What would you like to know about it? Write a list of questions which you would like to ask about Hollywood.</a:t>
            </a:r>
            <a:endParaRPr lang="ru-RU" smtClean="0">
              <a:solidFill>
                <a:srgbClr val="CCFF33"/>
              </a:solidFill>
            </a:endParaRPr>
          </a:p>
        </p:txBody>
      </p:sp>
      <p:pic>
        <p:nvPicPr>
          <p:cNvPr id="11269" name="Picture 5" descr="C:\Documents and Settings\сашок\Мои документы\3.1194843206.gif"/>
          <p:cNvPicPr>
            <a:picLocks noChangeAspect="1" noChangeArrowheads="1" noCrop="1"/>
          </p:cNvPicPr>
          <p:nvPr/>
        </p:nvPicPr>
        <p:blipFill>
          <a:blip r:embed="rId2" cstate="print"/>
          <a:srcRect/>
          <a:stretch>
            <a:fillRect/>
          </a:stretch>
        </p:blipFill>
        <p:spPr bwMode="auto">
          <a:xfrm>
            <a:off x="5357813" y="4643438"/>
            <a:ext cx="1965325" cy="1628775"/>
          </a:xfrm>
          <a:prstGeom prst="rect">
            <a:avLst/>
          </a:prstGeom>
          <a:noFill/>
          <a:ln w="9525">
            <a:noFill/>
            <a:miter lim="800000"/>
            <a:headEnd/>
            <a:tailEnd/>
          </a:ln>
        </p:spPr>
      </p:pic>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smtClean="0"/>
              <a:t>Objectives:</a:t>
            </a:r>
            <a:endParaRPr lang="ru-RU" smtClean="0"/>
          </a:p>
        </p:txBody>
      </p:sp>
      <p:sp>
        <p:nvSpPr>
          <p:cNvPr id="3075" name="Содержимое 2"/>
          <p:cNvSpPr>
            <a:spLocks noGrp="1"/>
          </p:cNvSpPr>
          <p:nvPr>
            <p:ph idx="1"/>
          </p:nvPr>
        </p:nvSpPr>
        <p:spPr/>
        <p:txBody>
          <a:bodyPr/>
          <a:lstStyle/>
          <a:p>
            <a:pPr eaLnBrk="1" hangingPunct="1"/>
            <a:r>
              <a:rPr lang="en-US" dirty="0" smtClean="0"/>
              <a:t>To </a:t>
            </a:r>
            <a:r>
              <a:rPr lang="en-US" dirty="0" err="1" smtClean="0"/>
              <a:t>practise</a:t>
            </a:r>
            <a:r>
              <a:rPr lang="en-US" dirty="0" smtClean="0"/>
              <a:t> reading for specific information;</a:t>
            </a:r>
          </a:p>
          <a:p>
            <a:pPr eaLnBrk="1" hangingPunct="1"/>
            <a:r>
              <a:rPr lang="en-US" dirty="0" smtClean="0"/>
              <a:t>To </a:t>
            </a:r>
            <a:r>
              <a:rPr lang="en-US" dirty="0" err="1" smtClean="0"/>
              <a:t>practise</a:t>
            </a:r>
            <a:r>
              <a:rPr lang="en-US" dirty="0" smtClean="0"/>
              <a:t> reading for detail;</a:t>
            </a:r>
          </a:p>
          <a:p>
            <a:pPr eaLnBrk="1" hangingPunct="1"/>
            <a:r>
              <a:rPr lang="en-US" dirty="0" smtClean="0"/>
              <a:t>To </a:t>
            </a:r>
            <a:r>
              <a:rPr lang="en-US" dirty="0" err="1" smtClean="0"/>
              <a:t>practise</a:t>
            </a:r>
            <a:r>
              <a:rPr lang="en-US" dirty="0" smtClean="0"/>
              <a:t> listening for specific information</a:t>
            </a: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smtClean="0">
                <a:solidFill>
                  <a:schemeClr val="bg1"/>
                </a:solidFill>
              </a:rPr>
              <a:t>The century of film making</a:t>
            </a:r>
            <a:endParaRPr lang="ru-RU" b="1" smtClean="0">
              <a:solidFill>
                <a:schemeClr val="bg1"/>
              </a:solidFill>
            </a:endParaRPr>
          </a:p>
        </p:txBody>
      </p:sp>
      <p:pic>
        <p:nvPicPr>
          <p:cNvPr id="4100" name="Picture 4" descr="E:\кино голливуд\40_1673.jpeg"/>
          <p:cNvPicPr>
            <a:picLocks noChangeAspect="1" noChangeArrowheads="1"/>
          </p:cNvPicPr>
          <p:nvPr/>
        </p:nvPicPr>
        <p:blipFill>
          <a:blip r:embed="rId2" cstate="print"/>
          <a:srcRect/>
          <a:stretch>
            <a:fillRect/>
          </a:stretch>
        </p:blipFill>
        <p:spPr bwMode="auto">
          <a:xfrm>
            <a:off x="142875" y="1212850"/>
            <a:ext cx="2014538" cy="2533650"/>
          </a:xfrm>
          <a:prstGeom prst="rect">
            <a:avLst/>
          </a:prstGeom>
          <a:noFill/>
          <a:ln w="9525">
            <a:noFill/>
            <a:miter lim="800000"/>
            <a:headEnd/>
            <a:tailEnd/>
          </a:ln>
        </p:spPr>
      </p:pic>
      <p:pic>
        <p:nvPicPr>
          <p:cNvPr id="4101" name="Picture 5" descr="E:\кино голливуд\what_lies_beneath_wallpaper_02_1024x0768.jpg"/>
          <p:cNvPicPr>
            <a:picLocks noChangeAspect="1" noChangeArrowheads="1"/>
          </p:cNvPicPr>
          <p:nvPr/>
        </p:nvPicPr>
        <p:blipFill>
          <a:blip r:embed="rId3" cstate="print"/>
          <a:srcRect/>
          <a:stretch>
            <a:fillRect/>
          </a:stretch>
        </p:blipFill>
        <p:spPr bwMode="auto">
          <a:xfrm>
            <a:off x="6215063" y="1285875"/>
            <a:ext cx="2590800" cy="1943100"/>
          </a:xfrm>
          <a:prstGeom prst="rect">
            <a:avLst/>
          </a:prstGeom>
          <a:noFill/>
          <a:ln w="9525">
            <a:noFill/>
            <a:miter lim="800000"/>
            <a:headEnd/>
            <a:tailEnd/>
          </a:ln>
        </p:spPr>
      </p:pic>
      <p:pic>
        <p:nvPicPr>
          <p:cNvPr id="4102" name="Picture 6" descr="E:\кино голливуд\rumynceva.jpg"/>
          <p:cNvPicPr>
            <a:picLocks noChangeAspect="1" noChangeArrowheads="1"/>
          </p:cNvPicPr>
          <p:nvPr/>
        </p:nvPicPr>
        <p:blipFill>
          <a:blip r:embed="rId4" cstate="print"/>
          <a:srcRect/>
          <a:stretch>
            <a:fillRect/>
          </a:stretch>
        </p:blipFill>
        <p:spPr bwMode="auto">
          <a:xfrm>
            <a:off x="4572000" y="3571875"/>
            <a:ext cx="1714500" cy="2605088"/>
          </a:xfrm>
          <a:prstGeom prst="rect">
            <a:avLst/>
          </a:prstGeom>
          <a:noFill/>
          <a:ln w="9525">
            <a:noFill/>
            <a:miter lim="800000"/>
            <a:headEnd/>
            <a:tailEnd/>
          </a:ln>
        </p:spPr>
      </p:pic>
      <p:pic>
        <p:nvPicPr>
          <p:cNvPr id="4103" name="Picture 7" descr="E:\кино голливуд\1187552622_jrob.jpg"/>
          <p:cNvPicPr>
            <a:picLocks noChangeAspect="1" noChangeArrowheads="1"/>
          </p:cNvPicPr>
          <p:nvPr/>
        </p:nvPicPr>
        <p:blipFill>
          <a:blip r:embed="rId5" cstate="print"/>
          <a:srcRect/>
          <a:stretch>
            <a:fillRect/>
          </a:stretch>
        </p:blipFill>
        <p:spPr bwMode="auto">
          <a:xfrm>
            <a:off x="642938" y="3714750"/>
            <a:ext cx="2441575" cy="2960688"/>
          </a:xfrm>
          <a:prstGeom prst="rect">
            <a:avLst/>
          </a:prstGeom>
          <a:noFill/>
          <a:ln w="9525">
            <a:noFill/>
            <a:miter lim="800000"/>
            <a:headEnd/>
            <a:tailEnd/>
          </a:ln>
        </p:spPr>
      </p:pic>
      <p:pic>
        <p:nvPicPr>
          <p:cNvPr id="4104" name="Picture 8" descr="E:\кино голливуд\003987.jpg"/>
          <p:cNvPicPr>
            <a:picLocks noChangeAspect="1" noChangeArrowheads="1"/>
          </p:cNvPicPr>
          <p:nvPr/>
        </p:nvPicPr>
        <p:blipFill>
          <a:blip r:embed="rId6" cstate="print"/>
          <a:srcRect/>
          <a:stretch>
            <a:fillRect/>
          </a:stretch>
        </p:blipFill>
        <p:spPr bwMode="auto">
          <a:xfrm>
            <a:off x="6572250" y="4214813"/>
            <a:ext cx="1905000" cy="2286000"/>
          </a:xfrm>
          <a:prstGeom prst="rect">
            <a:avLst/>
          </a:prstGeom>
          <a:noFill/>
          <a:ln w="9525">
            <a:noFill/>
            <a:miter lim="800000"/>
            <a:headEnd/>
            <a:tailEnd/>
          </a:ln>
        </p:spPr>
      </p:pic>
      <p:pic>
        <p:nvPicPr>
          <p:cNvPr id="4105" name="Picture 9" descr="E:\кино голливуд\image005.jpg"/>
          <p:cNvPicPr>
            <a:picLocks noChangeAspect="1" noChangeArrowheads="1"/>
          </p:cNvPicPr>
          <p:nvPr/>
        </p:nvPicPr>
        <p:blipFill>
          <a:blip r:embed="rId7" cstate="print"/>
          <a:srcRect/>
          <a:stretch>
            <a:fillRect/>
          </a:stretch>
        </p:blipFill>
        <p:spPr bwMode="auto">
          <a:xfrm>
            <a:off x="2857500" y="1285875"/>
            <a:ext cx="1966913" cy="264318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2800" b="1" smtClean="0">
                <a:solidFill>
                  <a:schemeClr val="bg1"/>
                </a:solidFill>
              </a:rPr>
              <a:t>Look at the list of words and say which words are similar in Russian? And then make up as many word combinations with these words as you can</a:t>
            </a:r>
            <a:endParaRPr lang="ru-RU" sz="2800" b="1" smtClean="0">
              <a:solidFill>
                <a:schemeClr val="bg1"/>
              </a:solidFill>
            </a:endParaRPr>
          </a:p>
        </p:txBody>
      </p:sp>
      <p:sp>
        <p:nvSpPr>
          <p:cNvPr id="5123" name="Содержимое 7"/>
          <p:cNvSpPr>
            <a:spLocks noGrp="1"/>
          </p:cNvSpPr>
          <p:nvPr>
            <p:ph sz="half" idx="2"/>
          </p:nvPr>
        </p:nvSpPr>
        <p:spPr/>
        <p:txBody>
          <a:bodyPr/>
          <a:lstStyle/>
          <a:p>
            <a:pPr eaLnBrk="1" hangingPunct="1"/>
            <a:r>
              <a:rPr lang="en-US" b="1" smtClean="0"/>
              <a:t>Actor</a:t>
            </a:r>
          </a:p>
          <a:p>
            <a:pPr eaLnBrk="1" hangingPunct="1"/>
            <a:r>
              <a:rPr lang="en-US" b="1" smtClean="0"/>
              <a:t>Actress</a:t>
            </a:r>
          </a:p>
          <a:p>
            <a:pPr eaLnBrk="1" hangingPunct="1"/>
            <a:r>
              <a:rPr lang="en-US" b="1" smtClean="0"/>
              <a:t>Character</a:t>
            </a:r>
          </a:p>
          <a:p>
            <a:pPr eaLnBrk="1" hangingPunct="1"/>
            <a:r>
              <a:rPr lang="en-US" b="1" smtClean="0"/>
              <a:t>Costumes</a:t>
            </a:r>
          </a:p>
          <a:p>
            <a:pPr eaLnBrk="1" hangingPunct="1"/>
            <a:r>
              <a:rPr lang="en-US" b="1" smtClean="0"/>
              <a:t>Dialogues</a:t>
            </a:r>
          </a:p>
          <a:p>
            <a:pPr eaLnBrk="1" hangingPunct="1"/>
            <a:r>
              <a:rPr lang="en-US" b="1" smtClean="0"/>
              <a:t>Situation</a:t>
            </a:r>
            <a:endParaRPr lang="ru-RU" b="1" smtClean="0"/>
          </a:p>
        </p:txBody>
      </p:sp>
      <p:sp>
        <p:nvSpPr>
          <p:cNvPr id="5124" name="Содержимое 9"/>
          <p:cNvSpPr>
            <a:spLocks noGrp="1"/>
          </p:cNvSpPr>
          <p:nvPr>
            <p:ph sz="quarter" idx="4"/>
          </p:nvPr>
        </p:nvSpPr>
        <p:spPr/>
        <p:txBody>
          <a:bodyPr/>
          <a:lstStyle/>
          <a:p>
            <a:pPr eaLnBrk="1" hangingPunct="1"/>
            <a:r>
              <a:rPr lang="en-US" b="1" smtClean="0"/>
              <a:t>Music</a:t>
            </a:r>
          </a:p>
          <a:p>
            <a:pPr eaLnBrk="1" hangingPunct="1"/>
            <a:r>
              <a:rPr lang="en-US" b="1" smtClean="0"/>
              <a:t>Part</a:t>
            </a:r>
          </a:p>
          <a:p>
            <a:pPr eaLnBrk="1" hangingPunct="1"/>
            <a:r>
              <a:rPr lang="en-US" b="1" smtClean="0"/>
              <a:t>Photography</a:t>
            </a:r>
          </a:p>
          <a:p>
            <a:pPr eaLnBrk="1" hangingPunct="1"/>
            <a:r>
              <a:rPr lang="en-US" b="1" smtClean="0"/>
              <a:t>Plot</a:t>
            </a:r>
          </a:p>
          <a:p>
            <a:pPr eaLnBrk="1" hangingPunct="1"/>
            <a:r>
              <a:rPr lang="en-US" b="1" smtClean="0"/>
              <a:t>Scene</a:t>
            </a:r>
          </a:p>
          <a:p>
            <a:pPr eaLnBrk="1" hangingPunct="1"/>
            <a:r>
              <a:rPr lang="en-US" b="1" smtClean="0"/>
              <a:t>Special effects</a:t>
            </a:r>
            <a:endParaRPr lang="ru-RU" b="1" smtClean="0"/>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Содержимое 15"/>
          <p:cNvSpPr>
            <a:spLocks noGrp="1"/>
          </p:cNvSpPr>
          <p:nvPr>
            <p:ph idx="1"/>
          </p:nvPr>
        </p:nvSpPr>
        <p:spPr/>
        <p:txBody>
          <a:bodyPr/>
          <a:lstStyle/>
          <a:p>
            <a:pPr marL="514350" indent="-514350" eaLnBrk="1" hangingPunct="1">
              <a:buFontTx/>
              <a:buAutoNum type="arabicPeriod"/>
            </a:pPr>
            <a:r>
              <a:rPr lang="en-US" smtClean="0"/>
              <a:t>How often do you go to the cinema?</a:t>
            </a:r>
          </a:p>
          <a:p>
            <a:pPr marL="514350" indent="-514350" eaLnBrk="1" hangingPunct="1">
              <a:buFontTx/>
              <a:buAutoNum type="arabicPeriod"/>
            </a:pPr>
            <a:r>
              <a:rPr lang="en-US" smtClean="0"/>
              <a:t>What genres of films do you know?</a:t>
            </a:r>
          </a:p>
          <a:p>
            <a:pPr marL="514350" indent="-514350" eaLnBrk="1" hangingPunct="1">
              <a:buFontTx/>
              <a:buAutoNum type="arabicPeriod"/>
            </a:pPr>
            <a:r>
              <a:rPr lang="en-US" smtClean="0"/>
              <a:t>What films do you prefer and why?</a:t>
            </a:r>
          </a:p>
          <a:p>
            <a:pPr marL="514350" indent="-514350" eaLnBrk="1" hangingPunct="1">
              <a:buFontTx/>
              <a:buAutoNum type="arabicPeriod"/>
            </a:pPr>
            <a:r>
              <a:rPr lang="en-US" smtClean="0"/>
              <a:t>What famous actors and actresses  do you know?</a:t>
            </a:r>
          </a:p>
          <a:p>
            <a:pPr marL="514350" indent="-514350" eaLnBrk="1" hangingPunct="1">
              <a:buFontTx/>
              <a:buAutoNum type="arabicPeriod"/>
            </a:pPr>
            <a:r>
              <a:rPr lang="en-US" smtClean="0"/>
              <a:t>Who is your favourite actor?</a:t>
            </a:r>
          </a:p>
          <a:p>
            <a:pPr marL="514350" indent="-514350" eaLnBrk="1" hangingPunct="1">
              <a:buFontTx/>
              <a:buAutoNum type="arabicPeriod"/>
            </a:pPr>
            <a:r>
              <a:rPr lang="en-US" smtClean="0"/>
              <a:t>What is your favourite film?</a:t>
            </a:r>
            <a:endParaRPr lang="ru-RU" smtClean="0"/>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3"/>
          <p:cNvSpPr>
            <a:spLocks noGrp="1"/>
          </p:cNvSpPr>
          <p:nvPr>
            <p:ph type="title"/>
          </p:nvPr>
        </p:nvSpPr>
        <p:spPr>
          <a:xfrm>
            <a:off x="457200" y="274638"/>
            <a:ext cx="8229600" cy="5511800"/>
          </a:xfrm>
        </p:spPr>
        <p:txBody>
          <a:bodyPr/>
          <a:lstStyle/>
          <a:p>
            <a:pPr eaLnBrk="1" hangingPunct="1"/>
            <a:r>
              <a:rPr lang="en-US" sz="3200" smtClean="0"/>
              <a:t>The twentieth century may be called the century of film making. Cinema plays an important role in the life of any society. It is an available popular form of art. Lots of people find going to the cinema one of the best ways of spending their leisure time. But not everyone knows when and how cinematography appeared.</a:t>
            </a:r>
            <a:endParaRPr lang="ru-RU" sz="3200" smtClean="0"/>
          </a:p>
        </p:txBody>
      </p:sp>
      <p:sp>
        <p:nvSpPr>
          <p:cNvPr id="7171" name="Нижний колонтитул 5"/>
          <p:cNvSpPr>
            <a:spLocks noGrp="1"/>
          </p:cNvSpPr>
          <p:nvPr>
            <p:ph type="ftr" sz="quarter" idx="11"/>
          </p:nvPr>
        </p:nvSpPr>
        <p:spPr>
          <a:noFill/>
        </p:spPr>
        <p:txBody>
          <a:bodyPr/>
          <a:lstStyle/>
          <a:p>
            <a:r>
              <a:rPr lang="ru-RU" smtClean="0"/>
              <a:t>Ембекова А.В. МОУ СОШ № 3 г. Вольск Саратовской области</a:t>
            </a:r>
          </a:p>
        </p:txBody>
      </p:sp>
      <p:sp>
        <p:nvSpPr>
          <p:cNvPr id="7172" name="Нижний колонтитул 5"/>
          <p:cNvSpPr txBox="1">
            <a:spLocks/>
          </p:cNvSpPr>
          <p:nvPr/>
        </p:nvSpPr>
        <p:spPr bwMode="auto">
          <a:xfrm>
            <a:off x="3124200" y="6245225"/>
            <a:ext cx="2895600" cy="476250"/>
          </a:xfrm>
          <a:prstGeom prst="rect">
            <a:avLst/>
          </a:prstGeom>
          <a:noFill/>
          <a:ln w="9525">
            <a:noFill/>
            <a:miter lim="800000"/>
            <a:headEnd/>
            <a:tailEnd/>
          </a:ln>
        </p:spPr>
        <p:txBody>
          <a:bodyPr/>
          <a:lstStyle/>
          <a:p>
            <a:pPr algn="ctr"/>
            <a:r>
              <a:rPr lang="ru-RU" sz="1400"/>
              <a:t>Ембекова А.В. МОУ СОШ № 3 г. Вольск Саратовской области</a:t>
            </a:r>
          </a:p>
        </p:txBody>
      </p:sp>
      <p:pic>
        <p:nvPicPr>
          <p:cNvPr id="7173" name="Picture 4" descr="j0189236"/>
          <p:cNvPicPr>
            <a:picLocks noChangeAspect="1" noChangeArrowheads="1" noCrop="1"/>
          </p:cNvPicPr>
          <p:nvPr/>
        </p:nvPicPr>
        <p:blipFill>
          <a:blip r:embed="rId2" cstate="print"/>
          <a:srcRect/>
          <a:stretch>
            <a:fillRect/>
          </a:stretch>
        </p:blipFill>
        <p:spPr bwMode="auto">
          <a:xfrm>
            <a:off x="285750" y="5214938"/>
            <a:ext cx="2089150" cy="1492250"/>
          </a:xfrm>
          <a:prstGeom prst="rect">
            <a:avLst/>
          </a:prstGeom>
          <a:noFill/>
          <a:ln w="9525">
            <a:noFill/>
            <a:miter lim="800000"/>
            <a:headEnd/>
            <a:tailEnd/>
          </a:ln>
        </p:spPr>
      </p:pic>
      <p:pic>
        <p:nvPicPr>
          <p:cNvPr id="7174" name="Picture 4" descr="j0189236"/>
          <p:cNvPicPr>
            <a:picLocks noChangeAspect="1" noChangeArrowheads="1" noCrop="1"/>
          </p:cNvPicPr>
          <p:nvPr/>
        </p:nvPicPr>
        <p:blipFill>
          <a:blip r:embed="rId2" cstate="print"/>
          <a:srcRect/>
          <a:stretch>
            <a:fillRect/>
          </a:stretch>
        </p:blipFill>
        <p:spPr bwMode="auto">
          <a:xfrm>
            <a:off x="2357438" y="5214938"/>
            <a:ext cx="2089150" cy="1492250"/>
          </a:xfrm>
          <a:prstGeom prst="rect">
            <a:avLst/>
          </a:prstGeom>
          <a:noFill/>
          <a:ln w="9525">
            <a:noFill/>
            <a:miter lim="800000"/>
            <a:headEnd/>
            <a:tailEnd/>
          </a:ln>
        </p:spPr>
      </p:pic>
      <p:pic>
        <p:nvPicPr>
          <p:cNvPr id="7175" name="Picture 4" descr="j0189236"/>
          <p:cNvPicPr>
            <a:picLocks noChangeAspect="1" noChangeArrowheads="1" noCrop="1"/>
          </p:cNvPicPr>
          <p:nvPr/>
        </p:nvPicPr>
        <p:blipFill>
          <a:blip r:embed="rId2" cstate="print"/>
          <a:srcRect/>
          <a:stretch>
            <a:fillRect/>
          </a:stretch>
        </p:blipFill>
        <p:spPr bwMode="auto">
          <a:xfrm>
            <a:off x="4429125" y="5214938"/>
            <a:ext cx="2089150" cy="1492250"/>
          </a:xfrm>
          <a:prstGeom prst="rect">
            <a:avLst/>
          </a:prstGeom>
          <a:noFill/>
          <a:ln w="9525">
            <a:noFill/>
            <a:miter lim="800000"/>
            <a:headEnd/>
            <a:tailEnd/>
          </a:ln>
        </p:spPr>
      </p:pic>
      <p:pic>
        <p:nvPicPr>
          <p:cNvPr id="7176" name="Picture 4" descr="j0189236"/>
          <p:cNvPicPr>
            <a:picLocks noChangeAspect="1" noChangeArrowheads="1" noCrop="1"/>
          </p:cNvPicPr>
          <p:nvPr/>
        </p:nvPicPr>
        <p:blipFill>
          <a:blip r:embed="rId2" cstate="print"/>
          <a:srcRect/>
          <a:stretch>
            <a:fillRect/>
          </a:stretch>
        </p:blipFill>
        <p:spPr bwMode="auto">
          <a:xfrm>
            <a:off x="6500813" y="5214938"/>
            <a:ext cx="2089150" cy="1492250"/>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4"/>
          <p:cNvSpPr>
            <a:spLocks noGrp="1"/>
          </p:cNvSpPr>
          <p:nvPr>
            <p:ph type="title"/>
          </p:nvPr>
        </p:nvSpPr>
        <p:spPr/>
        <p:txBody>
          <a:bodyPr/>
          <a:lstStyle/>
          <a:p>
            <a:pPr eaLnBrk="1" hangingPunct="1"/>
            <a:r>
              <a:rPr lang="en-US" smtClean="0"/>
              <a:t>Do you know who made the first film? What was it about?</a:t>
            </a:r>
            <a:endParaRPr lang="ru-RU" smtClean="0"/>
          </a:p>
        </p:txBody>
      </p:sp>
      <p:pic>
        <p:nvPicPr>
          <p:cNvPr id="20" name="Picture 4" descr="D:\ЛЮМЬЕР\c24d953a94d342c8c920ed2154a578df_full.jpg"/>
          <p:cNvPicPr>
            <a:picLocks noGrp="1" noChangeAspect="1" noChangeArrowheads="1"/>
          </p:cNvPicPr>
          <p:nvPr>
            <p:ph sz="half" idx="2"/>
          </p:nvPr>
        </p:nvPicPr>
        <p:blipFill>
          <a:blip r:embed="rId2" cstate="print"/>
          <a:srcRect/>
          <a:stretch>
            <a:fillRect/>
          </a:stretch>
        </p:blipFill>
        <p:spPr>
          <a:xfrm>
            <a:off x="309563" y="2071688"/>
            <a:ext cx="3238500" cy="2428875"/>
          </a:xfrm>
        </p:spPr>
      </p:pic>
      <p:pic>
        <p:nvPicPr>
          <p:cNvPr id="21" name="Picture 5" descr="D:\ЛЮМЬЕР\Pribytie_poezda_1895_001.jpg"/>
          <p:cNvPicPr>
            <a:picLocks noGrp="1" noChangeAspect="1" noChangeArrowheads="1"/>
          </p:cNvPicPr>
          <p:nvPr>
            <p:ph sz="quarter" idx="4"/>
          </p:nvPr>
        </p:nvPicPr>
        <p:blipFill>
          <a:blip r:embed="rId3" cstate="print"/>
          <a:srcRect/>
          <a:stretch>
            <a:fillRect/>
          </a:stretch>
        </p:blipFill>
        <p:spPr>
          <a:xfrm>
            <a:off x="4786313" y="3143250"/>
            <a:ext cx="4073525" cy="2536825"/>
          </a:xfrm>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checkerboard(across)">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bg1">
                <a:lumMod val="50000"/>
              </a:schemeClr>
            </a:solidFill>
          </a:ln>
        </p:spPr>
        <p:txBody>
          <a:bodyPr/>
          <a:lstStyle/>
          <a:p>
            <a:pPr eaLnBrk="1" hangingPunct="1"/>
            <a:r>
              <a:rPr lang="en-US" dirty="0" smtClean="0">
                <a:solidFill>
                  <a:srgbClr val="FF0000"/>
                </a:solidFill>
                <a:hlinkClick r:id="rId3" action="ppaction://hlinkfile"/>
              </a:rPr>
              <a:t>“Arrival of the train”</a:t>
            </a:r>
            <a:r>
              <a:rPr lang="ru-RU" dirty="0" smtClean="0">
                <a:solidFill>
                  <a:srgbClr val="FF0000"/>
                </a:solidFill>
                <a:hlinkClick r:id="rId3" action="ppaction://hlinkfile"/>
              </a:rPr>
              <a:t> </a:t>
            </a:r>
            <a:endParaRPr lang="ru-RU" b="1" dirty="0" smtClean="0">
              <a:solidFill>
                <a:srgbClr val="FF0000"/>
              </a:solidFill>
            </a:endParaRPr>
          </a:p>
        </p:txBody>
      </p:sp>
      <p:pic>
        <p:nvPicPr>
          <p:cNvPr id="5" name="КИНО РОЛИК.avi">
            <a:hlinkClick r:id="" action="ppaction://media"/>
          </p:cNvPr>
          <p:cNvPicPr>
            <a:picLocks noGrp="1" noRot="1" noChangeAspect="1"/>
          </p:cNvPicPr>
          <p:nvPr>
            <p:ph idx="1"/>
            <a:videoFile r:link="rId1"/>
          </p:nvPr>
        </p:nvPicPr>
        <p:blipFill>
          <a:blip r:embed="rId4" cstate="print"/>
          <a:srcRect/>
          <a:stretch>
            <a:fillRect/>
          </a:stretch>
        </p:blipFill>
        <p:spPr>
          <a:xfrm>
            <a:off x="1143000" y="1576388"/>
            <a:ext cx="6858000" cy="457200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solidFill>
                  <a:schemeClr val="bg1"/>
                </a:solidFill>
              </a:rPr>
              <a:t>Listen to the information to check if you are right</a:t>
            </a:r>
            <a:endParaRPr lang="ru-RU" b="1" smtClean="0">
              <a:solidFill>
                <a:schemeClr val="bg1"/>
              </a:solidFill>
            </a:endParaRPr>
          </a:p>
        </p:txBody>
      </p:sp>
      <p:sp>
        <p:nvSpPr>
          <p:cNvPr id="9219" name="Rectangle 3"/>
          <p:cNvSpPr>
            <a:spLocks noGrp="1" noChangeArrowheads="1"/>
          </p:cNvSpPr>
          <p:nvPr>
            <p:ph type="body" idx="1"/>
          </p:nvPr>
        </p:nvSpPr>
        <p:spPr>
          <a:xfrm>
            <a:off x="457200" y="1600200"/>
            <a:ext cx="8229600" cy="4997450"/>
          </a:xfrm>
        </p:spPr>
        <p:txBody>
          <a:bodyPr/>
          <a:lstStyle/>
          <a:p>
            <a:pPr marL="609600" indent="-609600" eaLnBrk="1" hangingPunct="1">
              <a:buFont typeface="Wingdings" pitchFamily="2" charset="2"/>
              <a:buAutoNum type="arabicPeriod"/>
              <a:defRPr/>
            </a:pPr>
            <a:r>
              <a:rPr lang="en-US" dirty="0" smtClean="0"/>
              <a:t>The inventors of the cinema were the Americans.</a:t>
            </a:r>
          </a:p>
          <a:p>
            <a:pPr marL="609600" indent="-609600" eaLnBrk="1" hangingPunct="1">
              <a:buFont typeface="Wingdings" pitchFamily="2" charset="2"/>
              <a:buAutoNum type="arabicPeriod"/>
              <a:defRPr/>
            </a:pPr>
            <a:r>
              <a:rPr lang="en-US" dirty="0" smtClean="0"/>
              <a:t>The first film projector was invented in 1885.</a:t>
            </a:r>
          </a:p>
          <a:p>
            <a:pPr marL="609600" indent="-609600" eaLnBrk="1" hangingPunct="1">
              <a:buFont typeface="Wingdings" pitchFamily="2" charset="2"/>
              <a:buAutoNum type="arabicPeriod"/>
              <a:defRPr/>
            </a:pPr>
            <a:r>
              <a:rPr lang="en-US" dirty="0" smtClean="0"/>
              <a:t>The first three minutes film was demonstrated in the same year.</a:t>
            </a:r>
          </a:p>
          <a:p>
            <a:pPr marL="609600" indent="-609600" eaLnBrk="1" hangingPunct="1">
              <a:buFont typeface="Wingdings" pitchFamily="2" charset="2"/>
              <a:buAutoNum type="arabicPeriod"/>
              <a:defRPr/>
            </a:pPr>
            <a:r>
              <a:rPr lang="en-US" dirty="0" smtClean="0"/>
              <a:t>In that film, a plane came towards the camera.</a:t>
            </a:r>
          </a:p>
          <a:p>
            <a:pPr eaLnBrk="1" hangingPunct="1">
              <a:defRPr/>
            </a:pPr>
            <a:endParaRPr lang="ru-RU" dirty="0">
              <a:solidFill>
                <a:srgbClr val="CCFF33"/>
              </a:solidFill>
            </a:endParaRP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Универсал_">
  <a:themeElements>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Тема Offic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Универсал_</Template>
  <TotalTime>108</TotalTime>
  <Words>332</Words>
  <Application>Microsoft Office PowerPoint</Application>
  <PresentationFormat>Экран (4:3)</PresentationFormat>
  <Paragraphs>39</Paragraphs>
  <Slides>10</Slides>
  <Notes>0</Notes>
  <HiddenSlides>0</HiddenSlides>
  <MMClips>1</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Wingdings</vt:lpstr>
      <vt:lpstr>Универсал_</vt:lpstr>
      <vt:lpstr>Что Вы знаете о кино?</vt:lpstr>
      <vt:lpstr>Objectives:</vt:lpstr>
      <vt:lpstr>The century of film making</vt:lpstr>
      <vt:lpstr>Look at the list of words and say which words are similar in Russian? And then make up as many word combinations with these words as you can</vt:lpstr>
      <vt:lpstr>Слайд 5</vt:lpstr>
      <vt:lpstr>The twentieth century may be called the century of film making. Cinema plays an important role in the life of any society. It is an available popular form of art. Lots of people find going to the cinema one of the best ways of spending their leisure time. But not everyone knows when and how cinematography appeared.</vt:lpstr>
      <vt:lpstr>Do you know who made the first film? What was it about?</vt:lpstr>
      <vt:lpstr>“Arrival of the train” </vt:lpstr>
      <vt:lpstr>Listen to the information to check if you are right</vt:lpstr>
      <vt:lpstr>Your homework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helps you to enjoy yourselves?</dc:title>
  <dc:creator>сашок</dc:creator>
  <cp:lastModifiedBy>Admin</cp:lastModifiedBy>
  <cp:revision>16</cp:revision>
  <dcterms:created xsi:type="dcterms:W3CDTF">2009-04-25T10:43:04Z</dcterms:created>
  <dcterms:modified xsi:type="dcterms:W3CDTF">2011-11-15T07:48:49Z</dcterms:modified>
</cp:coreProperties>
</file>