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7"/>
  </p:notesMasterIdLst>
  <p:sldIdLst>
    <p:sldId id="256" r:id="rId2"/>
    <p:sldId id="257" r:id="rId3"/>
    <p:sldId id="261" r:id="rId4"/>
    <p:sldId id="262" r:id="rId5"/>
    <p:sldId id="263" r:id="rId6"/>
    <p:sldId id="258" r:id="rId7"/>
    <p:sldId id="260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79" r:id="rId26"/>
    <p:sldId id="280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1D2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43" autoAdjust="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87E4AF-71F1-48A3-A643-6BEAD948E824}" type="datetimeFigureOut">
              <a:rPr lang="ru-RU"/>
              <a:pPr>
                <a:defRPr/>
              </a:pPr>
              <a:t>21.11.2012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207DD17-C3AD-467F-912D-702DC2C4E3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DCC647-2629-4E1E-985A-29063D3B68D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BC13B3-C106-4996-9A5C-22C1D9B7734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F0AA08-40E4-4B36-823B-91C82BEEC20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577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5C2DE-3569-4ED3-A46A-F59831E04802}" type="datetimeFigureOut">
              <a:rPr lang="ru-RU"/>
              <a:pPr>
                <a:defRPr/>
              </a:pPr>
              <a:t>21.11.2012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A62EC-65F2-4557-A85F-7DCF7D577B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9C012-A86D-453C-A1E8-7E0F00B78F36}" type="datetimeFigureOut">
              <a:rPr lang="ru-RU"/>
              <a:pPr>
                <a:defRPr/>
              </a:pPr>
              <a:t>21.11.2012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F6DBD-555F-4190-B3E9-1F8866516E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E89AF-5FB8-4E97-A2C0-76C78ACF8056}" type="datetimeFigureOut">
              <a:rPr lang="ru-RU"/>
              <a:pPr>
                <a:defRPr/>
              </a:pPr>
              <a:t>21.11.2012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A23EA-FD13-408E-B49D-9E5F56682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9284C-0108-4FD9-81B0-99A1CA01BD5F}" type="datetimeFigureOut">
              <a:rPr lang="ru-RU"/>
              <a:pPr>
                <a:defRPr/>
              </a:pPr>
              <a:t>21.11.2012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EF93E-E5AA-449A-B4F8-305BA3907B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E85F4-46E7-436F-ADC4-020F068B5803}" type="datetimeFigureOut">
              <a:rPr lang="ru-RU"/>
              <a:pPr>
                <a:defRPr/>
              </a:pPr>
              <a:t>21.11.2012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CEEC0-A106-4614-9954-7D57E7B349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0826-66D1-4FBF-AD10-4525247905A5}" type="datetimeFigureOut">
              <a:rPr lang="ru-RU"/>
              <a:pPr>
                <a:defRPr/>
              </a:pPr>
              <a:t>21.11.2012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70597-B1E5-4187-AACB-F6035E57C0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6B30D-A222-4AD1-BB1D-59EBA826DE04}" type="datetimeFigureOut">
              <a:rPr lang="ru-RU"/>
              <a:pPr>
                <a:defRPr/>
              </a:pPr>
              <a:t>21.11.2012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804D9-2EBC-4B40-BB71-30326824DF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D3AA-2B7C-49E2-9C58-759C851606A0}" type="datetimeFigureOut">
              <a:rPr lang="ru-RU"/>
              <a:pPr>
                <a:defRPr/>
              </a:pPr>
              <a:t>21.11.2012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34D8F-C141-46BF-B9AC-EC9D5AF2B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4BC18-DFFF-459A-955B-FA33ABE404E3}" type="datetimeFigureOut">
              <a:rPr lang="ru-RU"/>
              <a:pPr>
                <a:defRPr/>
              </a:pPr>
              <a:t>21.11.2012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EB65A-48E8-4B1A-84A1-F642773BCB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FAE05-382F-4AD0-BB23-556ACBB2749F}" type="datetimeFigureOut">
              <a:rPr lang="ru-RU"/>
              <a:pPr>
                <a:defRPr/>
              </a:pPr>
              <a:t>21.11.2012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AE845-8D1B-492E-991A-2CB53DC0BC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DAF1E-C9A0-4B7C-8366-166B0515A366}" type="datetimeFigureOut">
              <a:rPr lang="ru-RU"/>
              <a:pPr>
                <a:defRPr/>
              </a:pPr>
              <a:t>21.11.2012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3D53B-1CCE-4566-A081-877895E491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4755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A2D9D4E-7762-46A5-BEC2-E6447DEDA7B1}" type="datetimeFigureOut">
              <a:rPr lang="ru-RU"/>
              <a:pPr>
                <a:defRPr/>
              </a:pPr>
              <a:t>21.11.2012</a:t>
            </a:fld>
            <a:endParaRPr lang="ru-RU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A7A9D67-39ED-420C-BB3E-EA8C0FA443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7.xml"/><Relationship Id="rId3" Type="http://schemas.openxmlformats.org/officeDocument/2006/relationships/slide" Target="slide3.xml"/><Relationship Id="rId7" Type="http://schemas.openxmlformats.org/officeDocument/2006/relationships/slide" Target="slide10.xml"/><Relationship Id="rId12" Type="http://schemas.openxmlformats.org/officeDocument/2006/relationships/slide" Target="slide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11" Type="http://schemas.openxmlformats.org/officeDocument/2006/relationships/slide" Target="slide16.xml"/><Relationship Id="rId5" Type="http://schemas.openxmlformats.org/officeDocument/2006/relationships/slide" Target="slide7.xml"/><Relationship Id="rId15" Type="http://schemas.openxmlformats.org/officeDocument/2006/relationships/slide" Target="slide18.xml"/><Relationship Id="rId10" Type="http://schemas.openxmlformats.org/officeDocument/2006/relationships/slide" Target="slide12.xml"/><Relationship Id="rId4" Type="http://schemas.openxmlformats.org/officeDocument/2006/relationships/slide" Target="slide8.xml"/><Relationship Id="rId9" Type="http://schemas.openxmlformats.org/officeDocument/2006/relationships/slide" Target="slide15.xml"/><Relationship Id="rId14" Type="http://schemas.openxmlformats.org/officeDocument/2006/relationships/slide" Target="slide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13" Type="http://schemas.openxmlformats.org/officeDocument/2006/relationships/slide" Target="slide30.xml"/><Relationship Id="rId3" Type="http://schemas.openxmlformats.org/officeDocument/2006/relationships/slide" Target="slide19.xml"/><Relationship Id="rId7" Type="http://schemas.openxmlformats.org/officeDocument/2006/relationships/slide" Target="slide28.xml"/><Relationship Id="rId12" Type="http://schemas.openxmlformats.org/officeDocument/2006/relationships/slide" Target="slide2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11" Type="http://schemas.openxmlformats.org/officeDocument/2006/relationships/slide" Target="slide26.xml"/><Relationship Id="rId5" Type="http://schemas.openxmlformats.org/officeDocument/2006/relationships/slide" Target="slide23.xml"/><Relationship Id="rId10" Type="http://schemas.openxmlformats.org/officeDocument/2006/relationships/slide" Target="slide22.xml"/><Relationship Id="rId4" Type="http://schemas.openxmlformats.org/officeDocument/2006/relationships/slide" Target="slide27.xml"/><Relationship Id="rId9" Type="http://schemas.openxmlformats.org/officeDocument/2006/relationships/slide" Target="slide21.xml"/><Relationship Id="rId14" Type="http://schemas.openxmlformats.org/officeDocument/2006/relationships/slide" Target="slide2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13" Type="http://schemas.openxmlformats.org/officeDocument/2006/relationships/slide" Target="slide39.xml"/><Relationship Id="rId3" Type="http://schemas.openxmlformats.org/officeDocument/2006/relationships/slide" Target="slide31.xml"/><Relationship Id="rId7" Type="http://schemas.openxmlformats.org/officeDocument/2006/relationships/slide" Target="slide42.xml"/><Relationship Id="rId12" Type="http://schemas.openxmlformats.org/officeDocument/2006/relationships/slide" Target="slide3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3.xml"/><Relationship Id="rId11" Type="http://schemas.openxmlformats.org/officeDocument/2006/relationships/slide" Target="slide35.xml"/><Relationship Id="rId5" Type="http://schemas.openxmlformats.org/officeDocument/2006/relationships/slide" Target="slide37.xml"/><Relationship Id="rId10" Type="http://schemas.openxmlformats.org/officeDocument/2006/relationships/slide" Target="slide32.xml"/><Relationship Id="rId4" Type="http://schemas.openxmlformats.org/officeDocument/2006/relationships/slide" Target="slide41.xml"/><Relationship Id="rId9" Type="http://schemas.openxmlformats.org/officeDocument/2006/relationships/slide" Target="slide38.xml"/><Relationship Id="rId14" Type="http://schemas.openxmlformats.org/officeDocument/2006/relationships/slide" Target="slide40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51.xml"/><Relationship Id="rId13" Type="http://schemas.openxmlformats.org/officeDocument/2006/relationships/slide" Target="slide50.xml"/><Relationship Id="rId3" Type="http://schemas.openxmlformats.org/officeDocument/2006/relationships/slide" Target="slide43.xml"/><Relationship Id="rId7" Type="http://schemas.openxmlformats.org/officeDocument/2006/relationships/slide" Target="slide47.xml"/><Relationship Id="rId12" Type="http://schemas.openxmlformats.org/officeDocument/2006/relationships/slide" Target="slide53.xml"/><Relationship Id="rId2" Type="http://schemas.openxmlformats.org/officeDocument/2006/relationships/slide" Target="slide5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6.xml"/><Relationship Id="rId11" Type="http://schemas.openxmlformats.org/officeDocument/2006/relationships/slide" Target="slide49.xml"/><Relationship Id="rId5" Type="http://schemas.openxmlformats.org/officeDocument/2006/relationships/slide" Target="slide45.xml"/><Relationship Id="rId10" Type="http://schemas.openxmlformats.org/officeDocument/2006/relationships/slide" Target="slide52.xml"/><Relationship Id="rId4" Type="http://schemas.openxmlformats.org/officeDocument/2006/relationships/slide" Target="slide44.xml"/><Relationship Id="rId9" Type="http://schemas.openxmlformats.org/officeDocument/2006/relationships/slide" Target="slide48.xml"/><Relationship Id="rId14" Type="http://schemas.openxmlformats.org/officeDocument/2006/relationships/slide" Target="slide5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187450" y="620713"/>
            <a:ext cx="6913563" cy="1857375"/>
          </a:xfrm>
        </p:spPr>
        <p:txBody>
          <a:bodyPr/>
          <a:lstStyle/>
          <a:p>
            <a:pPr eaLnBrk="1" hangingPunct="1">
              <a:defRPr/>
            </a:pPr>
            <a:r>
              <a:rPr lang="kk-KZ" sz="6600" dirty="0" smtClean="0">
                <a:solidFill>
                  <a:srgbClr val="BD1D28"/>
                </a:solidFill>
              </a:rPr>
              <a:t>“</a:t>
            </a:r>
            <a:r>
              <a:rPr lang="kk-KZ" sz="6600" dirty="0" smtClean="0">
                <a:solidFill>
                  <a:srgbClr val="BD1D28"/>
                </a:solidFill>
                <a:latin typeface="Comic Sans MS" pitchFamily="66" charset="0"/>
              </a:rPr>
              <a:t>Өз ойыным</a:t>
            </a:r>
            <a:r>
              <a:rPr lang="kk-KZ" sz="6600" dirty="0" smtClean="0">
                <a:solidFill>
                  <a:srgbClr val="BD1D28"/>
                </a:solidFill>
              </a:rPr>
              <a:t>”</a:t>
            </a:r>
            <a:r>
              <a:rPr lang="kk-KZ" sz="5400" dirty="0" smtClean="0">
                <a:latin typeface="KZ Cooper" pitchFamily="34" charset="0"/>
              </a:rPr>
              <a:t> </a:t>
            </a:r>
            <a:endParaRPr lang="ru-RU" sz="5400" dirty="0" smtClean="0">
              <a:latin typeface="KZ Cooper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8948" y="2456018"/>
            <a:ext cx="7858179" cy="150311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Интеллектуалдық    шоу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258888" y="4508500"/>
            <a:ext cx="698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kk-KZ" sz="2400" b="1" dirty="0">
                <a:latin typeface="KZ Times New Roman" pitchFamily="18" charset="0"/>
              </a:rPr>
              <a:t>Өткізген:</a:t>
            </a:r>
            <a:r>
              <a:rPr lang="kk-KZ" sz="2400" dirty="0">
                <a:latin typeface="KZ Times New Roman" pitchFamily="18" charset="0"/>
              </a:rPr>
              <a:t> </a:t>
            </a:r>
          </a:p>
          <a:p>
            <a:pPr algn="ctr"/>
            <a:r>
              <a:rPr lang="kk-KZ" sz="2400" b="1" dirty="0">
                <a:latin typeface="KZ Times New Roman" pitchFamily="18" charset="0"/>
              </a:rPr>
              <a:t>Жумагельдинова Шынар Майданбекқызы</a:t>
            </a:r>
            <a:endParaRPr lang="ru-RU" sz="2400" b="1" dirty="0"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Прямоугольник 1"/>
          <p:cNvSpPr>
            <a:spLocks noChangeArrowheads="1"/>
          </p:cNvSpPr>
          <p:nvPr/>
        </p:nvSpPr>
        <p:spPr bwMode="auto">
          <a:xfrm>
            <a:off x="1042988" y="908050"/>
            <a:ext cx="728662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i="1">
                <a:latin typeface="KZ Times New Roman" pitchFamily="18" charset="0"/>
              </a:rPr>
              <a:t>M, D, C, L</a:t>
            </a:r>
            <a:r>
              <a:rPr lang="kk-KZ" sz="6000" i="1">
                <a:latin typeface="KZ Times New Roman" pitchFamily="18" charset="0"/>
              </a:rPr>
              <a:t> -</a:t>
            </a:r>
          </a:p>
          <a:p>
            <a:pPr algn="ctr"/>
            <a:r>
              <a:rPr lang="kk-KZ" sz="6000" i="1">
                <a:latin typeface="KZ Times New Roman" pitchFamily="18" charset="0"/>
              </a:rPr>
              <a:t>Рим цифрлары қай сандарды өрнектейді?</a:t>
            </a:r>
            <a:endParaRPr lang="ru-RU" sz="6000" i="1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Прямоугольник 1"/>
          <p:cNvSpPr>
            <a:spLocks noChangeArrowheads="1"/>
          </p:cNvSpPr>
          <p:nvPr/>
        </p:nvSpPr>
        <p:spPr bwMode="auto">
          <a:xfrm>
            <a:off x="611188" y="692150"/>
            <a:ext cx="778827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>
                <a:latin typeface="KZ Times New Roman" pitchFamily="18" charset="0"/>
              </a:rPr>
              <a:t>Фигураның қабырғалары ұзындықтарының қосындысы .......  деп аталады.</a:t>
            </a:r>
            <a:endParaRPr lang="ru-RU" sz="6000">
              <a:latin typeface="Calibri" pitchFamily="34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Прямоугольник 1"/>
          <p:cNvSpPr>
            <a:spLocks noChangeArrowheads="1"/>
          </p:cNvSpPr>
          <p:nvPr/>
        </p:nvSpPr>
        <p:spPr bwMode="auto">
          <a:xfrm>
            <a:off x="1116013" y="1989138"/>
            <a:ext cx="67865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>
                <a:latin typeface="KZ Times New Roman" pitchFamily="18" charset="0"/>
              </a:rPr>
              <a:t>Түзудің бөлігі</a:t>
            </a:r>
            <a:endParaRPr lang="ru-RU" sz="6000" i="1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Прямоугольник 1"/>
          <p:cNvSpPr>
            <a:spLocks noChangeArrowheads="1"/>
          </p:cNvSpPr>
          <p:nvPr/>
        </p:nvSpPr>
        <p:spPr bwMode="auto">
          <a:xfrm>
            <a:off x="755650" y="1484313"/>
            <a:ext cx="75723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>
                <a:latin typeface="KZ Times New Roman" pitchFamily="18" charset="0"/>
              </a:rPr>
              <a:t>Диаметрдің жартысы</a:t>
            </a:r>
            <a:endParaRPr lang="ru-RU" sz="6000" i="1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48488" y="4941888"/>
            <a:ext cx="1027112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2"/>
          <p:cNvSpPr txBox="1">
            <a:spLocks noChangeArrowheads="1"/>
          </p:cNvSpPr>
          <p:nvPr/>
        </p:nvSpPr>
        <p:spPr bwMode="auto">
          <a:xfrm>
            <a:off x="857224" y="928670"/>
            <a:ext cx="71437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 dirty="0">
                <a:latin typeface="KZ Times New Roman" pitchFamily="18" charset="0"/>
              </a:rPr>
              <a:t>Бір нүктеден бірдей қашықтықта орналасқан нүктелер жиынын қалай </a:t>
            </a:r>
            <a:r>
              <a:rPr lang="kk-KZ" sz="6000" i="1" dirty="0" smtClean="0">
                <a:latin typeface="KZ Times New Roman" pitchFamily="18" charset="0"/>
              </a:rPr>
              <a:t>атайды?         </a:t>
            </a:r>
            <a:endParaRPr lang="ru-RU" sz="6000" i="1" dirty="0">
              <a:latin typeface="KZ Times New Roman" pitchFamily="18" charset="0"/>
            </a:endParaRPr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6948488" y="4941888"/>
            <a:ext cx="1027112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Прямоугольник 1"/>
          <p:cNvSpPr>
            <a:spLocks noChangeArrowheads="1"/>
          </p:cNvSpPr>
          <p:nvPr/>
        </p:nvSpPr>
        <p:spPr bwMode="auto">
          <a:xfrm>
            <a:off x="755650" y="1484313"/>
            <a:ext cx="7358063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 dirty="0">
                <a:latin typeface="KZ Times New Roman" pitchFamily="18" charset="0"/>
              </a:rPr>
              <a:t>Кез-келген сан </a:t>
            </a:r>
            <a:r>
              <a:rPr lang="kk-KZ" sz="6000" i="1" dirty="0" smtClean="0">
                <a:latin typeface="KZ Times New Roman" pitchFamily="18" charset="0"/>
              </a:rPr>
              <a:t>қай </a:t>
            </a:r>
            <a:r>
              <a:rPr lang="kk-KZ" sz="6000" i="1" dirty="0">
                <a:latin typeface="KZ Times New Roman" pitchFamily="18" charset="0"/>
              </a:rPr>
              <a:t>санға қалдықсыз бөлінеді?</a:t>
            </a:r>
            <a:endParaRPr lang="ru-RU" sz="60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Прямоугольник 1"/>
          <p:cNvSpPr>
            <a:spLocks noChangeArrowheads="1"/>
          </p:cNvSpPr>
          <p:nvPr/>
        </p:nvSpPr>
        <p:spPr bwMode="auto">
          <a:xfrm>
            <a:off x="827088" y="1773238"/>
            <a:ext cx="7358062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>
                <a:latin typeface="KZ Times New Roman" pitchFamily="18" charset="0"/>
              </a:rPr>
              <a:t>Айнымалысы бар теңдік дегеніміз не?</a:t>
            </a:r>
            <a:endParaRPr lang="ru-RU" sz="6000" i="1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Прямоугольник 1"/>
          <p:cNvSpPr>
            <a:spLocks noChangeArrowheads="1"/>
          </p:cNvSpPr>
          <p:nvPr/>
        </p:nvSpPr>
        <p:spPr bwMode="auto">
          <a:xfrm>
            <a:off x="857224" y="1857364"/>
            <a:ext cx="735806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i="1" dirty="0">
                <a:latin typeface="KZ Times New Roman" pitchFamily="18" charset="0"/>
              </a:rPr>
              <a:t> </a:t>
            </a:r>
            <a:r>
              <a:rPr lang="kk-KZ" sz="5400" i="1" dirty="0">
                <a:latin typeface="KZ Times New Roman" pitchFamily="18" charset="0"/>
              </a:rPr>
              <a:t>Екі </a:t>
            </a:r>
            <a:r>
              <a:rPr lang="kk-KZ" sz="5400" i="1" dirty="0" smtClean="0">
                <a:latin typeface="KZ Times New Roman" pitchFamily="18" charset="0"/>
              </a:rPr>
              <a:t>тақ санның қосындысы ...... </a:t>
            </a:r>
            <a:r>
              <a:rPr lang="kk-KZ" sz="5400" i="1" dirty="0" smtClean="0">
                <a:latin typeface="KZ Times New Roman" pitchFamily="18" charset="0"/>
              </a:rPr>
              <a:t>болады</a:t>
            </a:r>
            <a:r>
              <a:rPr lang="kk-KZ" sz="5400" i="1" dirty="0" smtClean="0">
                <a:latin typeface="KZ Times New Roman" pitchFamily="18" charset="0"/>
              </a:rPr>
              <a:t>.</a:t>
            </a:r>
            <a:endParaRPr lang="ru-RU" sz="5400" dirty="0">
              <a:latin typeface="Calibri" pitchFamily="34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Прямоугольник 1"/>
          <p:cNvSpPr>
            <a:spLocks noChangeArrowheads="1"/>
          </p:cNvSpPr>
          <p:nvPr/>
        </p:nvSpPr>
        <p:spPr bwMode="auto">
          <a:xfrm>
            <a:off x="714348" y="1071546"/>
            <a:ext cx="750096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sz="5400" i="1" dirty="0" smtClean="0">
                <a:latin typeface="KZ Times New Roman" pitchFamily="18" charset="0"/>
              </a:rPr>
              <a:t>Сандар мен амалдардан құрастырылған математикалық сөйлем қалай аталады ?</a:t>
            </a:r>
            <a:endParaRPr lang="ru-RU" sz="54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27112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Box 1"/>
          <p:cNvSpPr txBox="1">
            <a:spLocks noChangeArrowheads="1"/>
          </p:cNvSpPr>
          <p:nvPr/>
        </p:nvSpPr>
        <p:spPr bwMode="auto">
          <a:xfrm>
            <a:off x="857250" y="1428750"/>
            <a:ext cx="7572375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>
                <a:latin typeface="Times New Roman" pitchFamily="18" charset="0"/>
              </a:rPr>
              <a:t>Алғашқы есептеуіш техникасы қалай аталды?</a:t>
            </a:r>
            <a:endParaRPr lang="ru-RU" sz="6000" i="1">
              <a:latin typeface="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hlinkClick r:id="rId3" action="ppaction://hlinksldjump"/>
          </p:cNvPr>
          <p:cNvSpPr>
            <a:spLocks noGrp="1"/>
          </p:cNvSpPr>
          <p:nvPr>
            <p:ph type="title" idx="4294967295"/>
          </p:nvPr>
        </p:nvSpPr>
        <p:spPr>
          <a:xfrm>
            <a:off x="428608" y="285728"/>
            <a:ext cx="8242281" cy="642942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kk-KZ" b="1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КЕЗЕҢ</a:t>
            </a:r>
            <a:endParaRPr lang="ru-RU" b="1" kern="12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4294967295"/>
          </p:nvPr>
        </p:nvGraphicFramePr>
        <p:xfrm>
          <a:off x="539750" y="1052513"/>
          <a:ext cx="8229600" cy="4543425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151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ЦИФР ЖӘНЕ САН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hlinkClick r:id="rId4" action="ppaction://hlinksldjump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hlinkClick r:id="rId4" action="ppaction://hlinksldjump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hlinkClick r:id="rId4" action="ppaction://hlinksldjump"/>
                        </a:rPr>
                        <a:t>30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51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ФИГУРА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51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АНЫҚТАМА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1718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Скругленный прямоугольник 8">
            <a:hlinkClick r:id="rId5" action="ppaction://hlinksldjump"/>
          </p:cNvPr>
          <p:cNvSpPr/>
          <p:nvPr/>
        </p:nvSpPr>
        <p:spPr>
          <a:xfrm>
            <a:off x="2286000" y="1143000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10</a:t>
            </a:r>
          </a:p>
        </p:txBody>
      </p:sp>
      <p:sp>
        <p:nvSpPr>
          <p:cNvPr id="11" name="Скругленный прямоугольник 10">
            <a:hlinkClick r:id="rId4" action="ppaction://hlinksldjump"/>
          </p:cNvPr>
          <p:cNvSpPr/>
          <p:nvPr/>
        </p:nvSpPr>
        <p:spPr>
          <a:xfrm>
            <a:off x="3929063" y="1143000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20</a:t>
            </a:r>
          </a:p>
        </p:txBody>
      </p:sp>
      <p:sp>
        <p:nvSpPr>
          <p:cNvPr id="7" name="Скругленный прямоугольник 6">
            <a:hlinkClick r:id="rId6" action="ppaction://hlinksldjump"/>
          </p:cNvPr>
          <p:cNvSpPr/>
          <p:nvPr/>
        </p:nvSpPr>
        <p:spPr>
          <a:xfrm>
            <a:off x="5572125" y="1143000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30</a:t>
            </a:r>
          </a:p>
        </p:txBody>
      </p:sp>
      <p:sp>
        <p:nvSpPr>
          <p:cNvPr id="8" name="Скругленный прямоугольник 7">
            <a:hlinkClick r:id="rId7" action="ppaction://hlinksldjump"/>
          </p:cNvPr>
          <p:cNvSpPr/>
          <p:nvPr/>
        </p:nvSpPr>
        <p:spPr>
          <a:xfrm>
            <a:off x="7215188" y="1143000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40</a:t>
            </a:r>
            <a:endParaRPr lang="ru-RU" dirty="0"/>
          </a:p>
        </p:txBody>
      </p:sp>
      <p:sp>
        <p:nvSpPr>
          <p:cNvPr id="12" name="Скругленный прямоугольник 11">
            <a:hlinkClick r:id="rId8" action="ppaction://hlinksldjump"/>
          </p:cNvPr>
          <p:cNvSpPr/>
          <p:nvPr/>
        </p:nvSpPr>
        <p:spPr>
          <a:xfrm>
            <a:off x="2286000" y="2643188"/>
            <a:ext cx="1428750" cy="1214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10</a:t>
            </a:r>
          </a:p>
        </p:txBody>
      </p:sp>
      <p:sp>
        <p:nvSpPr>
          <p:cNvPr id="13" name="Скругленный прямоугольник 12">
            <a:hlinkClick r:id="rId9" action="ppaction://hlinksldjump"/>
          </p:cNvPr>
          <p:cNvSpPr/>
          <p:nvPr/>
        </p:nvSpPr>
        <p:spPr>
          <a:xfrm>
            <a:off x="2268538" y="4149725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10</a:t>
            </a:r>
          </a:p>
        </p:txBody>
      </p:sp>
      <p:sp>
        <p:nvSpPr>
          <p:cNvPr id="14" name="Скругленный прямоугольник 13">
            <a:hlinkClick r:id="rId10" action="ppaction://hlinksldjump"/>
          </p:cNvPr>
          <p:cNvSpPr/>
          <p:nvPr/>
        </p:nvSpPr>
        <p:spPr>
          <a:xfrm>
            <a:off x="3929063" y="2643188"/>
            <a:ext cx="1428750" cy="1214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20</a:t>
            </a:r>
          </a:p>
        </p:txBody>
      </p:sp>
      <p:sp>
        <p:nvSpPr>
          <p:cNvPr id="15" name="Скругленный прямоугольник 14">
            <a:hlinkClick r:id="rId11" action="ppaction://hlinksldjump"/>
          </p:cNvPr>
          <p:cNvSpPr/>
          <p:nvPr/>
        </p:nvSpPr>
        <p:spPr>
          <a:xfrm>
            <a:off x="3929063" y="4143375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20</a:t>
            </a:r>
          </a:p>
        </p:txBody>
      </p:sp>
      <p:sp>
        <p:nvSpPr>
          <p:cNvPr id="16" name="Скругленный прямоугольник 15">
            <a:hlinkClick r:id="rId12" action="ppaction://hlinksldjump"/>
          </p:cNvPr>
          <p:cNvSpPr/>
          <p:nvPr/>
        </p:nvSpPr>
        <p:spPr>
          <a:xfrm>
            <a:off x="5572125" y="2643188"/>
            <a:ext cx="1428750" cy="1214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30</a:t>
            </a:r>
          </a:p>
        </p:txBody>
      </p:sp>
      <p:sp>
        <p:nvSpPr>
          <p:cNvPr id="17" name="Скругленный прямоугольник 16">
            <a:hlinkClick r:id="rId13" action="ppaction://hlinksldjump"/>
          </p:cNvPr>
          <p:cNvSpPr/>
          <p:nvPr/>
        </p:nvSpPr>
        <p:spPr>
          <a:xfrm>
            <a:off x="5572125" y="4143375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30</a:t>
            </a:r>
          </a:p>
        </p:txBody>
      </p:sp>
      <p:sp>
        <p:nvSpPr>
          <p:cNvPr id="19" name="Скругленный прямоугольник 18">
            <a:hlinkClick r:id="rId14" action="ppaction://hlinksldjump"/>
          </p:cNvPr>
          <p:cNvSpPr/>
          <p:nvPr/>
        </p:nvSpPr>
        <p:spPr>
          <a:xfrm>
            <a:off x="7215188" y="2643188"/>
            <a:ext cx="1428750" cy="1214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40</a:t>
            </a:r>
            <a:endParaRPr lang="ru-RU" dirty="0"/>
          </a:p>
        </p:txBody>
      </p:sp>
      <p:sp>
        <p:nvSpPr>
          <p:cNvPr id="20" name="Скругленный прямоугольник 19">
            <a:hlinkClick r:id="rId15" action="ppaction://hlinksldjump"/>
          </p:cNvPr>
          <p:cNvSpPr/>
          <p:nvPr/>
        </p:nvSpPr>
        <p:spPr>
          <a:xfrm>
            <a:off x="7215188" y="4143375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Box 1"/>
          <p:cNvSpPr txBox="1">
            <a:spLocks noChangeArrowheads="1"/>
          </p:cNvSpPr>
          <p:nvPr/>
        </p:nvSpPr>
        <p:spPr bwMode="auto">
          <a:xfrm>
            <a:off x="1000125" y="1428750"/>
            <a:ext cx="75009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6000" i="1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571472" y="1357298"/>
            <a:ext cx="792961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sz="5400" i="1" dirty="0">
                <a:latin typeface="Times New Roman" pitchFamily="18" charset="0"/>
              </a:rPr>
              <a:t>      Қазіргі есептеуіш </a:t>
            </a:r>
          </a:p>
          <a:p>
            <a:pPr algn="ctr"/>
            <a:r>
              <a:rPr lang="kk-KZ" sz="5400" i="1" dirty="0">
                <a:latin typeface="Times New Roman" pitchFamily="18" charset="0"/>
              </a:rPr>
              <a:t>техникасы қандай санақ </a:t>
            </a:r>
          </a:p>
          <a:p>
            <a:pPr algn="ctr"/>
            <a:r>
              <a:rPr lang="kk-KZ" sz="5400" i="1" dirty="0">
                <a:latin typeface="Times New Roman" pitchFamily="18" charset="0"/>
              </a:rPr>
              <a:t>жүйесінде жұмыс істейді?</a:t>
            </a:r>
            <a:endParaRPr lang="ru-RU" sz="5400" i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Box 1"/>
          <p:cNvSpPr txBox="1">
            <a:spLocks noChangeArrowheads="1"/>
          </p:cNvSpPr>
          <p:nvPr/>
        </p:nvSpPr>
        <p:spPr bwMode="auto">
          <a:xfrm>
            <a:off x="928662" y="1714488"/>
            <a:ext cx="7358062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 dirty="0">
                <a:latin typeface="KZ Times New Roman" pitchFamily="18" charset="0"/>
              </a:rPr>
              <a:t>Ақпараттың ең кіші өлшем бірлігі</a:t>
            </a:r>
            <a:endParaRPr lang="ru-RU" sz="60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Box 1"/>
          <p:cNvSpPr txBox="1">
            <a:spLocks noChangeArrowheads="1"/>
          </p:cNvSpPr>
          <p:nvPr/>
        </p:nvSpPr>
        <p:spPr bwMode="auto">
          <a:xfrm>
            <a:off x="1000100" y="1571612"/>
            <a:ext cx="7358063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i="1" dirty="0">
                <a:latin typeface="KZ Times New Roman" pitchFamily="18" charset="0"/>
              </a:rPr>
              <a:t>WINDOWS</a:t>
            </a:r>
            <a:r>
              <a:rPr lang="kk-KZ" sz="6000" i="1" dirty="0">
                <a:latin typeface="KZ Times New Roman" pitchFamily="18" charset="0"/>
              </a:rPr>
              <a:t> қандай бағдарлама?</a:t>
            </a:r>
            <a:endParaRPr lang="ru-RU" sz="60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Box 1"/>
          <p:cNvSpPr txBox="1">
            <a:spLocks noChangeArrowheads="1"/>
          </p:cNvSpPr>
          <p:nvPr/>
        </p:nvSpPr>
        <p:spPr bwMode="auto">
          <a:xfrm>
            <a:off x="785813" y="1500188"/>
            <a:ext cx="74295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 dirty="0" smtClean="0">
                <a:latin typeface="KZ Times New Roman" pitchFamily="18" charset="0"/>
              </a:rPr>
              <a:t>Тақ</a:t>
            </a:r>
            <a:r>
              <a:rPr lang="kk-KZ" sz="6000" i="1" dirty="0" smtClean="0">
                <a:latin typeface="KZ Times New Roman" pitchFamily="18" charset="0"/>
              </a:rPr>
              <a:t> </a:t>
            </a:r>
            <a:r>
              <a:rPr lang="kk-KZ" sz="6000" i="1" dirty="0">
                <a:latin typeface="KZ Times New Roman" pitchFamily="18" charset="0"/>
              </a:rPr>
              <a:t>сандардың формула түрінде өрнектелуі</a:t>
            </a:r>
            <a:endParaRPr lang="ru-RU" sz="60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Box 1"/>
          <p:cNvSpPr txBox="1">
            <a:spLocks noChangeArrowheads="1"/>
          </p:cNvSpPr>
          <p:nvPr/>
        </p:nvSpPr>
        <p:spPr bwMode="auto">
          <a:xfrm>
            <a:off x="1000100" y="1214422"/>
            <a:ext cx="7286625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 dirty="0">
                <a:latin typeface="KZ Times New Roman" pitchFamily="18" charset="0"/>
              </a:rPr>
              <a:t>Нүктеге сәйкес келетін сан қалай аталады?  </a:t>
            </a:r>
            <a:endParaRPr lang="ru-RU" sz="60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Box 1"/>
          <p:cNvSpPr txBox="1">
            <a:spLocks noChangeArrowheads="1"/>
          </p:cNvSpPr>
          <p:nvPr/>
        </p:nvSpPr>
        <p:spPr bwMode="auto">
          <a:xfrm>
            <a:off x="857224" y="1142984"/>
            <a:ext cx="74295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4400" i="1" dirty="0" smtClean="0">
                <a:latin typeface="KZ Times New Roman" pitchFamily="18" charset="0"/>
              </a:rPr>
              <a:t>Бұл сан үйлесімділік пен рухани толығудың бейнесі болып саналады. Осы сан санау жүйесінің негізі болып қалыптасып, барлық әлем халықтарында қолданылады.</a:t>
            </a:r>
            <a:endParaRPr lang="ru-RU" sz="44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7000892" y="5572140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Box 1"/>
          <p:cNvSpPr txBox="1">
            <a:spLocks noChangeArrowheads="1"/>
          </p:cNvSpPr>
          <p:nvPr/>
        </p:nvSpPr>
        <p:spPr bwMode="auto">
          <a:xfrm>
            <a:off x="714375" y="1643063"/>
            <a:ext cx="771525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>
                <a:latin typeface="KZ Times New Roman" pitchFamily="18" charset="0"/>
              </a:rPr>
              <a:t>Алғашқыда “математика” сөзі нені білдірді?</a:t>
            </a:r>
            <a:endParaRPr lang="ru-RU" sz="6000" i="1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Box 1"/>
          <p:cNvSpPr txBox="1">
            <a:spLocks noChangeArrowheads="1"/>
          </p:cNvSpPr>
          <p:nvPr/>
        </p:nvSpPr>
        <p:spPr bwMode="auto">
          <a:xfrm>
            <a:off x="857224" y="1785926"/>
            <a:ext cx="735806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 dirty="0">
                <a:latin typeface="KZ Times New Roman" pitchFamily="18" charset="0"/>
              </a:rPr>
              <a:t>Жердің  жасанды  емес  серігі?</a:t>
            </a:r>
            <a:endParaRPr lang="ru-RU" sz="60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Box 1"/>
          <p:cNvSpPr txBox="1">
            <a:spLocks noChangeArrowheads="1"/>
          </p:cNvSpPr>
          <p:nvPr/>
        </p:nvSpPr>
        <p:spPr bwMode="auto">
          <a:xfrm>
            <a:off x="1000153" y="1857364"/>
            <a:ext cx="75723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 dirty="0" smtClean="0">
                <a:latin typeface="KZ Times New Roman" pitchFamily="18" charset="0"/>
              </a:rPr>
              <a:t>Күн неге ерекше жарқырайды?</a:t>
            </a:r>
            <a:endParaRPr lang="ru-RU" sz="60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858016" y="4357694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Box 1"/>
          <p:cNvSpPr txBox="1">
            <a:spLocks noChangeArrowheads="1"/>
          </p:cNvSpPr>
          <p:nvPr/>
        </p:nvSpPr>
        <p:spPr bwMode="auto">
          <a:xfrm>
            <a:off x="714375" y="928688"/>
            <a:ext cx="7643813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4800" i="1">
                <a:latin typeface="KZ Times New Roman" pitchFamily="18" charset="0"/>
              </a:rPr>
              <a:t>    Ай  Күн  мен  Жердің  арасынан  өткенде  Күннің  көзін  көлегейлеп жауып  қалады. Осы  құбылыс қалай аталады?</a:t>
            </a:r>
            <a:endParaRPr lang="ru-RU" sz="4800" i="1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4" name="Заголовок 1">
            <a:hlinkClick r:id="rId2" action="ppaction://hlinksldjump"/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kk-KZ" b="1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КЕЗЕҢ</a:t>
            </a:r>
            <a:endParaRPr lang="ru-RU" b="1" kern="12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7451" name="Group 43"/>
          <p:cNvGraphicFramePr>
            <a:graphicFrameLocks noGrp="1"/>
          </p:cNvGraphicFramePr>
          <p:nvPr/>
        </p:nvGraphicFramePr>
        <p:xfrm>
          <a:off x="250825" y="1600200"/>
          <a:ext cx="8569325" cy="4543425"/>
        </p:xfrm>
        <a:graphic>
          <a:graphicData uri="http://schemas.openxmlformats.org/drawingml/2006/table">
            <a:tbl>
              <a:tblPr/>
              <a:tblGrid>
                <a:gridCol w="1824038"/>
                <a:gridCol w="1685925"/>
                <a:gridCol w="1685925"/>
                <a:gridCol w="1685925"/>
                <a:gridCol w="1687512"/>
              </a:tblGrid>
              <a:tr h="151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ИНФОРМАТИКА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51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МАТЕМАТИКА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51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АСТРОНОМИЯ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1718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Скругленный прямоугольник 8">
            <a:hlinkClick r:id="rId3" action="ppaction://hlinksldjump"/>
          </p:cNvPr>
          <p:cNvSpPr/>
          <p:nvPr/>
        </p:nvSpPr>
        <p:spPr>
          <a:xfrm>
            <a:off x="2214563" y="1714500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10</a:t>
            </a:r>
          </a:p>
        </p:txBody>
      </p:sp>
      <p:sp>
        <p:nvSpPr>
          <p:cNvPr id="10" name="Скругленный прямоугольник 9">
            <a:hlinkClick r:id="rId4" action="ppaction://hlinksldjump"/>
          </p:cNvPr>
          <p:cNvSpPr/>
          <p:nvPr/>
        </p:nvSpPr>
        <p:spPr>
          <a:xfrm>
            <a:off x="2214563" y="4786313"/>
            <a:ext cx="1428750" cy="1214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10</a:t>
            </a:r>
          </a:p>
        </p:txBody>
      </p:sp>
      <p:sp>
        <p:nvSpPr>
          <p:cNvPr id="11" name="Скругленный прямоугольник 10">
            <a:hlinkClick r:id="rId5" action="ppaction://hlinksldjump"/>
          </p:cNvPr>
          <p:cNvSpPr/>
          <p:nvPr/>
        </p:nvSpPr>
        <p:spPr>
          <a:xfrm>
            <a:off x="2214563" y="3286125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10</a:t>
            </a:r>
          </a:p>
        </p:txBody>
      </p:sp>
      <p:sp>
        <p:nvSpPr>
          <p:cNvPr id="12" name="Скругленный прямоугольник 11">
            <a:hlinkClick r:id="rId6" action="ppaction://hlinksldjump"/>
          </p:cNvPr>
          <p:cNvSpPr/>
          <p:nvPr/>
        </p:nvSpPr>
        <p:spPr>
          <a:xfrm>
            <a:off x="3924300" y="1773238"/>
            <a:ext cx="1428750" cy="1214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</a:t>
            </a:r>
            <a:endParaRPr lang="ru-RU" dirty="0"/>
          </a:p>
        </p:txBody>
      </p:sp>
      <p:sp>
        <p:nvSpPr>
          <p:cNvPr id="16" name="Скругленный прямоугольник 15">
            <a:hlinkClick r:id="rId7" action="ppaction://hlinksldjump"/>
          </p:cNvPr>
          <p:cNvSpPr/>
          <p:nvPr/>
        </p:nvSpPr>
        <p:spPr>
          <a:xfrm>
            <a:off x="3857625" y="4786313"/>
            <a:ext cx="1428750" cy="1214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</a:t>
            </a:r>
            <a:endParaRPr lang="ru-RU" dirty="0"/>
          </a:p>
        </p:txBody>
      </p:sp>
      <p:sp>
        <p:nvSpPr>
          <p:cNvPr id="17" name="Скругленный прямоугольник 16">
            <a:hlinkClick r:id="rId8" action="ppaction://hlinksldjump"/>
          </p:cNvPr>
          <p:cNvSpPr/>
          <p:nvPr/>
        </p:nvSpPr>
        <p:spPr>
          <a:xfrm>
            <a:off x="3857625" y="3286125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</a:t>
            </a:r>
            <a:endParaRPr lang="ru-RU" dirty="0"/>
          </a:p>
        </p:txBody>
      </p:sp>
      <p:sp>
        <p:nvSpPr>
          <p:cNvPr id="18" name="Скругленный прямоугольник 17">
            <a:hlinkClick r:id="rId9" action="ppaction://hlinksldjump"/>
          </p:cNvPr>
          <p:cNvSpPr/>
          <p:nvPr/>
        </p:nvSpPr>
        <p:spPr>
          <a:xfrm>
            <a:off x="5572125" y="1714500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30</a:t>
            </a:r>
          </a:p>
        </p:txBody>
      </p:sp>
      <p:sp>
        <p:nvSpPr>
          <p:cNvPr id="21" name="Скругленный прямоугольник 20">
            <a:hlinkClick r:id="rId10" action="ppaction://hlinksldjump"/>
          </p:cNvPr>
          <p:cNvSpPr/>
          <p:nvPr/>
        </p:nvSpPr>
        <p:spPr>
          <a:xfrm>
            <a:off x="7308850" y="1773238"/>
            <a:ext cx="1428750" cy="1214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40</a:t>
            </a:r>
          </a:p>
        </p:txBody>
      </p:sp>
      <p:sp>
        <p:nvSpPr>
          <p:cNvPr id="22" name="Скругленный прямоугольник 21">
            <a:hlinkClick r:id="rId11" action="ppaction://hlinksldjump"/>
          </p:cNvPr>
          <p:cNvSpPr/>
          <p:nvPr/>
        </p:nvSpPr>
        <p:spPr>
          <a:xfrm>
            <a:off x="7235825" y="3284538"/>
            <a:ext cx="1428750" cy="1214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40</a:t>
            </a:r>
          </a:p>
        </p:txBody>
      </p:sp>
      <p:sp>
        <p:nvSpPr>
          <p:cNvPr id="23" name="Скругленный прямоугольник 22">
            <a:hlinkClick r:id="rId12" action="ppaction://hlinksldjump"/>
          </p:cNvPr>
          <p:cNvSpPr/>
          <p:nvPr/>
        </p:nvSpPr>
        <p:spPr>
          <a:xfrm>
            <a:off x="5580063" y="3284538"/>
            <a:ext cx="1428750" cy="1214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30</a:t>
            </a:r>
          </a:p>
        </p:txBody>
      </p:sp>
      <p:sp>
        <p:nvSpPr>
          <p:cNvPr id="24" name="Скругленный прямоугольник 23">
            <a:hlinkClick r:id="rId13" action="ppaction://hlinksldjump"/>
          </p:cNvPr>
          <p:cNvSpPr/>
          <p:nvPr/>
        </p:nvSpPr>
        <p:spPr>
          <a:xfrm>
            <a:off x="7235825" y="4724400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40</a:t>
            </a:r>
          </a:p>
        </p:txBody>
      </p:sp>
      <p:sp>
        <p:nvSpPr>
          <p:cNvPr id="25" name="Скругленный прямоугольник 24">
            <a:hlinkClick r:id="rId14" action="ppaction://hlinksldjump"/>
          </p:cNvPr>
          <p:cNvSpPr/>
          <p:nvPr/>
        </p:nvSpPr>
        <p:spPr>
          <a:xfrm>
            <a:off x="5580063" y="4724400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Box 1"/>
          <p:cNvSpPr txBox="1">
            <a:spLocks noChangeArrowheads="1"/>
          </p:cNvSpPr>
          <p:nvPr/>
        </p:nvSpPr>
        <p:spPr bwMode="auto">
          <a:xfrm>
            <a:off x="928662" y="857232"/>
            <a:ext cx="7286625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5400" i="1" dirty="0">
                <a:latin typeface="KZ Times New Roman" pitchFamily="18" charset="0"/>
              </a:rPr>
              <a:t>Шоғырлар  құрайтын жұлдыздар жүйелері шексіз әлемінің біздер орналасқан бөлігін қалай атайды?</a:t>
            </a:r>
            <a:endParaRPr lang="ru-RU" sz="54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54" y="5357826"/>
            <a:ext cx="1027112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54" y="4500570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928794" y="1571612"/>
            <a:ext cx="60007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5400" i="1" dirty="0" smtClean="0">
                <a:latin typeface="Times New Roman" pitchFamily="18" charset="0"/>
                <a:cs typeface="Times New Roman" pitchFamily="18" charset="0"/>
              </a:rPr>
              <a:t>Кез-келген санды қандай санға бөлуге болмайды?</a:t>
            </a:r>
            <a:endParaRPr lang="ru-RU" sz="5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Box 2"/>
          <p:cNvSpPr txBox="1">
            <a:spLocks noChangeArrowheads="1"/>
          </p:cNvSpPr>
          <p:nvPr/>
        </p:nvSpPr>
        <p:spPr bwMode="auto">
          <a:xfrm>
            <a:off x="785786" y="1785926"/>
            <a:ext cx="75723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 dirty="0" smtClean="0">
                <a:latin typeface="KZ Times New Roman" pitchFamily="18" charset="0"/>
              </a:rPr>
              <a:t>Қосу мен көбейтуге қатысты қасиеттер</a:t>
            </a:r>
            <a:endParaRPr lang="ru-RU" sz="6000" i="1" dirty="0">
              <a:latin typeface="KZ Times New Roman" pitchFamily="18" charset="0"/>
            </a:endParaRPr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Прямоугольник 1"/>
          <p:cNvSpPr>
            <a:spLocks noChangeArrowheads="1"/>
          </p:cNvSpPr>
          <p:nvPr/>
        </p:nvSpPr>
        <p:spPr bwMode="auto">
          <a:xfrm>
            <a:off x="785786" y="1714488"/>
            <a:ext cx="75723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 dirty="0" smtClean="0">
                <a:latin typeface="KZ Times New Roman" pitchFamily="18" charset="0"/>
              </a:rPr>
              <a:t>Жай бөлшектің негізгі қасиеті</a:t>
            </a:r>
            <a:endParaRPr lang="ru-RU" sz="60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357290" y="1214422"/>
            <a:ext cx="70009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5400" i="1" dirty="0" smtClean="0">
                <a:latin typeface="Times New Roman" pitchFamily="18" charset="0"/>
                <a:cs typeface="Times New Roman" pitchFamily="18" charset="0"/>
              </a:rPr>
              <a:t>Көбейтудің үлестірімділік қасиеті қандай амалдарға қатысты?</a:t>
            </a:r>
            <a:endParaRPr lang="ru-RU" sz="5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Box 1"/>
          <p:cNvSpPr txBox="1">
            <a:spLocks noChangeArrowheads="1"/>
          </p:cNvSpPr>
          <p:nvPr/>
        </p:nvSpPr>
        <p:spPr bwMode="auto">
          <a:xfrm>
            <a:off x="571500" y="785813"/>
            <a:ext cx="7786688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>
                <a:latin typeface="KZ Times New Roman" pitchFamily="18" charset="0"/>
              </a:rPr>
              <a:t>Аттар  жұбы  </a:t>
            </a:r>
            <a:r>
              <a:rPr lang="en-US" sz="6000" i="1">
                <a:latin typeface="KZ Times New Roman" pitchFamily="18" charset="0"/>
              </a:rPr>
              <a:t>10</a:t>
            </a:r>
            <a:r>
              <a:rPr lang="kk-KZ" sz="6000" i="1">
                <a:latin typeface="KZ Times New Roman" pitchFamily="18" charset="0"/>
              </a:rPr>
              <a:t>км  жүріп  өтті. Аттардың  әрқайсысы неше км  жүріп өткен?	</a:t>
            </a:r>
            <a:endParaRPr lang="ru-RU" sz="6000" i="1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Box 1"/>
          <p:cNvSpPr txBox="1">
            <a:spLocks noChangeArrowheads="1"/>
          </p:cNvSpPr>
          <p:nvPr/>
        </p:nvSpPr>
        <p:spPr bwMode="auto">
          <a:xfrm>
            <a:off x="785813" y="714375"/>
            <a:ext cx="7429500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5400" i="1">
                <a:latin typeface="KZ Times New Roman" pitchFamily="18" charset="0"/>
              </a:rPr>
              <a:t>Үстелдің  беті  төртбұрыш  формалы. Егер оның  бір бұрышын  кесіп тастаса, неше бұрыш болады?</a:t>
            </a:r>
            <a:endParaRPr lang="ru-RU" sz="5400" i="1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Box 2"/>
          <p:cNvSpPr txBox="1">
            <a:spLocks noChangeArrowheads="1"/>
          </p:cNvSpPr>
          <p:nvPr/>
        </p:nvSpPr>
        <p:spPr bwMode="auto">
          <a:xfrm>
            <a:off x="714375" y="642938"/>
            <a:ext cx="771525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i="1" dirty="0">
                <a:latin typeface="KZ Times New Roman" pitchFamily="18" charset="0"/>
              </a:rPr>
              <a:t> </a:t>
            </a:r>
            <a:r>
              <a:rPr lang="ru-RU" sz="4800" i="1" dirty="0" smtClean="0">
                <a:latin typeface="KZ Times New Roman" pitchFamily="18" charset="0"/>
              </a:rPr>
              <a:t>  9 </a:t>
            </a:r>
            <a:r>
              <a:rPr lang="ru-RU" sz="4800" i="1" dirty="0" err="1" smtClean="0">
                <a:latin typeface="KZ Times New Roman" pitchFamily="18" charset="0"/>
              </a:rPr>
              <a:t>күміс </a:t>
            </a:r>
            <a:r>
              <a:rPr lang="ru-RU" sz="4800" i="1" dirty="0" err="1" smtClean="0">
                <a:latin typeface="KZ Times New Roman" pitchFamily="18" charset="0"/>
              </a:rPr>
              <a:t>теңгелердің біреуі</a:t>
            </a:r>
            <a:r>
              <a:rPr lang="ru-RU" sz="4800" i="1" dirty="0" smtClean="0">
                <a:latin typeface="KZ Times New Roman" pitchFamily="18" charset="0"/>
              </a:rPr>
              <a:t> </a:t>
            </a:r>
            <a:r>
              <a:rPr lang="ru-RU" sz="4800" i="1" dirty="0" err="1" smtClean="0">
                <a:latin typeface="KZ Times New Roman" pitchFamily="18" charset="0"/>
              </a:rPr>
              <a:t>жасанды</a:t>
            </a:r>
            <a:r>
              <a:rPr lang="ru-RU" sz="4800" i="1" dirty="0" smtClean="0">
                <a:latin typeface="KZ Times New Roman" pitchFamily="18" charset="0"/>
              </a:rPr>
              <a:t>. </a:t>
            </a:r>
            <a:r>
              <a:rPr lang="ru-RU" sz="4800" i="1" dirty="0" err="1" smtClean="0">
                <a:latin typeface="KZ Times New Roman" pitchFamily="18" charset="0"/>
              </a:rPr>
              <a:t>Жасанды</a:t>
            </a:r>
            <a:r>
              <a:rPr lang="ru-RU" sz="4800" i="1" dirty="0" smtClean="0">
                <a:latin typeface="KZ Times New Roman" pitchFamily="18" charset="0"/>
              </a:rPr>
              <a:t> </a:t>
            </a:r>
            <a:r>
              <a:rPr lang="ru-RU" sz="4800" i="1" dirty="0" err="1" smtClean="0">
                <a:latin typeface="KZ Times New Roman" pitchFamily="18" charset="0"/>
              </a:rPr>
              <a:t>теңгенің жеңіл екенін</a:t>
            </a:r>
            <a:r>
              <a:rPr lang="ru-RU" sz="4800" i="1" dirty="0" smtClean="0">
                <a:latin typeface="KZ Times New Roman" pitchFamily="18" charset="0"/>
              </a:rPr>
              <a:t> </a:t>
            </a:r>
            <a:r>
              <a:rPr lang="ru-RU" sz="4800" i="1" dirty="0" err="1" smtClean="0">
                <a:latin typeface="KZ Times New Roman" pitchFamily="18" charset="0"/>
              </a:rPr>
              <a:t>білетін</a:t>
            </a:r>
            <a:r>
              <a:rPr lang="ru-RU" sz="4800" i="1" dirty="0" smtClean="0">
                <a:latin typeface="KZ Times New Roman" pitchFamily="18" charset="0"/>
              </a:rPr>
              <a:t> </a:t>
            </a:r>
            <a:r>
              <a:rPr lang="ru-RU" sz="4800" i="1" dirty="0" err="1" smtClean="0">
                <a:latin typeface="KZ Times New Roman" pitchFamily="18" charset="0"/>
              </a:rPr>
              <a:t>болсақ, таразымен</a:t>
            </a:r>
            <a:r>
              <a:rPr lang="ru-RU" sz="4800" i="1" dirty="0" smtClean="0">
                <a:latin typeface="KZ Times New Roman" pitchFamily="18" charset="0"/>
              </a:rPr>
              <a:t> </a:t>
            </a:r>
            <a:r>
              <a:rPr lang="ru-RU" sz="4800" i="1" dirty="0" err="1" smtClean="0">
                <a:latin typeface="KZ Times New Roman" pitchFamily="18" charset="0"/>
              </a:rPr>
              <a:t>екі</a:t>
            </a:r>
            <a:r>
              <a:rPr lang="ru-RU" sz="4800" i="1" dirty="0" smtClean="0">
                <a:latin typeface="KZ Times New Roman" pitchFamily="18" charset="0"/>
              </a:rPr>
              <a:t> </a:t>
            </a:r>
            <a:r>
              <a:rPr lang="ru-RU" sz="4800" i="1" dirty="0" err="1" smtClean="0">
                <a:latin typeface="KZ Times New Roman" pitchFamily="18" charset="0"/>
              </a:rPr>
              <a:t>рет</a:t>
            </a:r>
            <a:r>
              <a:rPr lang="ru-RU" sz="4800" i="1" dirty="0" smtClean="0">
                <a:latin typeface="KZ Times New Roman" pitchFamily="18" charset="0"/>
              </a:rPr>
              <a:t> </a:t>
            </a:r>
            <a:r>
              <a:rPr lang="ru-RU" sz="4800" i="1" dirty="0" err="1" smtClean="0">
                <a:latin typeface="KZ Times New Roman" pitchFamily="18" charset="0"/>
              </a:rPr>
              <a:t>өлшеу арқылы жалған теңгені қалай анықтауға болады</a:t>
            </a:r>
            <a:r>
              <a:rPr lang="ru-RU" sz="4400" i="1" dirty="0" smtClean="0">
                <a:latin typeface="KZ Times New Roman" pitchFamily="18" charset="0"/>
              </a:rPr>
              <a:t>?</a:t>
            </a:r>
            <a:endParaRPr lang="ru-RU" sz="4400" i="1" dirty="0">
              <a:latin typeface="KZ Times New Roman" pitchFamily="18" charset="0"/>
            </a:endParaRPr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7143768" y="5715016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Box 1"/>
          <p:cNvSpPr txBox="1">
            <a:spLocks noChangeArrowheads="1"/>
          </p:cNvSpPr>
          <p:nvPr/>
        </p:nvSpPr>
        <p:spPr bwMode="auto">
          <a:xfrm>
            <a:off x="714348" y="714356"/>
            <a:ext cx="7643813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5400" i="1" dirty="0">
                <a:latin typeface="KZ Times New Roman" pitchFamily="18" charset="0"/>
              </a:rPr>
              <a:t>Кітаптың </a:t>
            </a:r>
            <a:r>
              <a:rPr lang="en-US" sz="5400" i="1" dirty="0">
                <a:latin typeface="KZ Times New Roman" pitchFamily="18" charset="0"/>
              </a:rPr>
              <a:t> 60 </a:t>
            </a:r>
            <a:r>
              <a:rPr lang="kk-KZ" sz="5400" i="1" dirty="0">
                <a:latin typeface="KZ Times New Roman" pitchFamily="18" charset="0"/>
              </a:rPr>
              <a:t>парағы</a:t>
            </a:r>
            <a:r>
              <a:rPr lang="en-US" sz="5400" i="1" dirty="0">
                <a:latin typeface="KZ Times New Roman" pitchFamily="18" charset="0"/>
              </a:rPr>
              <a:t>-</a:t>
            </a:r>
            <a:endParaRPr lang="kk-KZ" sz="5400" i="1" dirty="0">
              <a:latin typeface="KZ Times New Roman" pitchFamily="18" charset="0"/>
            </a:endParaRPr>
          </a:p>
          <a:p>
            <a:pPr algn="ctr"/>
            <a:r>
              <a:rPr lang="kk-KZ" sz="5400" i="1" dirty="0">
                <a:latin typeface="KZ Times New Roman" pitchFamily="18" charset="0"/>
              </a:rPr>
              <a:t>ның қалыңдығы</a:t>
            </a:r>
            <a:r>
              <a:rPr lang="en-US" sz="5400" i="1" dirty="0">
                <a:latin typeface="KZ Times New Roman" pitchFamily="18" charset="0"/>
              </a:rPr>
              <a:t> 1</a:t>
            </a:r>
            <a:r>
              <a:rPr lang="kk-KZ" sz="5400" i="1" dirty="0">
                <a:latin typeface="KZ Times New Roman" pitchFamily="18" charset="0"/>
              </a:rPr>
              <a:t> см. Егер кітапта</a:t>
            </a:r>
            <a:r>
              <a:rPr lang="en-US" sz="5400" i="1" dirty="0">
                <a:latin typeface="KZ Times New Roman" pitchFamily="18" charset="0"/>
              </a:rPr>
              <a:t>  240</a:t>
            </a:r>
            <a:r>
              <a:rPr lang="kk-KZ" sz="5400" i="1" dirty="0">
                <a:latin typeface="KZ Times New Roman" pitchFamily="18" charset="0"/>
              </a:rPr>
              <a:t> бет болса, оның  қалыңдығы қандай?</a:t>
            </a:r>
            <a:endParaRPr lang="ru-RU" sz="54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54" y="5143512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714488"/>
            <a:ext cx="75724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4800" i="1" dirty="0" smtClean="0">
                <a:solidFill>
                  <a:schemeClr val="bg2">
                    <a:lumMod val="50000"/>
                  </a:schemeClr>
                </a:solidFill>
                <a:latin typeface="KZ Times New Roman" pitchFamily="18" charset="0"/>
              </a:rPr>
              <a:t>          </a:t>
            </a:r>
            <a:endParaRPr lang="ru-RU" sz="5400" i="1" dirty="0" smtClean="0">
              <a:latin typeface="KZ 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52" y="1357298"/>
            <a:ext cx="67866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5400" i="1" dirty="0" smtClean="0">
                <a:latin typeface="Times New Roman" pitchFamily="18" charset="0"/>
                <a:cs typeface="Times New Roman" pitchFamily="18" charset="0"/>
              </a:rPr>
              <a:t>   Ол құрастырған жай сандар кестесі-....... елегі деп аталады</a:t>
            </a:r>
            <a:endParaRPr lang="ru-RU" sz="5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hlinkClick r:id="rId2" action="ppaction://hlinksldjump"/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r>
              <a:rPr lang="kk-KZ" b="1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КЕЗЕҢ</a:t>
            </a:r>
            <a:endParaRPr lang="ru-RU" kern="1200" dirty="0">
              <a:solidFill>
                <a:schemeClr val="tx1"/>
              </a:solidFill>
              <a:effectLst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graphicFrame>
        <p:nvGraphicFramePr>
          <p:cNvPr id="18475" name="Group 43"/>
          <p:cNvGraphicFramePr>
            <a:graphicFrameLocks noGrp="1"/>
          </p:cNvGraphicFramePr>
          <p:nvPr/>
        </p:nvGraphicFramePr>
        <p:xfrm>
          <a:off x="250825" y="1600200"/>
          <a:ext cx="8713788" cy="4543425"/>
        </p:xfrm>
        <a:graphic>
          <a:graphicData uri="http://schemas.openxmlformats.org/drawingml/2006/table">
            <a:tbl>
              <a:tblPr/>
              <a:tblGrid>
                <a:gridCol w="1714500"/>
                <a:gridCol w="1714500"/>
                <a:gridCol w="1711325"/>
                <a:gridCol w="1714500"/>
                <a:gridCol w="1858963"/>
              </a:tblGrid>
              <a:tr h="151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МАТЕМАТИКА-ЛЫҚ  ТҰЖЫРЫМ</a:t>
                      </a:r>
                      <a:endParaRPr kumimoji="0" lang="kk-K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51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ЛОГИКА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51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ҒҰЛАМАЛАР</a:t>
                      </a:r>
                      <a:endParaRPr kumimoji="0" lang="kk-K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1718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>
          <a:xfrm>
            <a:off x="2143108" y="1785926"/>
            <a:ext cx="1428750" cy="1214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10</a:t>
            </a:r>
          </a:p>
        </p:txBody>
      </p:sp>
      <p:sp>
        <p:nvSpPr>
          <p:cNvPr id="7" name="Скругленный прямоугольник 6">
            <a:hlinkClick r:id="rId4" action="ppaction://hlinksldjump"/>
          </p:cNvPr>
          <p:cNvSpPr/>
          <p:nvPr/>
        </p:nvSpPr>
        <p:spPr>
          <a:xfrm>
            <a:off x="5500694" y="4786322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30</a:t>
            </a:r>
          </a:p>
        </p:txBody>
      </p:sp>
      <p:sp>
        <p:nvSpPr>
          <p:cNvPr id="8" name="Скругленный прямоугольник 7">
            <a:hlinkClick r:id="rId5" action="ppaction://hlinksldjump"/>
          </p:cNvPr>
          <p:cNvSpPr/>
          <p:nvPr/>
        </p:nvSpPr>
        <p:spPr>
          <a:xfrm>
            <a:off x="5500688" y="3286125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30</a:t>
            </a:r>
          </a:p>
        </p:txBody>
      </p:sp>
      <p:sp>
        <p:nvSpPr>
          <p:cNvPr id="9" name="Скругленный прямоугольник 8">
            <a:hlinkClick r:id="rId6" action="ppaction://hlinksldjump"/>
          </p:cNvPr>
          <p:cNvSpPr/>
          <p:nvPr/>
        </p:nvSpPr>
        <p:spPr>
          <a:xfrm>
            <a:off x="5500688" y="1785938"/>
            <a:ext cx="1428750" cy="1214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30</a:t>
            </a:r>
          </a:p>
        </p:txBody>
      </p:sp>
      <p:sp>
        <p:nvSpPr>
          <p:cNvPr id="10" name="Скругленный прямоугольник 9">
            <a:hlinkClick r:id="rId7" action="ppaction://hlinksldjump"/>
          </p:cNvPr>
          <p:cNvSpPr/>
          <p:nvPr/>
        </p:nvSpPr>
        <p:spPr>
          <a:xfrm>
            <a:off x="7308850" y="4797425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40</a:t>
            </a:r>
          </a:p>
        </p:txBody>
      </p:sp>
      <p:sp>
        <p:nvSpPr>
          <p:cNvPr id="11" name="Скругленный прямоугольник 10">
            <a:hlinkClick r:id="rId8" action="ppaction://hlinksldjump"/>
          </p:cNvPr>
          <p:cNvSpPr/>
          <p:nvPr/>
        </p:nvSpPr>
        <p:spPr>
          <a:xfrm>
            <a:off x="7235825" y="1773238"/>
            <a:ext cx="1428750" cy="1214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40</a:t>
            </a:r>
          </a:p>
        </p:txBody>
      </p:sp>
      <p:sp>
        <p:nvSpPr>
          <p:cNvPr id="12" name="Скругленный прямоугольник 11">
            <a:hlinkClick r:id="rId9" action="ppaction://hlinksldjump"/>
          </p:cNvPr>
          <p:cNvSpPr/>
          <p:nvPr/>
        </p:nvSpPr>
        <p:spPr>
          <a:xfrm>
            <a:off x="7308850" y="3284538"/>
            <a:ext cx="1428750" cy="1214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40</a:t>
            </a:r>
          </a:p>
        </p:txBody>
      </p:sp>
      <p:sp>
        <p:nvSpPr>
          <p:cNvPr id="13" name="Скругленный прямоугольник 12">
            <a:hlinkClick r:id="rId10" action="ppaction://hlinksldjump"/>
          </p:cNvPr>
          <p:cNvSpPr/>
          <p:nvPr/>
        </p:nvSpPr>
        <p:spPr>
          <a:xfrm>
            <a:off x="3857625" y="1785938"/>
            <a:ext cx="1428750" cy="1214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20</a:t>
            </a:r>
          </a:p>
        </p:txBody>
      </p:sp>
      <p:sp>
        <p:nvSpPr>
          <p:cNvPr id="14" name="Скругленный прямоугольник 13">
            <a:hlinkClick r:id="rId11" action="ppaction://hlinksldjump"/>
          </p:cNvPr>
          <p:cNvSpPr/>
          <p:nvPr/>
        </p:nvSpPr>
        <p:spPr>
          <a:xfrm>
            <a:off x="2071670" y="3214686"/>
            <a:ext cx="1428750" cy="1214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10</a:t>
            </a:r>
          </a:p>
        </p:txBody>
      </p:sp>
      <p:sp>
        <p:nvSpPr>
          <p:cNvPr id="15" name="Скругленный прямоугольник 14">
            <a:hlinkClick r:id="rId12" action="ppaction://hlinksldjump"/>
          </p:cNvPr>
          <p:cNvSpPr/>
          <p:nvPr/>
        </p:nvSpPr>
        <p:spPr>
          <a:xfrm>
            <a:off x="3857625" y="3286125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20</a:t>
            </a:r>
          </a:p>
        </p:txBody>
      </p:sp>
      <p:sp>
        <p:nvSpPr>
          <p:cNvPr id="16" name="Скругленный прямоугольник 15">
            <a:hlinkClick r:id="rId13" action="ppaction://hlinksldjump"/>
          </p:cNvPr>
          <p:cNvSpPr/>
          <p:nvPr/>
        </p:nvSpPr>
        <p:spPr>
          <a:xfrm>
            <a:off x="2143108" y="4786322"/>
            <a:ext cx="1428750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10</a:t>
            </a:r>
          </a:p>
        </p:txBody>
      </p:sp>
      <p:sp>
        <p:nvSpPr>
          <p:cNvPr id="17" name="Скругленный прямоугольник 16">
            <a:hlinkClick r:id="rId14" action="ppaction://hlinksldjump"/>
          </p:cNvPr>
          <p:cNvSpPr/>
          <p:nvPr/>
        </p:nvSpPr>
        <p:spPr>
          <a:xfrm>
            <a:off x="3857625" y="4786313"/>
            <a:ext cx="1428750" cy="1214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Box 1"/>
          <p:cNvSpPr txBox="1">
            <a:spLocks noChangeArrowheads="1"/>
          </p:cNvSpPr>
          <p:nvPr/>
        </p:nvSpPr>
        <p:spPr bwMode="auto">
          <a:xfrm>
            <a:off x="2286000" y="1000125"/>
            <a:ext cx="407193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9600" dirty="0">
              <a:latin typeface="Calibri" pitchFamily="34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7000892" y="4500570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214422"/>
            <a:ext cx="75009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k-KZ" sz="5400" i="1" dirty="0" smtClean="0">
                <a:solidFill>
                  <a:schemeClr val="bg2">
                    <a:lumMod val="50000"/>
                  </a:schemeClr>
                </a:solidFill>
                <a:latin typeface="KZ Times New Roman" pitchFamily="18" charset="0"/>
              </a:rPr>
              <a:t>  </a:t>
            </a:r>
            <a:endParaRPr lang="ru-RU" sz="5400" i="1" dirty="0" smtClean="0">
              <a:latin typeface="KZ 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1500174"/>
            <a:ext cx="607223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i="1" dirty="0" smtClean="0">
                <a:latin typeface="KZ Times New Roman" pitchFamily="18" charset="0"/>
              </a:rPr>
              <a:t>    Координаталар  </a:t>
            </a:r>
            <a:r>
              <a:rPr lang="kk-KZ" sz="5400" i="1" dirty="0" smtClean="0">
                <a:latin typeface="KZ Times New Roman" pitchFamily="18" charset="0"/>
              </a:rPr>
              <a:t>жүйесін  енгізген  ғалым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Box 5"/>
          <p:cNvSpPr txBox="1">
            <a:spLocks noChangeArrowheads="1"/>
          </p:cNvSpPr>
          <p:nvPr/>
        </p:nvSpPr>
        <p:spPr bwMode="auto">
          <a:xfrm>
            <a:off x="3071813" y="1928813"/>
            <a:ext cx="2643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1285860"/>
            <a:ext cx="635796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i="1" dirty="0" smtClean="0">
                <a:latin typeface="KZ Times New Roman" pitchFamily="18" charset="0"/>
              </a:rPr>
              <a:t>   Грек </a:t>
            </a:r>
            <a:r>
              <a:rPr lang="kk-KZ" sz="5400" i="1" dirty="0" smtClean="0">
                <a:latin typeface="KZ Times New Roman" pitchFamily="18" charset="0"/>
              </a:rPr>
              <a:t>математигі, ойшылы, көбейту  кестесін ойлап  тапқан адам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6929454" y="5214950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857232"/>
            <a:ext cx="75724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i="1" dirty="0" smtClean="0">
                <a:latin typeface="KZ Times New Roman" pitchFamily="18" charset="0"/>
              </a:rPr>
              <a:t> </a:t>
            </a:r>
            <a:r>
              <a:rPr lang="kk-KZ" i="1" dirty="0" smtClean="0">
                <a:latin typeface="KZ Times New Roman" pitchFamily="18" charset="0"/>
              </a:rPr>
              <a:t>  </a:t>
            </a:r>
            <a:r>
              <a:rPr lang="kk-KZ" sz="5400" i="1" dirty="0" smtClean="0">
                <a:latin typeface="KZ Times New Roman" pitchFamily="18" charset="0"/>
              </a:rPr>
              <a:t>Орта  </a:t>
            </a:r>
            <a:r>
              <a:rPr lang="kk-KZ" sz="5400" i="1" dirty="0" smtClean="0">
                <a:latin typeface="KZ Times New Roman" pitchFamily="18" charset="0"/>
              </a:rPr>
              <a:t>Азия математигі  </a:t>
            </a:r>
            <a:r>
              <a:rPr lang="en-US" sz="5400" i="1" dirty="0" smtClean="0">
                <a:latin typeface="KZ Times New Roman" pitchFamily="18" charset="0"/>
              </a:rPr>
              <a:t>XI-XII</a:t>
            </a:r>
            <a:r>
              <a:rPr lang="ru-RU" sz="5400" i="1" dirty="0" smtClean="0">
                <a:latin typeface="KZ Times New Roman" pitchFamily="18" charset="0"/>
              </a:rPr>
              <a:t> </a:t>
            </a:r>
            <a:r>
              <a:rPr lang="ru-RU" sz="5400" i="1" dirty="0" err="1" smtClean="0">
                <a:latin typeface="KZ Times New Roman" pitchFamily="18" charset="0"/>
              </a:rPr>
              <a:t>ғасырларда  өмір  сүрген, Отырар</a:t>
            </a:r>
            <a:r>
              <a:rPr lang="ru-RU" sz="5400" i="1" dirty="0" smtClean="0">
                <a:latin typeface="KZ Times New Roman" pitchFamily="18" charset="0"/>
              </a:rPr>
              <a:t> </a:t>
            </a:r>
            <a:r>
              <a:rPr lang="ru-RU" sz="5400" i="1" dirty="0" err="1" smtClean="0">
                <a:latin typeface="KZ Times New Roman" pitchFamily="18" charset="0"/>
              </a:rPr>
              <a:t>қаласында  тұрған  біздің жерлесіміз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Box 1"/>
          <p:cNvSpPr txBox="1">
            <a:spLocks noChangeArrowheads="1"/>
          </p:cNvSpPr>
          <p:nvPr/>
        </p:nvSpPr>
        <p:spPr bwMode="auto">
          <a:xfrm>
            <a:off x="857224" y="1571612"/>
            <a:ext cx="771525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 dirty="0" smtClean="0">
                <a:latin typeface="KZ Times New Roman" pitchFamily="18" charset="0"/>
              </a:rPr>
              <a:t>Нұрсұлтан Әбішұлы Назарбаев  </a:t>
            </a:r>
            <a:r>
              <a:rPr lang="kk-KZ" sz="6000" i="1" dirty="0">
                <a:latin typeface="KZ Times New Roman" pitchFamily="18" charset="0"/>
              </a:rPr>
              <a:t>қай  жерде  туып  өскен?</a:t>
            </a:r>
            <a:endParaRPr lang="ru-RU" sz="60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Box 1"/>
          <p:cNvSpPr txBox="1">
            <a:spLocks noChangeArrowheads="1"/>
          </p:cNvSpPr>
          <p:nvPr/>
        </p:nvSpPr>
        <p:spPr bwMode="auto">
          <a:xfrm>
            <a:off x="1000125" y="928688"/>
            <a:ext cx="72151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 dirty="0" smtClean="0">
                <a:latin typeface="KZ Times New Roman" pitchFamily="18" charset="0"/>
              </a:rPr>
              <a:t>Нұрсұлтан Назарбаев еңбек жолын қай  салада  бастаған?</a:t>
            </a:r>
            <a:endParaRPr lang="ru-RU" sz="60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Прямоугольник 2"/>
          <p:cNvSpPr>
            <a:spLocks noChangeArrowheads="1"/>
          </p:cNvSpPr>
          <p:nvPr/>
        </p:nvSpPr>
        <p:spPr bwMode="auto">
          <a:xfrm>
            <a:off x="785786" y="1357298"/>
            <a:ext cx="764381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 dirty="0" smtClean="0">
                <a:latin typeface="KZ Times New Roman" pitchFamily="18" charset="0"/>
              </a:rPr>
              <a:t>Нұрсұлтан Назарбаев қай жылы президент болып сайланды?</a:t>
            </a:r>
            <a:endParaRPr lang="ru-RU" sz="6000" dirty="0">
              <a:latin typeface="KZ Times New Roman" pitchFamily="18" charset="0"/>
            </a:endParaRPr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Box 1"/>
          <p:cNvSpPr txBox="1">
            <a:spLocks noChangeArrowheads="1"/>
          </p:cNvSpPr>
          <p:nvPr/>
        </p:nvSpPr>
        <p:spPr bwMode="auto">
          <a:xfrm>
            <a:off x="571472" y="1142984"/>
            <a:ext cx="81438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kk-KZ" sz="5400" i="1" dirty="0" smtClean="0">
                <a:latin typeface="KZ Times New Roman" pitchFamily="18" charset="0"/>
              </a:rPr>
              <a:t>     Астанадағы Қазақстан Республикасының тұңғыш президентінің мұражайы қашан ашылды?</a:t>
            </a:r>
            <a:endParaRPr lang="ru-RU" sz="54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5429250"/>
            <a:ext cx="1042987" cy="50006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Прямоугольник 1"/>
          <p:cNvSpPr>
            <a:spLocks noChangeArrowheads="1"/>
          </p:cNvSpPr>
          <p:nvPr/>
        </p:nvSpPr>
        <p:spPr bwMode="auto">
          <a:xfrm>
            <a:off x="785787" y="2214553"/>
            <a:ext cx="7358113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kk-KZ" sz="5400" i="1" dirty="0" smtClean="0">
                <a:latin typeface="KZ Times New Roman" pitchFamily="18" charset="0"/>
              </a:rPr>
              <a:t>Қазақстан Республикасының рәміздері қашан қабылданды?</a:t>
            </a:r>
            <a:endParaRPr lang="ru-RU" sz="54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7072330" y="5643578"/>
            <a:ext cx="1042987" cy="50006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" name="Picture 5" descr="fla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500042"/>
            <a:ext cx="3810000" cy="2238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Box 1"/>
          <p:cNvSpPr txBox="1">
            <a:spLocks noChangeArrowheads="1"/>
          </p:cNvSpPr>
          <p:nvPr/>
        </p:nvSpPr>
        <p:spPr bwMode="auto">
          <a:xfrm>
            <a:off x="857224" y="1785926"/>
            <a:ext cx="771525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5400" i="1" dirty="0" smtClean="0">
                <a:latin typeface="KZ Times New Roman" pitchFamily="18" charset="0"/>
              </a:rPr>
              <a:t>Еліміздің ұлттық валютасы күні</a:t>
            </a:r>
            <a:endParaRPr lang="ru-RU" sz="54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858016" y="4500570"/>
            <a:ext cx="1042987" cy="50006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Box 1"/>
          <p:cNvSpPr txBox="1">
            <a:spLocks noChangeArrowheads="1"/>
          </p:cNvSpPr>
          <p:nvPr/>
        </p:nvSpPr>
        <p:spPr bwMode="auto">
          <a:xfrm>
            <a:off x="785786" y="1500174"/>
            <a:ext cx="764381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5400" i="1" dirty="0" smtClean="0">
                <a:latin typeface="KZ Times New Roman" pitchFamily="18" charset="0"/>
              </a:rPr>
              <a:t>   </a:t>
            </a:r>
            <a:r>
              <a:rPr lang="kk-KZ" sz="5400" i="1" dirty="0" smtClean="0">
                <a:latin typeface="KZ Times New Roman" pitchFamily="18" charset="0"/>
              </a:rPr>
              <a:t>Астана қаласы Қазақстанның нешінші астанасы?</a:t>
            </a:r>
            <a:endParaRPr lang="ru-RU" sz="54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54" y="4857760"/>
            <a:ext cx="1042987" cy="50006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hlinkClick r:id="rId2" action="ppaction://hlinksldjump"/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kk-KZ" b="1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КЕЗЕҢ</a:t>
            </a:r>
            <a:endParaRPr lang="ru-RU" kern="1200" dirty="0">
              <a:solidFill>
                <a:schemeClr val="tx1"/>
              </a:solidFill>
              <a:effectLst/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graphicFrame>
        <p:nvGraphicFramePr>
          <p:cNvPr id="19499" name="Group 43"/>
          <p:cNvGraphicFramePr>
            <a:graphicFrameLocks noGrp="1"/>
          </p:cNvGraphicFramePr>
          <p:nvPr/>
        </p:nvGraphicFramePr>
        <p:xfrm>
          <a:off x="285720" y="1571612"/>
          <a:ext cx="8605868" cy="4766310"/>
        </p:xfrm>
        <a:graphic>
          <a:graphicData uri="http://schemas.openxmlformats.org/drawingml/2006/table">
            <a:tbl>
              <a:tblPr/>
              <a:tblGrid>
                <a:gridCol w="1690688"/>
                <a:gridCol w="1701800"/>
                <a:gridCol w="1700212"/>
                <a:gridCol w="1701800"/>
                <a:gridCol w="1811368"/>
              </a:tblGrid>
              <a:tr h="151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КӨШБАСШЫ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6287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ТӘУЕЛСІЗ  ҚАЗАҚСТАН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51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МЕРЕКЕЛЕР</a:t>
                      </a:r>
                      <a:endParaRPr kumimoji="0" lang="kk-K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1718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Скругленный прямоугольник 6">
            <a:hlinkClick r:id="rId3" action="ppaction://hlinksldjump"/>
          </p:cNvPr>
          <p:cNvSpPr/>
          <p:nvPr/>
        </p:nvSpPr>
        <p:spPr>
          <a:xfrm>
            <a:off x="2143108" y="1714488"/>
            <a:ext cx="1428750" cy="1285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10</a:t>
            </a:r>
            <a:endParaRPr lang="ru-RU" dirty="0"/>
          </a:p>
        </p:txBody>
      </p:sp>
      <p:sp>
        <p:nvSpPr>
          <p:cNvPr id="10" name="Скругленный прямоугольник 9">
            <a:hlinkClick r:id="rId4" action="ppaction://hlinksldjump"/>
          </p:cNvPr>
          <p:cNvSpPr/>
          <p:nvPr/>
        </p:nvSpPr>
        <p:spPr>
          <a:xfrm>
            <a:off x="3857625" y="1714500"/>
            <a:ext cx="1428750" cy="1285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</a:t>
            </a:r>
            <a:endParaRPr lang="ru-RU" dirty="0"/>
          </a:p>
        </p:txBody>
      </p:sp>
      <p:sp>
        <p:nvSpPr>
          <p:cNvPr id="11" name="Скругленный прямоугольник 10">
            <a:hlinkClick r:id="rId5" action="ppaction://hlinksldjump"/>
          </p:cNvPr>
          <p:cNvSpPr/>
          <p:nvPr/>
        </p:nvSpPr>
        <p:spPr>
          <a:xfrm>
            <a:off x="5500688" y="1714500"/>
            <a:ext cx="1428750" cy="1285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30</a:t>
            </a:r>
            <a:endParaRPr lang="ru-RU" dirty="0"/>
          </a:p>
        </p:txBody>
      </p:sp>
      <p:sp>
        <p:nvSpPr>
          <p:cNvPr id="12" name="Скругленный прямоугольник 11">
            <a:hlinkClick r:id="rId6" action="ppaction://hlinksldjump"/>
          </p:cNvPr>
          <p:cNvSpPr/>
          <p:nvPr/>
        </p:nvSpPr>
        <p:spPr>
          <a:xfrm>
            <a:off x="7215206" y="1714488"/>
            <a:ext cx="1428750" cy="1285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40</a:t>
            </a:r>
            <a:endParaRPr lang="ru-RU" dirty="0"/>
          </a:p>
        </p:txBody>
      </p:sp>
      <p:sp>
        <p:nvSpPr>
          <p:cNvPr id="13" name="Скругленный прямоугольник 12">
            <a:hlinkClick r:id="rId7" action="ppaction://hlinksldjump"/>
          </p:cNvPr>
          <p:cNvSpPr/>
          <p:nvPr/>
        </p:nvSpPr>
        <p:spPr>
          <a:xfrm>
            <a:off x="2143108" y="3214686"/>
            <a:ext cx="1428750" cy="1285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10</a:t>
            </a:r>
            <a:endParaRPr lang="ru-RU" dirty="0"/>
          </a:p>
        </p:txBody>
      </p:sp>
      <p:sp>
        <p:nvSpPr>
          <p:cNvPr id="14" name="Скругленный прямоугольник 13">
            <a:hlinkClick r:id="rId8" action="ppaction://hlinksldjump"/>
          </p:cNvPr>
          <p:cNvSpPr/>
          <p:nvPr/>
        </p:nvSpPr>
        <p:spPr>
          <a:xfrm>
            <a:off x="2071670" y="4929198"/>
            <a:ext cx="1428750" cy="1285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10</a:t>
            </a:r>
            <a:endParaRPr lang="ru-RU" dirty="0"/>
          </a:p>
        </p:txBody>
      </p:sp>
      <p:sp>
        <p:nvSpPr>
          <p:cNvPr id="15" name="Скругленный прямоугольник 14">
            <a:hlinkClick r:id="rId9" action="ppaction://hlinksldjump"/>
          </p:cNvPr>
          <p:cNvSpPr/>
          <p:nvPr/>
        </p:nvSpPr>
        <p:spPr>
          <a:xfrm>
            <a:off x="3857625" y="3214688"/>
            <a:ext cx="1428750" cy="1285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</a:t>
            </a:r>
            <a:endParaRPr lang="ru-RU" dirty="0"/>
          </a:p>
        </p:txBody>
      </p:sp>
      <p:sp>
        <p:nvSpPr>
          <p:cNvPr id="16" name="Скругленный прямоугольник 15">
            <a:hlinkClick r:id="rId10" action="ppaction://hlinksldjump"/>
          </p:cNvPr>
          <p:cNvSpPr/>
          <p:nvPr/>
        </p:nvSpPr>
        <p:spPr>
          <a:xfrm>
            <a:off x="3857620" y="4929198"/>
            <a:ext cx="1428750" cy="1285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</a:t>
            </a:r>
            <a:endParaRPr lang="ru-RU" dirty="0"/>
          </a:p>
        </p:txBody>
      </p:sp>
      <p:sp>
        <p:nvSpPr>
          <p:cNvPr id="17" name="Скругленный прямоугольник 16">
            <a:hlinkClick r:id="rId11" action="ppaction://hlinksldjump"/>
          </p:cNvPr>
          <p:cNvSpPr/>
          <p:nvPr/>
        </p:nvSpPr>
        <p:spPr>
          <a:xfrm>
            <a:off x="5500688" y="3214688"/>
            <a:ext cx="1428750" cy="1285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30</a:t>
            </a:r>
            <a:endParaRPr lang="ru-RU" dirty="0"/>
          </a:p>
        </p:txBody>
      </p:sp>
      <p:sp>
        <p:nvSpPr>
          <p:cNvPr id="18" name="Скругленный прямоугольник 17">
            <a:hlinkClick r:id="rId12" action="ppaction://hlinksldjump"/>
          </p:cNvPr>
          <p:cNvSpPr/>
          <p:nvPr/>
        </p:nvSpPr>
        <p:spPr>
          <a:xfrm>
            <a:off x="5572132" y="4929198"/>
            <a:ext cx="1428750" cy="1285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30</a:t>
            </a:r>
            <a:endParaRPr lang="ru-RU" dirty="0"/>
          </a:p>
        </p:txBody>
      </p:sp>
      <p:sp>
        <p:nvSpPr>
          <p:cNvPr id="19" name="Скругленный прямоугольник 18">
            <a:hlinkClick r:id="rId13" action="ppaction://hlinksldjump"/>
          </p:cNvPr>
          <p:cNvSpPr/>
          <p:nvPr/>
        </p:nvSpPr>
        <p:spPr>
          <a:xfrm>
            <a:off x="7286644" y="3214686"/>
            <a:ext cx="1428750" cy="1285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40</a:t>
            </a:r>
            <a:endParaRPr lang="ru-RU" dirty="0"/>
          </a:p>
        </p:txBody>
      </p:sp>
      <p:sp>
        <p:nvSpPr>
          <p:cNvPr id="20" name="Скругленный прямоугольник 19">
            <a:hlinkClick r:id="rId14" action="ppaction://hlinksldjump"/>
          </p:cNvPr>
          <p:cNvSpPr/>
          <p:nvPr/>
        </p:nvSpPr>
        <p:spPr>
          <a:xfrm>
            <a:off x="7286644" y="4929198"/>
            <a:ext cx="1428750" cy="1285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Прямоугольник 3"/>
          <p:cNvSpPr>
            <a:spLocks noChangeArrowheads="1"/>
          </p:cNvSpPr>
          <p:nvPr/>
        </p:nvSpPr>
        <p:spPr bwMode="auto">
          <a:xfrm>
            <a:off x="714348" y="714356"/>
            <a:ext cx="385765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5400" i="1" dirty="0" smtClean="0">
                <a:latin typeface="KZ Times New Roman" pitchFamily="18" charset="0"/>
              </a:rPr>
              <a:t>Астана </a:t>
            </a:r>
            <a:r>
              <a:rPr lang="ru-RU" sz="5400" i="1" dirty="0" err="1" smtClean="0">
                <a:latin typeface="KZ Times New Roman" pitchFamily="18" charset="0"/>
              </a:rPr>
              <a:t>символына</a:t>
            </a:r>
            <a:r>
              <a:rPr lang="ru-RU" sz="5400" i="1" dirty="0" smtClean="0">
                <a:latin typeface="KZ Times New Roman" pitchFamily="18" charset="0"/>
              </a:rPr>
              <a:t> </a:t>
            </a:r>
            <a:r>
              <a:rPr lang="ru-RU" sz="5400" i="1" dirty="0" err="1" smtClean="0">
                <a:latin typeface="KZ Times New Roman" pitchFamily="18" charset="0"/>
              </a:rPr>
              <a:t>айналған </a:t>
            </a:r>
            <a:r>
              <a:rPr lang="ru-RU" sz="5400" i="1" dirty="0" smtClean="0">
                <a:latin typeface="KZ Times New Roman" pitchFamily="18" charset="0"/>
              </a:rPr>
              <a:t>«</a:t>
            </a:r>
            <a:r>
              <a:rPr lang="ru-RU" sz="5400" i="1" dirty="0" err="1" smtClean="0">
                <a:latin typeface="KZ Times New Roman" pitchFamily="18" charset="0"/>
              </a:rPr>
              <a:t>Бәйтерек</a:t>
            </a:r>
            <a:r>
              <a:rPr lang="ru-RU" sz="5400" i="1" dirty="0" smtClean="0">
                <a:latin typeface="KZ Times New Roman" pitchFamily="18" charset="0"/>
              </a:rPr>
              <a:t>» </a:t>
            </a:r>
            <a:r>
              <a:rPr lang="ru-RU" sz="5400" i="1" dirty="0" err="1" smtClean="0">
                <a:latin typeface="KZ Times New Roman" pitchFamily="18" charset="0"/>
              </a:rPr>
              <a:t>қашан ашылды</a:t>
            </a:r>
            <a:r>
              <a:rPr lang="ru-RU" sz="5400" i="1" dirty="0" smtClean="0">
                <a:latin typeface="KZ Times New Roman" pitchFamily="18" charset="0"/>
              </a:rPr>
              <a:t>?</a:t>
            </a:r>
            <a:endParaRPr lang="ru-RU" sz="5400" dirty="0">
              <a:latin typeface="Calibri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6929454" y="5072074"/>
            <a:ext cx="1042987" cy="50006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" name="Picture 5" descr="Байтере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214422"/>
            <a:ext cx="3857652" cy="36718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Box 1"/>
          <p:cNvSpPr txBox="1">
            <a:spLocks noChangeArrowheads="1"/>
          </p:cNvSpPr>
          <p:nvPr/>
        </p:nvSpPr>
        <p:spPr bwMode="auto">
          <a:xfrm>
            <a:off x="571472" y="928670"/>
            <a:ext cx="792956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 dirty="0" smtClean="0">
                <a:latin typeface="KZ Times New Roman" pitchFamily="18" charset="0"/>
              </a:rPr>
              <a:t>22 наурыз- Наурыз мерекесі деп аталады. “Наурыз”сөзінің мағынасы қандай?</a:t>
            </a:r>
            <a:endParaRPr lang="ru-RU" sz="6000" i="1" dirty="0">
              <a:latin typeface="KZ Times New Roman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6929438" y="5429250"/>
            <a:ext cx="1042987" cy="50006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Box 1"/>
          <p:cNvSpPr txBox="1">
            <a:spLocks noChangeArrowheads="1"/>
          </p:cNvSpPr>
          <p:nvPr/>
        </p:nvSpPr>
        <p:spPr bwMode="auto">
          <a:xfrm>
            <a:off x="857224" y="1357298"/>
            <a:ext cx="735806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5400" i="1" dirty="0" smtClean="0">
                <a:latin typeface="KZ Times New Roman" pitchFamily="18" charset="0"/>
              </a:rPr>
              <a:t>Қазақстан Республикасының Қарулы Күштері мерекесі қай күн?</a:t>
            </a:r>
            <a:endParaRPr lang="ru-RU" sz="54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5429250"/>
            <a:ext cx="1042987" cy="50006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572264" y="4429132"/>
            <a:ext cx="1042987" cy="50006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0658" name="TextBox 3"/>
          <p:cNvSpPr txBox="1">
            <a:spLocks noChangeArrowheads="1"/>
          </p:cNvSpPr>
          <p:nvPr/>
        </p:nvSpPr>
        <p:spPr bwMode="auto">
          <a:xfrm>
            <a:off x="857224" y="2285992"/>
            <a:ext cx="75723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 dirty="0" smtClean="0">
                <a:latin typeface="KZ Times New Roman" pitchFamily="18" charset="0"/>
              </a:rPr>
              <a:t>Рәміздер күні? </a:t>
            </a:r>
            <a:endParaRPr lang="ru-RU" sz="6000" i="1" dirty="0"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072330" y="5000636"/>
            <a:ext cx="1042987" cy="50006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682" name="Прямоугольник 2"/>
          <p:cNvSpPr>
            <a:spLocks noChangeArrowheads="1"/>
          </p:cNvSpPr>
          <p:nvPr/>
        </p:nvSpPr>
        <p:spPr bwMode="auto">
          <a:xfrm>
            <a:off x="1000100" y="1357298"/>
            <a:ext cx="74295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 dirty="0" smtClean="0">
                <a:latin typeface="KZ Times New Roman" pitchFamily="18" charset="0"/>
              </a:rPr>
              <a:t>Қазақстан Республикасының Тәуелсіздік мерекесі  </a:t>
            </a:r>
            <a:endParaRPr lang="ru-RU" sz="6000" i="1" dirty="0"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Box 1"/>
          <p:cNvSpPr txBox="1">
            <a:spLocks noChangeArrowheads="1"/>
          </p:cNvSpPr>
          <p:nvPr/>
        </p:nvSpPr>
        <p:spPr bwMode="auto">
          <a:xfrm>
            <a:off x="857224" y="1000108"/>
            <a:ext cx="76438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4400" dirty="0">
                <a:latin typeface="Book Antiqua" pitchFamily="18" charset="0"/>
              </a:rPr>
              <a:t>Әділ қазылар алқасына, сайыскерлерге, жанкүйерлерге  көп</a:t>
            </a:r>
            <a:r>
              <a:rPr lang="en-US" sz="4400" dirty="0">
                <a:latin typeface="Book Antiqua" pitchFamily="18" charset="0"/>
              </a:rPr>
              <a:t>-</a:t>
            </a:r>
            <a:r>
              <a:rPr lang="kk-KZ" sz="4400" dirty="0">
                <a:latin typeface="Book Antiqua" pitchFamily="18" charset="0"/>
              </a:rPr>
              <a:t>көп рахмет</a:t>
            </a:r>
            <a:r>
              <a:rPr lang="en-US" sz="4400" dirty="0">
                <a:latin typeface="Book Antiqua" pitchFamily="18" charset="0"/>
              </a:rPr>
              <a:t>! </a:t>
            </a:r>
            <a:r>
              <a:rPr lang="kk-KZ" sz="4400" dirty="0">
                <a:latin typeface="Book Antiqua" pitchFamily="18" charset="0"/>
              </a:rPr>
              <a:t>Барлықтарыңызға шығармашылық табыс тілейміз</a:t>
            </a:r>
            <a:r>
              <a:rPr lang="en-US" sz="4400" dirty="0">
                <a:latin typeface="Book Antiqua" pitchFamily="18" charset="0"/>
              </a:rPr>
              <a:t>! </a:t>
            </a:r>
            <a:endParaRPr lang="ru-RU" sz="44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00125" y="500063"/>
          <a:ext cx="7358063" cy="5572125"/>
        </p:xfrm>
        <a:graphic>
          <a:graphicData uri="http://schemas.openxmlformats.org/drawingml/2006/table">
            <a:tbl>
              <a:tblPr/>
              <a:tblGrid>
                <a:gridCol w="1839913"/>
                <a:gridCol w="1839912"/>
                <a:gridCol w="1838325"/>
                <a:gridCol w="1839913"/>
              </a:tblGrid>
              <a:tr h="185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KZ Times New Roman" pitchFamily="18" charset="0"/>
                        </a:rPr>
                        <a:t>Үш  таңбалы санның  ең  кішісі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KZ Times New Roman" pitchFamily="18" charset="0"/>
                        </a:rPr>
                        <a:t>Екі   қатынастың теңдігі   қалай аталады</a:t>
                      </a: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KZ Times New Roman" pitchFamily="18" charset="0"/>
                        </a:rPr>
                        <a:t>Кез  келген  сан қай  санға   қалдықсыз   бөлінеді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KZ Times New Roman" pitchFamily="18" charset="0"/>
                        </a:rPr>
                        <a:t>Алеквотты   бөлшектер  деген   қандай бөлшектер</a:t>
                      </a: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5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kk-KZ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KZ 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KZ Times New Roman" pitchFamily="18" charset="0"/>
                        </a:rPr>
                        <a:t>  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85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KZ Times New Roman" pitchFamily="18" charset="0"/>
                        </a:rPr>
                        <a:t>Алғашқы  қарапайым  есептеуіш  техникасы қалай  аталды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KZ Times New Roman" pitchFamily="18" charset="0"/>
                        </a:rPr>
                        <a:t> Қазіргі  есептеуіш   техникасы   қандай жүйеде жұмыс  істейді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KZ Times New Roman" pitchFamily="18" charset="0"/>
                        </a:rPr>
                        <a:t>  Ақпараттың  ең  кіші  өлшем  бірлігі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KZ Times New Roman" pitchFamily="18" charset="0"/>
                        </a:rPr>
                        <a:t>WINDOWS   </a:t>
                      </a:r>
                      <a:r>
                        <a:rPr kumimoji="0" lang="kk-KZ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KZ Times New Roman" pitchFamily="18" charset="0"/>
                        </a:rPr>
                        <a:t>қандай  бағдарлама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KZ 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Прямоугольник 2"/>
          <p:cNvSpPr>
            <a:spLocks noChangeArrowheads="1"/>
          </p:cNvSpPr>
          <p:nvPr/>
        </p:nvSpPr>
        <p:spPr bwMode="auto">
          <a:xfrm>
            <a:off x="1042988" y="1412875"/>
            <a:ext cx="7489825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/>
              <a:t>0,1,2,3,4,5,6,7,8,9 - </a:t>
            </a:r>
            <a:r>
              <a:rPr lang="kk-KZ" sz="6000" i="1">
                <a:latin typeface="Times New Roman" pitchFamily="18" charset="0"/>
              </a:rPr>
              <a:t>цифрларының толық атауы</a:t>
            </a:r>
            <a:endParaRPr lang="ru-RU" sz="6000" i="1">
              <a:latin typeface="Times New Roman" pitchFamily="18" charset="0"/>
            </a:endParaRPr>
          </a:p>
        </p:txBody>
      </p:sp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072313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Прямоугольник 1"/>
          <p:cNvSpPr>
            <a:spLocks noChangeArrowheads="1"/>
          </p:cNvSpPr>
          <p:nvPr/>
        </p:nvSpPr>
        <p:spPr bwMode="auto">
          <a:xfrm>
            <a:off x="857224" y="928670"/>
            <a:ext cx="74295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4000" i="1" dirty="0">
                <a:latin typeface="KZ Times New Roman" pitchFamily="18" charset="0"/>
              </a:rPr>
              <a:t>      </a:t>
            </a:r>
            <a:r>
              <a:rPr lang="kk-KZ" sz="4400" i="1" dirty="0" smtClean="0">
                <a:latin typeface="KZ Times New Roman" pitchFamily="18" charset="0"/>
              </a:rPr>
              <a:t>Пифагор және оның ойшылдары оны барлық сандардан жоғары қойды. Олар оны бар әлемнің басы деп есептеді . Онсыз қарапайым санаудың өзі болмас еді.</a:t>
            </a:r>
            <a:endParaRPr lang="ru-RU" sz="4400" i="1" dirty="0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3" action="ppaction://hlinksldjump" highlightClick="1"/>
          </p:cNvPr>
          <p:cNvSpPr/>
          <p:nvPr/>
        </p:nvSpPr>
        <p:spPr>
          <a:xfrm>
            <a:off x="7143750" y="5214938"/>
            <a:ext cx="1042988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Прямоугольник 1"/>
          <p:cNvSpPr>
            <a:spLocks noChangeArrowheads="1"/>
          </p:cNvSpPr>
          <p:nvPr/>
        </p:nvSpPr>
        <p:spPr bwMode="auto">
          <a:xfrm>
            <a:off x="857250" y="1571625"/>
            <a:ext cx="7358063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i="1">
                <a:latin typeface="KZ Times New Roman" pitchFamily="18" charset="0"/>
              </a:rPr>
              <a:t>Сифр сөзі нені білдіреді?</a:t>
            </a:r>
            <a:endParaRPr lang="ru-RU" sz="6000" i="1">
              <a:latin typeface="KZ Times New Roman" pitchFamily="18" charset="0"/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6929438" y="4929188"/>
            <a:ext cx="104298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1045</TotalTime>
  <Words>587</Words>
  <Application>Microsoft Office PowerPoint</Application>
  <PresentationFormat>Экран (4:3)</PresentationFormat>
  <Paragraphs>191</Paragraphs>
  <Slides>55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55</vt:i4>
      </vt:variant>
    </vt:vector>
  </HeadingPairs>
  <TitlesOfParts>
    <vt:vector size="56" baseType="lpstr">
      <vt:lpstr>Облака</vt:lpstr>
      <vt:lpstr>“Өз ойыным” </vt:lpstr>
      <vt:lpstr>1  КЕЗЕҢ</vt:lpstr>
      <vt:lpstr>2  КЕЗЕҢ</vt:lpstr>
      <vt:lpstr>3  КЕЗЕҢ</vt:lpstr>
      <vt:lpstr>4  КЕЗЕҢ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ӨЗ  ОЙЫНЫМ</dc:title>
  <dc:creator>user</dc:creator>
  <cp:lastModifiedBy>User</cp:lastModifiedBy>
  <cp:revision>104</cp:revision>
  <dcterms:created xsi:type="dcterms:W3CDTF">2009-04-06T07:34:33Z</dcterms:created>
  <dcterms:modified xsi:type="dcterms:W3CDTF">2012-11-21T21:38:12Z</dcterms:modified>
</cp:coreProperties>
</file>