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73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1" d="100"/>
          <a:sy n="61" d="100"/>
        </p:scale>
        <p:origin x="-67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1BD91-14B3-4142-B59D-70AF315D368E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C06C-10FF-478C-9394-E52ECC8356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2886095"/>
          </a:xfrm>
        </p:spPr>
        <p:txBody>
          <a:bodyPr>
            <a:norm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  <a:latin typeface="KZ Times New Roman" pitchFamily="18" charset="0"/>
              </a:rPr>
              <a:t>Арифметикалы</a:t>
            </a:r>
            <a:r>
              <a:rPr lang="kk-KZ" sz="5400" b="1" dirty="0" smtClean="0">
                <a:solidFill>
                  <a:srgbClr val="FF0000"/>
                </a:solidFill>
                <a:latin typeface="KZ Times New Roman" pitchFamily="18" charset="0"/>
              </a:rPr>
              <a:t>қ прогрессия</a:t>
            </a:r>
            <a:endParaRPr lang="ru-RU" sz="5400" b="1" dirty="0">
              <a:solidFill>
                <a:srgbClr val="FF0000"/>
              </a:solidFill>
              <a:latin typeface="KZ 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429132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</a:t>
            </a:r>
            <a:r>
              <a:rPr lang="kk-KZ" dirty="0" smtClean="0">
                <a:solidFill>
                  <a:srgbClr val="0070C0"/>
                </a:solidFill>
              </a:rPr>
              <a:t>ән мұғалімі Алькеева З.Б.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285728"/>
            <a:ext cx="4147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1400" dirty="0" smtClean="0">
                <a:latin typeface="Arial" pitchFamily="34" charset="0"/>
                <a:cs typeface="Arial" pitchFamily="34" charset="0"/>
              </a:rPr>
              <a:t>Ақсу қаласының дарынды балаларға арналған </a:t>
            </a:r>
          </a:p>
          <a:p>
            <a:pPr algn="ctr"/>
            <a:r>
              <a:rPr lang="kk-KZ" sz="1400" dirty="0" smtClean="0">
                <a:latin typeface="Arial" pitchFamily="34" charset="0"/>
                <a:cs typeface="Arial" pitchFamily="34" charset="0"/>
              </a:rPr>
              <a:t>мамандандырылған гимназиясы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Қызықты ақпарат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600" dirty="0" smtClean="0">
                <a:solidFill>
                  <a:srgbClr val="00B050"/>
                </a:solidFill>
                <a:latin typeface="KZ Times New Roman" pitchFamily="18" charset="0"/>
              </a:rPr>
              <a:t>«</a:t>
            </a:r>
            <a:r>
              <a:rPr lang="kk-KZ" sz="2600" dirty="0" smtClean="0">
                <a:solidFill>
                  <a:srgbClr val="00B050"/>
                </a:solidFill>
                <a:latin typeface="KZ Times New Roman" pitchFamily="18" charset="0"/>
              </a:rPr>
              <a:t>2010 жылы ОБСЕ  Саммиті өтті. Сол кездің өзінде  Президентіміз «Жасыл өткел»  инициативасын бастаған болатын.  Энергияны үнемдеу, энергия көзі ретінде күннің көзі мен желді пайдалану мәселелері айтылған. </a:t>
            </a:r>
          </a:p>
          <a:p>
            <a:r>
              <a:rPr lang="kk-KZ" dirty="0" smtClean="0">
                <a:solidFill>
                  <a:srgbClr val="FF0000"/>
                </a:solidFill>
                <a:latin typeface="KZ Times New Roman" pitchFamily="18" charset="0"/>
              </a:rPr>
              <a:t>Өткен аптада Қазақстан “ЕХРО-2012” көрмесіне қатысып, 161 ел   дауысының қорытындысымен  “EXPO-2017” көрмесі біздің Қазақстанда 10 маусымнан 10 қыркүйекке дейін өтетін болды.</a:t>
            </a:r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 </a:t>
            </a:r>
          </a:p>
          <a:p>
            <a:pPr>
              <a:buNone/>
            </a:pPr>
            <a:r>
              <a:rPr lang="kk-KZ" sz="2600" dirty="0" smtClean="0">
                <a:solidFill>
                  <a:srgbClr val="00B050"/>
                </a:solidFill>
                <a:latin typeface="KZ Times New Roman" pitchFamily="18" charset="0"/>
              </a:rPr>
              <a:t>    Бұл  қосымша мамандықтар мүмкіндігі деген сөз. </a:t>
            </a:r>
            <a:endParaRPr lang="ru-RU" sz="2600" dirty="0" smtClean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sz="2600" dirty="0" smtClean="0">
                <a:solidFill>
                  <a:srgbClr val="00B050"/>
                </a:solidFill>
                <a:latin typeface="KZ Times New Roman" pitchFamily="18" charset="0"/>
              </a:rPr>
              <a:t>Бәсекеге қабілетті маман болу керек</a:t>
            </a:r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.</a:t>
            </a:r>
            <a:endParaRPr lang="ru-RU" dirty="0" smtClean="0">
              <a:solidFill>
                <a:srgbClr val="00B050"/>
              </a:solidFill>
              <a:latin typeface="KZ 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FF0000"/>
                </a:solidFill>
                <a:latin typeface="KZ Times New Roman" pitchFamily="18" charset="0"/>
              </a:rPr>
              <a:t>1-нұсқа </a:t>
            </a:r>
            <a:endParaRPr lang="ru-RU" sz="3200" dirty="0">
              <a:solidFill>
                <a:srgbClr val="FF0000"/>
              </a:solidFill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25000" lnSpcReduction="20000"/>
          </a:bodyPr>
          <a:lstStyle/>
          <a:p>
            <a:r>
              <a:rPr lang="kk-KZ" sz="6400" dirty="0" smtClean="0">
                <a:latin typeface="KZ Times New Roman" pitchFamily="18" charset="0"/>
              </a:rPr>
              <a:t>1.Арифметикалық </a:t>
            </a:r>
            <a:r>
              <a:rPr lang="kk-KZ" sz="6400" dirty="0">
                <a:latin typeface="KZ Times New Roman" pitchFamily="18" charset="0"/>
              </a:rPr>
              <a:t>прогрессияда а</a:t>
            </a:r>
            <a:r>
              <a:rPr lang="kk-KZ" sz="6400" baseline="-25000" dirty="0">
                <a:latin typeface="KZ Times New Roman" pitchFamily="18" charset="0"/>
              </a:rPr>
              <a:t>1</a:t>
            </a:r>
            <a:r>
              <a:rPr lang="kk-KZ" sz="6400" dirty="0">
                <a:latin typeface="KZ Times New Roman" pitchFamily="18" charset="0"/>
              </a:rPr>
              <a:t>=3, d=2 болса, оның алғашқы бес мүшесін көрсетіңіз. </a:t>
            </a:r>
            <a:br>
              <a:rPr lang="kk-KZ" sz="6400" dirty="0">
                <a:latin typeface="KZ Times New Roman" pitchFamily="18" charset="0"/>
              </a:rPr>
            </a:br>
            <a:r>
              <a:rPr lang="kk-KZ" sz="6400" dirty="0">
                <a:latin typeface="KZ Times New Roman" pitchFamily="18" charset="0"/>
              </a:rPr>
              <a:t>A) </a:t>
            </a:r>
            <a:r>
              <a:rPr lang="ru-RU" sz="6400" dirty="0">
                <a:latin typeface="KZ Times New Roman" pitchFamily="18" charset="0"/>
              </a:rPr>
              <a:t>4, 5, 7, 9, 11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B) 3, 5, 7, 9, 11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C) 3, 6, 7, 9, 11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D) 3, 6, 8, 9, 11 </a:t>
            </a:r>
          </a:p>
          <a:p>
            <a:r>
              <a:rPr lang="ru-RU" sz="6400" dirty="0">
                <a:latin typeface="KZ Times New Roman" pitchFamily="18" charset="0"/>
              </a:rPr>
              <a:t>E) 3, 5, 7, 9, 12 </a:t>
            </a:r>
            <a:br>
              <a:rPr lang="ru-RU" sz="6400" dirty="0">
                <a:latin typeface="KZ Times New Roman" pitchFamily="18" charset="0"/>
              </a:rPr>
            </a:br>
            <a:r>
              <a:rPr lang="kk-KZ" sz="6400" dirty="0" smtClean="0">
                <a:latin typeface="KZ Times New Roman" pitchFamily="18" charset="0"/>
              </a:rPr>
              <a:t>2. </a:t>
            </a:r>
            <a:r>
              <a:rPr lang="en-US" sz="6400" dirty="0">
                <a:latin typeface="KZ Times New Roman" pitchFamily="18" charset="0"/>
              </a:rPr>
              <a:t>a</a:t>
            </a:r>
            <a:r>
              <a:rPr lang="en-US" sz="6400" baseline="-25000" dirty="0">
                <a:latin typeface="KZ Times New Roman" pitchFamily="18" charset="0"/>
              </a:rPr>
              <a:t>n</a:t>
            </a:r>
            <a:r>
              <a:rPr lang="ru-RU" sz="6400" dirty="0">
                <a:latin typeface="KZ Times New Roman" pitchFamily="18" charset="0"/>
              </a:rPr>
              <a:t>=6n+2 </a:t>
            </a:r>
            <a:r>
              <a:rPr lang="ru-RU" sz="6400" dirty="0" err="1">
                <a:latin typeface="KZ Times New Roman" pitchFamily="18" charset="0"/>
              </a:rPr>
              <a:t>тізбектің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алғашқы</a:t>
            </a:r>
            <a:r>
              <a:rPr lang="ru-RU" sz="6400" dirty="0">
                <a:latin typeface="KZ Times New Roman" pitchFamily="18" charset="0"/>
              </a:rPr>
              <a:t> он </a:t>
            </a:r>
            <a:r>
              <a:rPr lang="ru-RU" sz="6400" dirty="0" err="1">
                <a:latin typeface="KZ Times New Roman" pitchFamily="18" charset="0"/>
              </a:rPr>
              <a:t>алты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мүшесінің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қосындысын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табыңыз</a:t>
            </a:r>
            <a:r>
              <a:rPr lang="ru-RU" sz="6400" dirty="0">
                <a:latin typeface="KZ Times New Roman" pitchFamily="18" charset="0"/>
              </a:rPr>
              <a:t>: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A) 864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B) 848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C) 792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D) 716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E) 784 </a:t>
            </a:r>
            <a:br>
              <a:rPr lang="ru-RU" sz="6400" dirty="0">
                <a:latin typeface="KZ Times New Roman" pitchFamily="18" charset="0"/>
              </a:rPr>
            </a:br>
            <a:r>
              <a:rPr lang="kk-KZ" sz="6400" dirty="0" smtClean="0">
                <a:latin typeface="KZ Times New Roman" pitchFamily="18" charset="0"/>
              </a:rPr>
              <a:t>3. </a:t>
            </a:r>
            <a:r>
              <a:rPr lang="ru-RU" sz="6400" dirty="0" err="1">
                <a:latin typeface="KZ Times New Roman" pitchFamily="18" charset="0"/>
              </a:rPr>
              <a:t>Егер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5</a:t>
            </a:r>
            <a:r>
              <a:rPr lang="ru-RU" sz="6400" dirty="0">
                <a:latin typeface="KZ Times New Roman" pitchFamily="18" charset="0"/>
              </a:rPr>
              <a:t>=8,7 </a:t>
            </a:r>
            <a:r>
              <a:rPr lang="ru-RU" sz="6400" dirty="0" err="1">
                <a:latin typeface="KZ Times New Roman" pitchFamily="18" charset="0"/>
              </a:rPr>
              <a:t>және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8</a:t>
            </a:r>
            <a:r>
              <a:rPr lang="ru-RU" sz="6400" dirty="0">
                <a:latin typeface="KZ Times New Roman" pitchFamily="18" charset="0"/>
              </a:rPr>
              <a:t>=12,3 </a:t>
            </a:r>
            <a:r>
              <a:rPr lang="ru-RU" sz="6400" dirty="0" err="1">
                <a:latin typeface="KZ Times New Roman" pitchFamily="18" charset="0"/>
              </a:rPr>
              <a:t>болса</a:t>
            </a:r>
            <a:r>
              <a:rPr lang="ru-RU" sz="6400" dirty="0">
                <a:latin typeface="KZ Times New Roman" pitchFamily="18" charset="0"/>
              </a:rPr>
              <a:t>, </a:t>
            </a:r>
            <a:r>
              <a:rPr lang="ru-RU" sz="6400" dirty="0" err="1">
                <a:latin typeface="KZ Times New Roman" pitchFamily="18" charset="0"/>
              </a:rPr>
              <a:t>d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және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1</a:t>
            </a:r>
            <a:r>
              <a:rPr lang="ru-RU" sz="6400" dirty="0">
                <a:latin typeface="KZ Times New Roman" pitchFamily="18" charset="0"/>
              </a:rPr>
              <a:t>-ді </a:t>
            </a:r>
            <a:r>
              <a:rPr lang="ru-RU" sz="6400" dirty="0" err="1">
                <a:latin typeface="KZ Times New Roman" pitchFamily="18" charset="0"/>
              </a:rPr>
              <a:t>табыңыз</a:t>
            </a:r>
            <a:r>
              <a:rPr lang="ru-RU" sz="6400" dirty="0">
                <a:latin typeface="KZ Times New Roman" pitchFamily="18" charset="0"/>
              </a:rPr>
              <a:t>: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A) d=1,6, a1=2,3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B) d=3,6, a1= –5,7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C) d=1,2, a1=3,9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D) d=1,4, a1=3,1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E) d=1,3, a1=2,9 </a:t>
            </a:r>
            <a:br>
              <a:rPr lang="ru-RU" sz="6400" dirty="0">
                <a:latin typeface="KZ Times New Roman" pitchFamily="18" charset="0"/>
              </a:rPr>
            </a:br>
            <a:r>
              <a:rPr lang="kk-KZ" sz="6400" dirty="0" smtClean="0">
                <a:latin typeface="KZ Times New Roman" pitchFamily="18" charset="0"/>
              </a:rPr>
              <a:t>4. </a:t>
            </a:r>
            <a:r>
              <a:rPr lang="ru-RU" sz="6400" dirty="0" err="1">
                <a:latin typeface="KZ Times New Roman" pitchFamily="18" charset="0"/>
              </a:rPr>
              <a:t>Арифметикалық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прогрессияда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1</a:t>
            </a:r>
            <a:r>
              <a:rPr lang="ru-RU" sz="6400" dirty="0">
                <a:latin typeface="KZ Times New Roman" pitchFamily="18" charset="0"/>
              </a:rPr>
              <a:t>= –7,3 </a:t>
            </a:r>
            <a:r>
              <a:rPr lang="ru-RU" sz="6400" dirty="0" err="1">
                <a:latin typeface="KZ Times New Roman" pitchFamily="18" charset="0"/>
              </a:rPr>
              <a:t>және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2</a:t>
            </a:r>
            <a:r>
              <a:rPr lang="ru-RU" sz="6400" dirty="0">
                <a:latin typeface="KZ Times New Roman" pitchFamily="18" charset="0"/>
              </a:rPr>
              <a:t>= –6,4 </a:t>
            </a:r>
            <a:r>
              <a:rPr lang="ru-RU" sz="6400" dirty="0" err="1">
                <a:latin typeface="KZ Times New Roman" pitchFamily="18" charset="0"/>
              </a:rPr>
              <a:t>болса</a:t>
            </a:r>
            <a:r>
              <a:rPr lang="ru-RU" sz="6400" dirty="0">
                <a:latin typeface="KZ Times New Roman" pitchFamily="18" charset="0"/>
              </a:rPr>
              <a:t>, 26 саны </a:t>
            </a:r>
            <a:r>
              <a:rPr lang="ru-RU" sz="6400" dirty="0" err="1">
                <a:latin typeface="KZ Times New Roman" pitchFamily="18" charset="0"/>
              </a:rPr>
              <a:t>тізбектің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нешінші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мүшесі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болады</a:t>
            </a:r>
            <a:r>
              <a:rPr lang="ru-RU" sz="6400" dirty="0">
                <a:latin typeface="KZ Times New Roman" pitchFamily="18" charset="0"/>
              </a:rPr>
              <a:t>?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A) n=39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B) n=38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C) n=27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D) n=28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E) n=30 </a:t>
            </a:r>
            <a:r>
              <a:rPr lang="ru-RU" sz="5600" dirty="0">
                <a:latin typeface="KZ Times New Roman" pitchFamily="18" charset="0"/>
              </a:rPr>
              <a:t/>
            </a:r>
            <a:br>
              <a:rPr lang="ru-RU" sz="5600" dirty="0">
                <a:latin typeface="KZ Times New Roman" pitchFamily="18" charset="0"/>
              </a:rPr>
            </a:br>
            <a:endParaRPr lang="ru-RU" sz="5600" dirty="0">
              <a:latin typeface="KZ 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KZ Times New Roman" pitchFamily="18" charset="0"/>
              </a:rPr>
              <a:t>2-нұсқа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25000" lnSpcReduction="20000"/>
          </a:bodyPr>
          <a:lstStyle/>
          <a:p>
            <a:r>
              <a:rPr lang="ru-RU" sz="1600" dirty="0">
                <a:latin typeface="KZ Times New Roman" pitchFamily="18" charset="0"/>
              </a:rPr>
              <a:t/>
            </a:r>
            <a:br>
              <a:rPr lang="ru-RU" sz="1600" dirty="0">
                <a:latin typeface="KZ Times New Roman" pitchFamily="18" charset="0"/>
              </a:rPr>
            </a:br>
            <a:r>
              <a:rPr lang="kk-KZ" sz="6400" dirty="0">
                <a:latin typeface="KZ Times New Roman" pitchFamily="18" charset="0"/>
              </a:rPr>
              <a:t>1. </a:t>
            </a:r>
            <a:r>
              <a:rPr lang="ru-RU" sz="6400" dirty="0" err="1">
                <a:latin typeface="KZ Times New Roman" pitchFamily="18" charset="0"/>
              </a:rPr>
              <a:t>Арифметикалық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прогрессияда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1</a:t>
            </a:r>
            <a:r>
              <a:rPr lang="ru-RU" sz="6400" dirty="0">
                <a:latin typeface="KZ Times New Roman" pitchFamily="18" charset="0"/>
              </a:rPr>
              <a:t> = 2, </a:t>
            </a:r>
            <a:r>
              <a:rPr lang="ru-RU" sz="6400" dirty="0" err="1">
                <a:latin typeface="KZ Times New Roman" pitchFamily="18" charset="0"/>
              </a:rPr>
              <a:t>d</a:t>
            </a:r>
            <a:r>
              <a:rPr lang="ru-RU" sz="6400" dirty="0">
                <a:latin typeface="KZ Times New Roman" pitchFamily="18" charset="0"/>
              </a:rPr>
              <a:t> = 5 </a:t>
            </a:r>
            <a:r>
              <a:rPr lang="ru-RU" sz="6400" dirty="0" err="1">
                <a:latin typeface="KZ Times New Roman" pitchFamily="18" charset="0"/>
              </a:rPr>
              <a:t>болса</a:t>
            </a:r>
            <a:r>
              <a:rPr lang="ru-RU" sz="6400" dirty="0">
                <a:latin typeface="KZ Times New Roman" pitchFamily="18" charset="0"/>
              </a:rPr>
              <a:t>, </a:t>
            </a:r>
            <a:r>
              <a:rPr lang="ru-RU" sz="6400" dirty="0" err="1">
                <a:latin typeface="KZ Times New Roman" pitchFamily="18" charset="0"/>
              </a:rPr>
              <a:t>оның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алғашқы</a:t>
            </a:r>
            <a:r>
              <a:rPr lang="ru-RU" sz="6400" dirty="0">
                <a:latin typeface="KZ Times New Roman" pitchFamily="18" charset="0"/>
              </a:rPr>
              <a:t> бес </a:t>
            </a:r>
            <a:r>
              <a:rPr lang="ru-RU" sz="6400" dirty="0" err="1">
                <a:latin typeface="KZ Times New Roman" pitchFamily="18" charset="0"/>
              </a:rPr>
              <a:t>мүшесін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табыңыз</a:t>
            </a:r>
            <a:r>
              <a:rPr lang="ru-RU" sz="6400" dirty="0">
                <a:latin typeface="KZ Times New Roman" pitchFamily="18" charset="0"/>
              </a:rPr>
              <a:t>: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A) 2; 7; 12; 17; 22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B) 5; 10; 15; 20; 25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C) 1; 6; 11; 16; 21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D) 0; 5; 10; 15; 20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E) 3; 8; 13; 18; 23 </a:t>
            </a:r>
            <a:br>
              <a:rPr lang="ru-RU" sz="6400" dirty="0">
                <a:latin typeface="KZ Times New Roman" pitchFamily="18" charset="0"/>
              </a:rPr>
            </a:br>
            <a:r>
              <a:rPr lang="kk-KZ" sz="6400" dirty="0">
                <a:latin typeface="KZ Times New Roman" pitchFamily="18" charset="0"/>
              </a:rPr>
              <a:t> </a:t>
            </a:r>
            <a:r>
              <a:rPr lang="kk-KZ" sz="6400" dirty="0" smtClean="0">
                <a:latin typeface="KZ Times New Roman" pitchFamily="18" charset="0"/>
              </a:rPr>
              <a:t>2. </a:t>
            </a:r>
            <a:r>
              <a:rPr lang="kk-KZ" sz="6400" dirty="0">
                <a:latin typeface="KZ Times New Roman" pitchFamily="18" charset="0"/>
              </a:rPr>
              <a:t>a</a:t>
            </a:r>
            <a:r>
              <a:rPr lang="kk-KZ" sz="6400" baseline="-25000" dirty="0">
                <a:latin typeface="KZ Times New Roman" pitchFamily="18" charset="0"/>
              </a:rPr>
              <a:t>n</a:t>
            </a:r>
            <a:r>
              <a:rPr lang="kk-KZ" sz="6400" dirty="0">
                <a:latin typeface="KZ Times New Roman" pitchFamily="18" charset="0"/>
              </a:rPr>
              <a:t>=4n+9 тізбегінің алғашқы он сегіз мүшесінің қосындысын табыңыз: </a:t>
            </a:r>
            <a:br>
              <a:rPr lang="kk-KZ" sz="6400" dirty="0">
                <a:latin typeface="KZ Times New Roman" pitchFamily="18" charset="0"/>
              </a:rPr>
            </a:br>
            <a:r>
              <a:rPr lang="kk-KZ" sz="6400" dirty="0">
                <a:latin typeface="KZ Times New Roman" pitchFamily="18" charset="0"/>
              </a:rPr>
              <a:t>A) 732 </a:t>
            </a:r>
            <a:br>
              <a:rPr lang="kk-KZ" sz="6400" dirty="0">
                <a:latin typeface="KZ Times New Roman" pitchFamily="18" charset="0"/>
              </a:rPr>
            </a:br>
            <a:r>
              <a:rPr lang="kk-KZ" sz="6400" dirty="0">
                <a:latin typeface="KZ Times New Roman" pitchFamily="18" charset="0"/>
              </a:rPr>
              <a:t>B) 846 </a:t>
            </a:r>
            <a:br>
              <a:rPr lang="kk-KZ" sz="6400" dirty="0">
                <a:latin typeface="KZ Times New Roman" pitchFamily="18" charset="0"/>
              </a:rPr>
            </a:br>
            <a:r>
              <a:rPr lang="kk-KZ" sz="6400" dirty="0">
                <a:latin typeface="KZ Times New Roman" pitchFamily="18" charset="0"/>
              </a:rPr>
              <a:t>C) 768 </a:t>
            </a:r>
            <a:br>
              <a:rPr lang="kk-KZ" sz="6400" dirty="0">
                <a:latin typeface="KZ Times New Roman" pitchFamily="18" charset="0"/>
              </a:rPr>
            </a:br>
            <a:r>
              <a:rPr lang="kk-KZ" sz="6400" dirty="0">
                <a:latin typeface="KZ Times New Roman" pitchFamily="18" charset="0"/>
              </a:rPr>
              <a:t>D) 934 </a:t>
            </a:r>
            <a:br>
              <a:rPr lang="kk-KZ" sz="6400" dirty="0">
                <a:latin typeface="KZ Times New Roman" pitchFamily="18" charset="0"/>
              </a:rPr>
            </a:br>
            <a:r>
              <a:rPr lang="kk-KZ" sz="6400" dirty="0">
                <a:latin typeface="KZ Times New Roman" pitchFamily="18" charset="0"/>
              </a:rPr>
              <a:t>E) 874 </a:t>
            </a:r>
            <a:br>
              <a:rPr lang="kk-KZ" sz="6400" dirty="0">
                <a:latin typeface="KZ Times New Roman" pitchFamily="18" charset="0"/>
              </a:rPr>
            </a:br>
            <a:r>
              <a:rPr lang="kk-KZ" sz="6400" dirty="0" smtClean="0">
                <a:latin typeface="KZ Times New Roman" pitchFamily="18" charset="0"/>
              </a:rPr>
              <a:t>3. </a:t>
            </a:r>
            <a:r>
              <a:rPr lang="ru-RU" sz="6400" dirty="0" err="1">
                <a:latin typeface="KZ Times New Roman" pitchFamily="18" charset="0"/>
              </a:rPr>
              <a:t>Арифметикалық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прогрессияда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3</a:t>
            </a:r>
            <a:r>
              <a:rPr lang="ru-RU" sz="6400" dirty="0">
                <a:latin typeface="KZ Times New Roman" pitchFamily="18" charset="0"/>
              </a:rPr>
              <a:t>=7,5 , а</a:t>
            </a:r>
            <a:r>
              <a:rPr lang="ru-RU" sz="6400" baseline="-25000" dirty="0">
                <a:latin typeface="KZ Times New Roman" pitchFamily="18" charset="0"/>
              </a:rPr>
              <a:t>7</a:t>
            </a:r>
            <a:r>
              <a:rPr lang="ru-RU" sz="6400" dirty="0">
                <a:latin typeface="KZ Times New Roman" pitchFamily="18" charset="0"/>
              </a:rPr>
              <a:t>=14,3 </a:t>
            </a:r>
            <a:r>
              <a:rPr lang="ru-RU" sz="6400" dirty="0" err="1">
                <a:latin typeface="KZ Times New Roman" pitchFamily="18" charset="0"/>
              </a:rPr>
              <a:t>болса</a:t>
            </a:r>
            <a:r>
              <a:rPr lang="ru-RU" sz="6400" dirty="0">
                <a:latin typeface="KZ Times New Roman" pitchFamily="18" charset="0"/>
              </a:rPr>
              <a:t>, </a:t>
            </a:r>
            <a:r>
              <a:rPr lang="ru-RU" sz="6400" dirty="0" err="1">
                <a:latin typeface="KZ Times New Roman" pitchFamily="18" charset="0"/>
              </a:rPr>
              <a:t>d</a:t>
            </a:r>
            <a:r>
              <a:rPr lang="ru-RU" sz="6400" dirty="0">
                <a:latin typeface="KZ Times New Roman" pitchFamily="18" charset="0"/>
              </a:rPr>
              <a:t> мен а</a:t>
            </a:r>
            <a:r>
              <a:rPr lang="ru-RU" sz="6400" baseline="-25000" dirty="0">
                <a:latin typeface="KZ Times New Roman" pitchFamily="18" charset="0"/>
              </a:rPr>
              <a:t>1</a:t>
            </a:r>
            <a:r>
              <a:rPr lang="ru-RU" sz="6400" dirty="0">
                <a:latin typeface="KZ Times New Roman" pitchFamily="18" charset="0"/>
              </a:rPr>
              <a:t>-</a:t>
            </a:r>
            <a:r>
              <a:rPr lang="kk-KZ" sz="6400" dirty="0">
                <a:latin typeface="KZ Times New Roman" pitchFamily="18" charset="0"/>
              </a:rPr>
              <a:t>ш</a:t>
            </a:r>
            <a:r>
              <a:rPr lang="ru-RU" sz="6400" dirty="0" err="1">
                <a:latin typeface="KZ Times New Roman" pitchFamily="18" charset="0"/>
              </a:rPr>
              <a:t>і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мүшесін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табыңыз</a:t>
            </a:r>
            <a:r>
              <a:rPr lang="ru-RU" sz="6400" dirty="0">
                <a:latin typeface="KZ Times New Roman" pitchFamily="18" charset="0"/>
              </a:rPr>
              <a:t>: </a:t>
            </a:r>
          </a:p>
          <a:p>
            <a:r>
              <a:rPr lang="en-US" sz="6400" dirty="0">
                <a:latin typeface="KZ Times New Roman" pitchFamily="18" charset="0"/>
              </a:rPr>
              <a:t>A) d=6,8, a1= –6,1 </a:t>
            </a:r>
            <a:br>
              <a:rPr lang="en-US" sz="6400" dirty="0">
                <a:latin typeface="KZ Times New Roman" pitchFamily="18" charset="0"/>
              </a:rPr>
            </a:br>
            <a:r>
              <a:rPr lang="en-US" sz="6400" dirty="0">
                <a:latin typeface="KZ Times New Roman" pitchFamily="18" charset="0"/>
              </a:rPr>
              <a:t>B) d=3,4, a1=0,7 </a:t>
            </a:r>
            <a:br>
              <a:rPr lang="en-US" sz="6400" dirty="0">
                <a:latin typeface="KZ Times New Roman" pitchFamily="18" charset="0"/>
              </a:rPr>
            </a:br>
            <a:r>
              <a:rPr lang="en-US" sz="6400" dirty="0">
                <a:latin typeface="KZ Times New Roman" pitchFamily="18" charset="0"/>
              </a:rPr>
              <a:t>C) d=1,7, a1=4,1 </a:t>
            </a:r>
            <a:br>
              <a:rPr lang="en-US" sz="6400" dirty="0">
                <a:latin typeface="KZ Times New Roman" pitchFamily="18" charset="0"/>
              </a:rPr>
            </a:br>
            <a:r>
              <a:rPr lang="en-US" sz="6400" dirty="0">
                <a:latin typeface="KZ Times New Roman" pitchFamily="18" charset="0"/>
              </a:rPr>
              <a:t>D) d=1,4, a1=4,7 </a:t>
            </a:r>
            <a:br>
              <a:rPr lang="en-US" sz="6400" dirty="0">
                <a:latin typeface="KZ Times New Roman" pitchFamily="18" charset="0"/>
              </a:rPr>
            </a:br>
            <a:r>
              <a:rPr lang="en-US" sz="6400" dirty="0">
                <a:latin typeface="KZ Times New Roman" pitchFamily="18" charset="0"/>
              </a:rPr>
              <a:t>E) d=1,6, a1=4,7 </a:t>
            </a:r>
            <a:br>
              <a:rPr lang="en-US" sz="6400" dirty="0">
                <a:latin typeface="KZ Times New Roman" pitchFamily="18" charset="0"/>
              </a:rPr>
            </a:br>
            <a:r>
              <a:rPr lang="kk-KZ" sz="6400" dirty="0" smtClean="0">
                <a:latin typeface="KZ Times New Roman" pitchFamily="18" charset="0"/>
              </a:rPr>
              <a:t>4. </a:t>
            </a:r>
            <a:r>
              <a:rPr lang="ru-RU" sz="6400" dirty="0" err="1">
                <a:latin typeface="KZ Times New Roman" pitchFamily="18" charset="0"/>
              </a:rPr>
              <a:t>Арифметикалық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прогрессияда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1</a:t>
            </a:r>
            <a:r>
              <a:rPr lang="ru-RU" sz="6400" dirty="0">
                <a:latin typeface="KZ Times New Roman" pitchFamily="18" charset="0"/>
              </a:rPr>
              <a:t>= –5,6 </a:t>
            </a:r>
            <a:r>
              <a:rPr lang="ru-RU" sz="6400" dirty="0" err="1">
                <a:latin typeface="KZ Times New Roman" pitchFamily="18" charset="0"/>
              </a:rPr>
              <a:t>және</a:t>
            </a:r>
            <a:r>
              <a:rPr lang="ru-RU" sz="6400" dirty="0">
                <a:latin typeface="KZ Times New Roman" pitchFamily="18" charset="0"/>
              </a:rPr>
              <a:t> а</a:t>
            </a:r>
            <a:r>
              <a:rPr lang="ru-RU" sz="6400" baseline="-25000" dirty="0">
                <a:latin typeface="KZ Times New Roman" pitchFamily="18" charset="0"/>
              </a:rPr>
              <a:t>2</a:t>
            </a:r>
            <a:r>
              <a:rPr lang="ru-RU" sz="6400" dirty="0">
                <a:latin typeface="KZ Times New Roman" pitchFamily="18" charset="0"/>
              </a:rPr>
              <a:t>= –4,8 </a:t>
            </a:r>
            <a:r>
              <a:rPr lang="ru-RU" sz="6400" dirty="0" err="1">
                <a:latin typeface="KZ Times New Roman" pitchFamily="18" charset="0"/>
              </a:rPr>
              <a:t>болса</a:t>
            </a:r>
            <a:r>
              <a:rPr lang="ru-RU" sz="6400" dirty="0">
                <a:latin typeface="KZ Times New Roman" pitchFamily="18" charset="0"/>
              </a:rPr>
              <a:t>, 16 саны </a:t>
            </a:r>
            <a:r>
              <a:rPr lang="ru-RU" sz="6400" dirty="0" err="1">
                <a:latin typeface="KZ Times New Roman" pitchFamily="18" charset="0"/>
              </a:rPr>
              <a:t>тізбектің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нешінші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мүшесі</a:t>
            </a:r>
            <a:r>
              <a:rPr lang="ru-RU" sz="6400" dirty="0">
                <a:latin typeface="KZ Times New Roman" pitchFamily="18" charset="0"/>
              </a:rPr>
              <a:t> </a:t>
            </a:r>
            <a:r>
              <a:rPr lang="ru-RU" sz="6400" dirty="0" err="1">
                <a:latin typeface="KZ Times New Roman" pitchFamily="18" charset="0"/>
              </a:rPr>
              <a:t>болады</a:t>
            </a:r>
            <a:r>
              <a:rPr lang="ru-RU" sz="6400" dirty="0">
                <a:latin typeface="KZ Times New Roman" pitchFamily="18" charset="0"/>
              </a:rPr>
              <a:t>?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A) n=14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B) n=27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C) n=13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D) n=28 </a:t>
            </a:r>
            <a:br>
              <a:rPr lang="ru-RU" sz="6400" dirty="0">
                <a:latin typeface="KZ Times New Roman" pitchFamily="18" charset="0"/>
              </a:rPr>
            </a:br>
            <a:r>
              <a:rPr lang="ru-RU" sz="6400" dirty="0">
                <a:latin typeface="KZ Times New Roman" pitchFamily="18" charset="0"/>
              </a:rPr>
              <a:t>E) n=30 </a:t>
            </a:r>
            <a:br>
              <a:rPr lang="ru-RU" sz="6400" dirty="0">
                <a:latin typeface="KZ Times New Roman" pitchFamily="18" charset="0"/>
              </a:rPr>
            </a:br>
            <a:endParaRPr lang="ru-RU" sz="6400" dirty="0">
              <a:latin typeface="KZ 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KZ Times New Roman" pitchFamily="18" charset="0"/>
              </a:rPr>
              <a:t>Тест жауаптары</a:t>
            </a:r>
            <a:endParaRPr lang="ru-RU" sz="2800" dirty="0">
              <a:solidFill>
                <a:srgbClr val="FF0000"/>
              </a:solidFill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KZ Times New Roman" pitchFamily="18" charset="0"/>
              </a:rPr>
              <a:t>1-нұсқа                          2-нұсқа</a:t>
            </a:r>
          </a:p>
          <a:p>
            <a:r>
              <a:rPr lang="kk-KZ" dirty="0" smtClean="0">
                <a:latin typeface="KZ Times New Roman" pitchFamily="18" charset="0"/>
              </a:rPr>
              <a:t>1В                                   1А</a:t>
            </a:r>
          </a:p>
          <a:p>
            <a:r>
              <a:rPr lang="kk-KZ" dirty="0" smtClean="0">
                <a:latin typeface="KZ Times New Roman" pitchFamily="18" charset="0"/>
              </a:rPr>
              <a:t>2В                                   2В</a:t>
            </a:r>
          </a:p>
          <a:p>
            <a:r>
              <a:rPr lang="kk-KZ" dirty="0" smtClean="0">
                <a:latin typeface="KZ Times New Roman" pitchFamily="18" charset="0"/>
              </a:rPr>
              <a:t>3С                                   3С</a:t>
            </a:r>
          </a:p>
          <a:p>
            <a:r>
              <a:rPr lang="kk-KZ" dirty="0" smtClean="0">
                <a:latin typeface="KZ Times New Roman" pitchFamily="18" charset="0"/>
              </a:rPr>
              <a:t>4В                                   4Д</a:t>
            </a: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KZ Times New Roman" pitchFamily="18" charset="0"/>
              </a:rPr>
              <a:t>Үйге тапсырма</a:t>
            </a:r>
            <a:r>
              <a:rPr lang="ru-RU" dirty="0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KZ Times New Roman" pitchFamily="18" charset="0"/>
              </a:rPr>
            </a:br>
            <a:endParaRPr lang="ru-RU" dirty="0">
              <a:solidFill>
                <a:srgbClr val="FF0000"/>
              </a:solidFill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800" dirty="0" smtClean="0">
                <a:latin typeface="KZ Times New Roman" pitchFamily="18" charset="0"/>
              </a:rPr>
              <a:t>МАБ-қа </a:t>
            </a:r>
            <a:r>
              <a:rPr lang="kk-KZ" sz="2800" dirty="0">
                <a:latin typeface="KZ Times New Roman" pitchFamily="18" charset="0"/>
              </a:rPr>
              <a:t>дайындық </a:t>
            </a:r>
            <a:r>
              <a:rPr lang="kk-KZ" sz="2800" dirty="0" smtClean="0">
                <a:latin typeface="KZ Times New Roman" pitchFamily="18" charset="0"/>
              </a:rPr>
              <a:t>оқулығынан:</a:t>
            </a:r>
          </a:p>
          <a:p>
            <a:pPr>
              <a:buNone/>
            </a:pPr>
            <a:r>
              <a:rPr lang="kk-KZ" sz="2800" dirty="0" smtClean="0">
                <a:latin typeface="KZ Times New Roman" pitchFamily="18" charset="0"/>
              </a:rPr>
              <a:t>    18 </a:t>
            </a:r>
            <a:r>
              <a:rPr lang="kk-KZ" sz="2800" dirty="0">
                <a:latin typeface="KZ Times New Roman" pitchFamily="18" charset="0"/>
              </a:rPr>
              <a:t>нұсқа № 15 (133-бет</a:t>
            </a:r>
            <a:r>
              <a:rPr lang="kk-KZ" sz="2800" dirty="0" smtClean="0">
                <a:latin typeface="KZ Times New Roman" pitchFamily="18" charset="0"/>
              </a:rPr>
              <a:t>)</a:t>
            </a:r>
          </a:p>
          <a:p>
            <a:pPr>
              <a:buNone/>
            </a:pPr>
            <a:r>
              <a:rPr lang="kk-KZ" sz="2800" dirty="0" smtClean="0">
                <a:latin typeface="KZ Times New Roman" pitchFamily="18" charset="0"/>
              </a:rPr>
              <a:t>    19 </a:t>
            </a:r>
            <a:r>
              <a:rPr lang="kk-KZ" sz="2800" dirty="0">
                <a:latin typeface="KZ Times New Roman" pitchFamily="18" charset="0"/>
              </a:rPr>
              <a:t>нұсқа № 15 (140-бет).</a:t>
            </a:r>
            <a:endParaRPr lang="ru-RU" sz="2800" dirty="0">
              <a:latin typeface="KZ Times New Roman" pitchFamily="18" charset="0"/>
            </a:endParaRPr>
          </a:p>
          <a:p>
            <a:r>
              <a:rPr lang="kk-KZ" sz="2800" dirty="0">
                <a:latin typeface="KZ Times New Roman" pitchFamily="18" charset="0"/>
              </a:rPr>
              <a:t>Емтихан есептерінен: </a:t>
            </a:r>
            <a:endParaRPr lang="kk-KZ" sz="2800" dirty="0" smtClean="0">
              <a:latin typeface="KZ Times New Roman" pitchFamily="18" charset="0"/>
            </a:endParaRPr>
          </a:p>
          <a:p>
            <a:pPr>
              <a:buNone/>
            </a:pPr>
            <a:r>
              <a:rPr lang="kk-KZ" sz="2800" dirty="0">
                <a:latin typeface="KZ Times New Roman" pitchFamily="18" charset="0"/>
              </a:rPr>
              <a:t> </a:t>
            </a:r>
            <a:r>
              <a:rPr lang="kk-KZ" sz="2800" dirty="0" smtClean="0">
                <a:latin typeface="KZ Times New Roman" pitchFamily="18" charset="0"/>
              </a:rPr>
              <a:t>   </a:t>
            </a:r>
            <a:r>
              <a:rPr lang="kk-KZ" sz="2800" dirty="0">
                <a:latin typeface="KZ Times New Roman" pitchFamily="18" charset="0"/>
              </a:rPr>
              <a:t>6С.48</a:t>
            </a:r>
            <a:endParaRPr lang="ru-RU" sz="2800" dirty="0">
              <a:latin typeface="KZ 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66750" y="2658269"/>
            <a:ext cx="36195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k-KZ" b="1" dirty="0">
                <a:solidFill>
                  <a:srgbClr val="FF0000"/>
                </a:solidFill>
                <a:latin typeface="KZ Times New Roman" pitchFamily="18" charset="0"/>
              </a:rPr>
              <a:t>2017 жылы сендер екінші </a:t>
            </a:r>
            <a: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KZ Times New Roman" pitchFamily="18" charset="0"/>
              </a:rPr>
              <a:t>курс студенттері боласыңдар. Ендеше, </a:t>
            </a:r>
            <a:r>
              <a:rPr lang="kk-KZ" b="1">
                <a:solidFill>
                  <a:srgbClr val="FF0000"/>
                </a:solidFill>
                <a:latin typeface="KZ Times New Roman" pitchFamily="18" charset="0"/>
              </a:rPr>
              <a:t>сол </a:t>
            </a:r>
            <a:r>
              <a:rPr lang="kk-KZ" b="1" smtClean="0">
                <a:solidFill>
                  <a:srgbClr val="FF0000"/>
                </a:solidFill>
                <a:latin typeface="KZ Times New Roman" pitchFamily="18" charset="0"/>
              </a:rPr>
              <a:t>«ЕХРО 2017</a:t>
            </a:r>
            <a:r>
              <a:rPr lang="kk-KZ" b="1" dirty="0">
                <a:solidFill>
                  <a:srgbClr val="FF0000"/>
                </a:solidFill>
                <a:latin typeface="KZ Times New Roman" pitchFamily="18" charset="0"/>
              </a:rPr>
              <a:t>» көрмесіне сендер де өз еңбектеріңді, білімдеріңді көрсетіп, </a:t>
            </a:r>
            <a: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  <a:t>қатысуларыңа тілектеспін.</a:t>
            </a:r>
            <a:endParaRPr lang="ru-RU" dirty="0">
              <a:solidFill>
                <a:srgbClr val="FF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sz="2700" b="1" dirty="0" smtClean="0">
                <a:solidFill>
                  <a:srgbClr val="00B050"/>
                </a:solidFill>
                <a:latin typeface="KZ Times New Roman" pitchFamily="18" charset="0"/>
              </a:rPr>
              <a:t>Н.</a:t>
            </a:r>
            <a:r>
              <a:rPr lang="kk-KZ" sz="2700" dirty="0" smtClean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kk-KZ" sz="2700" b="1" dirty="0" smtClean="0">
                <a:solidFill>
                  <a:srgbClr val="00B050"/>
                </a:solidFill>
                <a:latin typeface="KZ Times New Roman" pitchFamily="18" charset="0"/>
              </a:rPr>
              <a:t>Назарбаев “Қазақстан білім қоғамы жолында” интерактивті дәрісі.</a:t>
            </a:r>
            <a: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  <a:t>«Білекке </a:t>
            </a:r>
            <a:r>
              <a:rPr lang="kk-KZ" b="1" dirty="0">
                <a:solidFill>
                  <a:srgbClr val="FF0000"/>
                </a:solidFill>
                <a:latin typeface="KZ Times New Roman" pitchFamily="18" charset="0"/>
              </a:rPr>
              <a:t>сенетін заман емес, білімге сенетін заман</a:t>
            </a:r>
            <a: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  <a:t>» </a:t>
            </a:r>
            <a:b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latin typeface="KZ Times New Roman" pitchFamily="18" charset="0"/>
              </a:rPr>
              <a:t>                             </a:t>
            </a:r>
            <a:r>
              <a:rPr lang="kk-KZ" b="1" dirty="0" smtClean="0">
                <a:solidFill>
                  <a:srgbClr val="00B050"/>
                </a:solidFill>
                <a:latin typeface="KZ Times New Roman" pitchFamily="18" charset="0"/>
              </a:rPr>
              <a:t/>
            </a:r>
            <a:br>
              <a:rPr lang="kk-KZ" b="1" dirty="0" smtClean="0">
                <a:solidFill>
                  <a:srgbClr val="00B050"/>
                </a:solidFill>
                <a:latin typeface="KZ Times New Roman" pitchFamily="18" charset="0"/>
              </a:rPr>
            </a:br>
            <a:r>
              <a:rPr lang="kk-KZ" b="1" dirty="0" smtClean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Ж</a:t>
            </a:r>
            <a:r>
              <a:rPr lang="kk-KZ" b="1" dirty="0" smtClean="0">
                <a:solidFill>
                  <a:srgbClr val="00B050"/>
                </a:solidFill>
                <a:latin typeface="KZ Times New Roman" pitchFamily="18" charset="0"/>
              </a:rPr>
              <a:t>ақсы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мамандық иесі болу үшін мықты білім керек.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solidFill>
                  <a:srgbClr val="00B050"/>
                </a:solidFill>
                <a:latin typeface="KZ Times New Roman" pitchFamily="18" charset="0"/>
              </a:rPr>
              <a:t>  </a:t>
            </a:r>
            <a:r>
              <a:rPr lang="kk-KZ" sz="3100" b="1" dirty="0">
                <a:solidFill>
                  <a:srgbClr val="00B050"/>
                </a:solidFill>
                <a:latin typeface="KZ Times New Roman" pitchFamily="18" charset="0"/>
              </a:rPr>
              <a:t>С</a:t>
            </a:r>
            <a:r>
              <a:rPr lang="kk-KZ" sz="3100" b="1" dirty="0" smtClean="0">
                <a:solidFill>
                  <a:srgbClr val="00B050"/>
                </a:solidFill>
                <a:latin typeface="KZ Times New Roman" pitchFamily="18" charset="0"/>
              </a:rPr>
              <a:t>оңғы </a:t>
            </a:r>
            <a:r>
              <a:rPr lang="kk-KZ" sz="3100" b="1" dirty="0">
                <a:solidFill>
                  <a:srgbClr val="00B050"/>
                </a:solidFill>
                <a:latin typeface="KZ Times New Roman" pitchFamily="18" charset="0"/>
              </a:rPr>
              <a:t>10 жылда ең танымал мамандықтар: </a:t>
            </a:r>
            <a:r>
              <a:rPr lang="kk-KZ" sz="3100" b="1" dirty="0">
                <a:solidFill>
                  <a:srgbClr val="FF0000"/>
                </a:solidFill>
                <a:latin typeface="KZ Times New Roman" pitchFamily="18" charset="0"/>
              </a:rPr>
              <a:t>экономист, менеджер, заңгер, бағдарламашы, маркетолог және пиар (дизайнер, копирайтинг-жарнама облысы) қызметшісі</a:t>
            </a:r>
            <a:r>
              <a:rPr lang="kk-KZ" sz="3100" b="1" dirty="0">
                <a:solidFill>
                  <a:srgbClr val="00B050"/>
                </a:solidFill>
                <a:latin typeface="KZ Times New Roman" pitchFamily="18" charset="0"/>
              </a:rPr>
              <a:t>. </a:t>
            </a:r>
            <a:r>
              <a:rPr lang="ru-RU" sz="3100" dirty="0">
                <a:solidFill>
                  <a:srgbClr val="00B050"/>
                </a:solidFill>
                <a:latin typeface="KZ Times New Roman" pitchFamily="18" charset="0"/>
              </a:rPr>
              <a:t/>
            </a:r>
            <a:br>
              <a:rPr lang="ru-RU" sz="3100" dirty="0">
                <a:solidFill>
                  <a:srgbClr val="00B050"/>
                </a:solidFill>
                <a:latin typeface="KZ Times New Roman" pitchFamily="18" charset="0"/>
              </a:rPr>
            </a:br>
            <a:r>
              <a:rPr lang="kk-KZ" sz="3100" b="1" dirty="0">
                <a:solidFill>
                  <a:srgbClr val="00B050"/>
                </a:solidFill>
                <a:latin typeface="KZ Times New Roman" pitchFamily="18" charset="0"/>
              </a:rPr>
              <a:t>Идеялы  маман болу үшін мықты білім керек.</a:t>
            </a:r>
            <a:r>
              <a:rPr lang="ru-RU" dirty="0">
                <a:latin typeface="KZ Times New Roman" pitchFamily="18" charset="0"/>
              </a:rPr>
              <a:t/>
            </a:r>
            <a:br>
              <a:rPr lang="ru-RU" dirty="0">
                <a:latin typeface="KZ Times New Roman" pitchFamily="18" charset="0"/>
              </a:rPr>
            </a:br>
            <a:endParaRPr lang="ru-RU" dirty="0">
              <a:latin typeface="KZ 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Ауызша жаттығулар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sz="2800" dirty="0" smtClean="0">
                <a:latin typeface="KZ Times New Roman" pitchFamily="18" charset="0"/>
              </a:rPr>
              <a:t>a</a:t>
            </a:r>
            <a:r>
              <a:rPr lang="en-US" sz="2800" baseline="-25000" dirty="0" smtClean="0">
                <a:latin typeface="KZ Times New Roman" pitchFamily="18" charset="0"/>
              </a:rPr>
              <a:t>1</a:t>
            </a:r>
            <a:r>
              <a:rPr lang="en-US" sz="2800" dirty="0" smtClean="0">
                <a:latin typeface="KZ Times New Roman" pitchFamily="18" charset="0"/>
              </a:rPr>
              <a:t>= 2 </a:t>
            </a:r>
            <a:r>
              <a:rPr lang="kk-KZ" sz="2800" dirty="0" smtClean="0">
                <a:latin typeface="KZ Times New Roman" pitchFamily="18" charset="0"/>
              </a:rPr>
              <a:t>     </a:t>
            </a:r>
            <a:r>
              <a:rPr lang="en-US" sz="2800" dirty="0" smtClean="0">
                <a:latin typeface="KZ Times New Roman" pitchFamily="18" charset="0"/>
              </a:rPr>
              <a:t>     </a:t>
            </a:r>
            <a:r>
              <a:rPr lang="ru-RU" sz="2800" dirty="0" smtClean="0">
                <a:latin typeface="KZ Times New Roman" pitchFamily="18" charset="0"/>
              </a:rPr>
              <a:t>2</a:t>
            </a:r>
            <a:r>
              <a:rPr lang="en-US" sz="2800" dirty="0" smtClean="0">
                <a:latin typeface="KZ Times New Roman" pitchFamily="18" charset="0"/>
              </a:rPr>
              <a:t>)  a</a:t>
            </a:r>
            <a:r>
              <a:rPr lang="en-US" sz="2800" baseline="-25000" dirty="0" smtClean="0">
                <a:latin typeface="KZ Times New Roman" pitchFamily="18" charset="0"/>
              </a:rPr>
              <a:t>1</a:t>
            </a:r>
            <a:r>
              <a:rPr lang="en-US" sz="2800" dirty="0" smtClean="0">
                <a:latin typeface="KZ Times New Roman" pitchFamily="18" charset="0"/>
              </a:rPr>
              <a:t>=-3           </a:t>
            </a:r>
            <a:r>
              <a:rPr lang="ru-RU" sz="2800" dirty="0" smtClean="0">
                <a:latin typeface="KZ Times New Roman" pitchFamily="18" charset="0"/>
              </a:rPr>
              <a:t>3</a:t>
            </a:r>
            <a:r>
              <a:rPr lang="en-US" sz="2800" dirty="0" smtClean="0">
                <a:latin typeface="KZ Times New Roman" pitchFamily="18" charset="0"/>
              </a:rPr>
              <a:t>)  a</a:t>
            </a:r>
            <a:r>
              <a:rPr lang="en-US" sz="2800" baseline="-25000" dirty="0" smtClean="0">
                <a:latin typeface="KZ Times New Roman" pitchFamily="18" charset="0"/>
              </a:rPr>
              <a:t>1</a:t>
            </a:r>
            <a:r>
              <a:rPr lang="en-US" sz="2800" dirty="0" smtClean="0">
                <a:latin typeface="KZ Times New Roman" pitchFamily="18" charset="0"/>
              </a:rPr>
              <a:t>=-2</a:t>
            </a:r>
            <a:r>
              <a:rPr lang="ru-RU" sz="2800" dirty="0" smtClean="0">
                <a:latin typeface="KZ Times New Roman" pitchFamily="18" charset="0"/>
              </a:rPr>
              <a:t/>
            </a:r>
            <a:br>
              <a:rPr lang="ru-RU" sz="2800" dirty="0" smtClean="0">
                <a:latin typeface="KZ Times New Roman" pitchFamily="18" charset="0"/>
              </a:rPr>
            </a:br>
            <a:r>
              <a:rPr lang="en-US" sz="2800" dirty="0" smtClean="0">
                <a:latin typeface="KZ Times New Roman" pitchFamily="18" charset="0"/>
              </a:rPr>
              <a:t>d = 3                </a:t>
            </a:r>
            <a:r>
              <a:rPr lang="kk-KZ" sz="2800" dirty="0" smtClean="0">
                <a:latin typeface="KZ Times New Roman" pitchFamily="18" charset="0"/>
              </a:rPr>
              <a:t> </a:t>
            </a:r>
            <a:r>
              <a:rPr lang="en-US" sz="2800" dirty="0" smtClean="0">
                <a:latin typeface="KZ Times New Roman" pitchFamily="18" charset="0"/>
              </a:rPr>
              <a:t> d=-2                  d=-4</a:t>
            </a:r>
            <a:r>
              <a:rPr lang="ru-RU" sz="2800" dirty="0" smtClean="0">
                <a:latin typeface="KZ Times New Roman" pitchFamily="18" charset="0"/>
              </a:rPr>
              <a:t/>
            </a:r>
            <a:br>
              <a:rPr lang="ru-RU" sz="2800" dirty="0" smtClean="0">
                <a:latin typeface="KZ Times New Roman" pitchFamily="18" charset="0"/>
              </a:rPr>
            </a:br>
            <a:r>
              <a:rPr lang="en-US" sz="2800" dirty="0" smtClean="0">
                <a:latin typeface="KZ Times New Roman" pitchFamily="18" charset="0"/>
              </a:rPr>
              <a:t>a</a:t>
            </a:r>
            <a:r>
              <a:rPr lang="en-US" sz="2800" baseline="-25000" dirty="0" smtClean="0">
                <a:latin typeface="KZ Times New Roman" pitchFamily="18" charset="0"/>
              </a:rPr>
              <a:t>13</a:t>
            </a:r>
            <a:r>
              <a:rPr lang="en-US" sz="2800" dirty="0" smtClean="0">
                <a:latin typeface="KZ Times New Roman" pitchFamily="18" charset="0"/>
              </a:rPr>
              <a:t>=?                 a</a:t>
            </a:r>
            <a:r>
              <a:rPr lang="en-US" sz="2800" baseline="-25000" dirty="0" smtClean="0">
                <a:latin typeface="KZ Times New Roman" pitchFamily="18" charset="0"/>
              </a:rPr>
              <a:t>1</a:t>
            </a:r>
            <a:r>
              <a:rPr lang="ru-RU" sz="2800" baseline="-25000" dirty="0" smtClean="0">
                <a:latin typeface="KZ Times New Roman" pitchFamily="18" charset="0"/>
              </a:rPr>
              <a:t>6</a:t>
            </a:r>
            <a:r>
              <a:rPr lang="en-US" sz="2800" dirty="0" smtClean="0">
                <a:latin typeface="KZ Times New Roman" pitchFamily="18" charset="0"/>
              </a:rPr>
              <a:t>=?                  a</a:t>
            </a:r>
            <a:r>
              <a:rPr lang="ru-RU" sz="2800" baseline="-25000" dirty="0" smtClean="0">
                <a:latin typeface="KZ Times New Roman" pitchFamily="18" charset="0"/>
              </a:rPr>
              <a:t>3</a:t>
            </a:r>
            <a:r>
              <a:rPr lang="en-US" sz="2800" baseline="-25000" dirty="0" smtClean="0">
                <a:latin typeface="KZ Times New Roman" pitchFamily="18" charset="0"/>
              </a:rPr>
              <a:t>1</a:t>
            </a:r>
            <a:r>
              <a:rPr lang="en-US" sz="2800" dirty="0" smtClean="0">
                <a:latin typeface="KZ Times New Roman" pitchFamily="18" charset="0"/>
              </a:rPr>
              <a:t>=?</a:t>
            </a:r>
            <a:r>
              <a:rPr lang="ru-RU" dirty="0" smtClean="0">
                <a:latin typeface="KZ Times New Roman" pitchFamily="18" charset="0"/>
              </a:rPr>
              <a:t/>
            </a:r>
            <a:br>
              <a:rPr lang="ru-RU" dirty="0" smtClean="0">
                <a:latin typeface="KZ Times New Roman" pitchFamily="18" charset="0"/>
              </a:rPr>
            </a:br>
            <a:endParaRPr lang="ru-RU" dirty="0" smtClean="0">
              <a:latin typeface="KZ Times New Roman" pitchFamily="18" charset="0"/>
            </a:endParaRPr>
          </a:p>
          <a:p>
            <a:pPr marL="514350" indent="-514350">
              <a:buAutoNum type="arabicParenR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285992"/>
            <a:ext cx="70723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>
                <a:latin typeface="KZ Times New Roman" pitchFamily="18" charset="0"/>
              </a:rPr>
              <a:t>4</a:t>
            </a:r>
            <a:r>
              <a:rPr lang="en-US" sz="2800" dirty="0" smtClean="0">
                <a:latin typeface="KZ Times New Roman" pitchFamily="18" charset="0"/>
              </a:rPr>
              <a:t>) a</a:t>
            </a:r>
            <a:r>
              <a:rPr lang="ru-RU" sz="2800" baseline="-25000" dirty="0" smtClean="0">
                <a:latin typeface="KZ Times New Roman" pitchFamily="18" charset="0"/>
              </a:rPr>
              <a:t>10</a:t>
            </a:r>
            <a:r>
              <a:rPr lang="en-US" sz="2800" dirty="0" smtClean="0">
                <a:latin typeface="KZ Times New Roman" pitchFamily="18" charset="0"/>
              </a:rPr>
              <a:t>=126       5) a</a:t>
            </a:r>
            <a:r>
              <a:rPr lang="ru-RU" sz="2800" baseline="-25000" dirty="0" smtClean="0">
                <a:latin typeface="KZ Times New Roman" pitchFamily="18" charset="0"/>
              </a:rPr>
              <a:t>1</a:t>
            </a:r>
            <a:r>
              <a:rPr lang="en-US" sz="2800" dirty="0" smtClean="0">
                <a:latin typeface="KZ Times New Roman" pitchFamily="18" charset="0"/>
              </a:rPr>
              <a:t>=2            6) a</a:t>
            </a:r>
            <a:r>
              <a:rPr lang="en-US" sz="2800" baseline="-25000" dirty="0" smtClean="0">
                <a:latin typeface="KZ Times New Roman" pitchFamily="18" charset="0"/>
              </a:rPr>
              <a:t>1</a:t>
            </a:r>
            <a:r>
              <a:rPr lang="en-US" sz="2800" dirty="0" smtClean="0">
                <a:latin typeface="KZ Times New Roman" pitchFamily="18" charset="0"/>
              </a:rPr>
              <a:t>=1</a:t>
            </a:r>
            <a:endParaRPr lang="ru-RU" sz="2800" dirty="0" smtClean="0">
              <a:latin typeface="KZ 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KZ Times New Roman" pitchFamily="18" charset="0"/>
              </a:rPr>
              <a:t>    a</a:t>
            </a:r>
            <a:r>
              <a:rPr lang="en-US" sz="2800" baseline="-25000" dirty="0" smtClean="0">
                <a:latin typeface="KZ Times New Roman" pitchFamily="18" charset="0"/>
              </a:rPr>
              <a:t>1</a:t>
            </a:r>
            <a:r>
              <a:rPr lang="ru-RU" sz="2800" baseline="-25000" dirty="0" smtClean="0">
                <a:latin typeface="KZ Times New Roman" pitchFamily="18" charset="0"/>
              </a:rPr>
              <a:t>2</a:t>
            </a:r>
            <a:r>
              <a:rPr lang="en-US" sz="2800" dirty="0" smtClean="0">
                <a:latin typeface="KZ Times New Roman" pitchFamily="18" charset="0"/>
              </a:rPr>
              <a:t>=146          a</a:t>
            </a:r>
            <a:r>
              <a:rPr lang="en-US" sz="2800" baseline="-25000" dirty="0" smtClean="0">
                <a:latin typeface="KZ Times New Roman" pitchFamily="18" charset="0"/>
              </a:rPr>
              <a:t>n</a:t>
            </a:r>
            <a:r>
              <a:rPr lang="en-US" sz="2800" dirty="0" smtClean="0">
                <a:latin typeface="KZ Times New Roman" pitchFamily="18" charset="0"/>
              </a:rPr>
              <a:t>=18               a</a:t>
            </a:r>
            <a:r>
              <a:rPr lang="en-US" sz="2800" baseline="-25000" dirty="0" smtClean="0">
                <a:latin typeface="KZ Times New Roman" pitchFamily="18" charset="0"/>
              </a:rPr>
              <a:t>n</a:t>
            </a:r>
            <a:r>
              <a:rPr lang="en-US" sz="2800" dirty="0" smtClean="0">
                <a:latin typeface="KZ Times New Roman" pitchFamily="18" charset="0"/>
              </a:rPr>
              <a:t>=79</a:t>
            </a:r>
            <a:endParaRPr lang="ru-RU" sz="2800" dirty="0" smtClean="0">
              <a:latin typeface="KZ 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KZ Times New Roman" pitchFamily="18" charset="0"/>
              </a:rPr>
              <a:t>    a</a:t>
            </a:r>
            <a:r>
              <a:rPr lang="ru-RU" sz="2800" baseline="-25000" dirty="0" smtClean="0">
                <a:latin typeface="KZ Times New Roman" pitchFamily="18" charset="0"/>
              </a:rPr>
              <a:t>11</a:t>
            </a:r>
            <a:r>
              <a:rPr lang="en-US" sz="2800" dirty="0" smtClean="0">
                <a:latin typeface="KZ Times New Roman" pitchFamily="18" charset="0"/>
              </a:rPr>
              <a:t>=?              n=14                n=50</a:t>
            </a:r>
            <a:endParaRPr lang="ru-RU" sz="2800" dirty="0" smtClean="0">
              <a:latin typeface="KZ 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KZ Times New Roman" pitchFamily="18" charset="0"/>
              </a:rPr>
              <a:t>                           </a:t>
            </a:r>
            <a:r>
              <a:rPr lang="en-US" sz="2800" dirty="0" err="1" smtClean="0">
                <a:latin typeface="KZ Times New Roman" pitchFamily="18" charset="0"/>
              </a:rPr>
              <a:t>S</a:t>
            </a:r>
            <a:r>
              <a:rPr lang="en-US" sz="2800" baseline="-25000" dirty="0" err="1" smtClean="0">
                <a:latin typeface="KZ Times New Roman" pitchFamily="18" charset="0"/>
              </a:rPr>
              <a:t>n</a:t>
            </a:r>
            <a:r>
              <a:rPr lang="en-US" sz="2800" dirty="0" smtClean="0">
                <a:latin typeface="KZ Times New Roman" pitchFamily="18" charset="0"/>
              </a:rPr>
              <a:t>=?                 </a:t>
            </a:r>
            <a:r>
              <a:rPr lang="en-US" sz="2800" dirty="0" err="1" smtClean="0">
                <a:latin typeface="KZ Times New Roman" pitchFamily="18" charset="0"/>
              </a:rPr>
              <a:t>S</a:t>
            </a:r>
            <a:r>
              <a:rPr lang="en-US" sz="2800" baseline="-25000" dirty="0" err="1" smtClean="0">
                <a:latin typeface="KZ Times New Roman" pitchFamily="18" charset="0"/>
              </a:rPr>
              <a:t>n</a:t>
            </a:r>
            <a:r>
              <a:rPr lang="en-US" sz="2800" dirty="0" smtClean="0">
                <a:latin typeface="KZ Times New Roman" pitchFamily="18" charset="0"/>
              </a:rPr>
              <a:t>=?</a:t>
            </a:r>
            <a:endParaRPr lang="ru-RU" sz="2800" dirty="0" smtClean="0">
              <a:latin typeface="KZ 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b="1" dirty="0" smtClean="0">
                <a:solidFill>
                  <a:srgbClr val="00B050"/>
                </a:solidFill>
                <a:latin typeface="KZ Times New Roman" pitchFamily="18" charset="0"/>
              </a:rPr>
              <a:t> Шебер мамандар жетіспейді.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Болжамдарға сәйкес, 2020 жылға қарай әлемдік еңбек нарығында тағы да жоғары білімді 40 миллион жұмысшының және кәсіптік-техникалық білімі бар 45 миллион маманның  қажеттілігі туындайды. 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Шебер  маман болу үшін мықты білім керек.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«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Бүгінде инженерлерге, дәрігерлерге, химиктерге, биологтерге, «нақты» және «жаратылыстану кәсіптері» бойынша мамандық иелеріне сұраныс басым.»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Білікті маман болу үшін мықты білім керек.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pPr>
              <a:buNone/>
            </a:pPr>
            <a:r>
              <a:rPr lang="kk-KZ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solidFill>
                  <a:srgbClr val="00B050"/>
                </a:solidFill>
                <a:latin typeface="KZ Times New Roman" pitchFamily="18" charset="0"/>
              </a:rPr>
              <a:t>МАБ оқулығы бойынша есептер </a:t>
            </a:r>
            <a:br>
              <a:rPr lang="kk-KZ" sz="3600" dirty="0" smtClean="0">
                <a:solidFill>
                  <a:srgbClr val="00B050"/>
                </a:solidFill>
                <a:latin typeface="KZ Times New Roman" pitchFamily="18" charset="0"/>
              </a:rPr>
            </a:br>
            <a:r>
              <a:rPr lang="kk-KZ" sz="3600" dirty="0" smtClean="0">
                <a:solidFill>
                  <a:srgbClr val="00B050"/>
                </a:solidFill>
                <a:latin typeface="KZ Times New Roman" pitchFamily="18" charset="0"/>
              </a:rPr>
              <a:t>(Симакин, Келешек-2030)</a:t>
            </a:r>
            <a:r>
              <a:rPr lang="ru-RU" dirty="0" smtClean="0">
                <a:solidFill>
                  <a:srgbClr val="00B050"/>
                </a:solidFill>
                <a:latin typeface="KZ 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KZ 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10 </a:t>
            </a:r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нұсқа № 17(76- бет)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13 нұсқа № 15* (97-бет)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pPr>
              <a:buNone/>
            </a:pPr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kk-KZ" sz="3200" b="1" dirty="0">
                <a:solidFill>
                  <a:srgbClr val="FF0000"/>
                </a:solidFill>
                <a:latin typeface="KZ Times New Roman" pitchFamily="18" charset="0"/>
              </a:rPr>
              <a:t>Әлемдегі ең қауіпті 8 мамандық</a:t>
            </a:r>
            <a:r>
              <a:rPr lang="ru-RU" sz="3200" b="1" dirty="0">
                <a:latin typeface="KZ Times New Roman" pitchFamily="18" charset="0"/>
              </a:rPr>
              <a:t/>
            </a:r>
            <a:br>
              <a:rPr lang="ru-RU" sz="3200" b="1" dirty="0">
                <a:latin typeface="KZ Times New Roman" pitchFamily="18" charset="0"/>
              </a:rPr>
            </a:br>
            <a:endParaRPr lang="ru-RU" sz="3200" dirty="0"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1. </a:t>
            </a:r>
            <a:r>
              <a:rPr lang="ru-RU" b="1" dirty="0" err="1">
                <a:solidFill>
                  <a:srgbClr val="00B050"/>
                </a:solidFill>
                <a:latin typeface="KZ Times New Roman" pitchFamily="18" charset="0"/>
              </a:rPr>
              <a:t>Орман</a:t>
            </a:r>
            <a:r>
              <a:rPr lang="ru-RU" b="1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b="1" dirty="0" err="1">
                <a:solidFill>
                  <a:srgbClr val="00B050"/>
                </a:solidFill>
                <a:latin typeface="KZ Times New Roman" pitchFamily="18" charset="0"/>
              </a:rPr>
              <a:t>балташысы</a:t>
            </a:r>
            <a:r>
              <a:rPr lang="ru-RU" b="1" dirty="0">
                <a:solidFill>
                  <a:srgbClr val="00B050"/>
                </a:solidFill>
                <a:latin typeface="KZ Times New Roman" pitchFamily="18" charset="0"/>
              </a:rPr>
              <a:t>.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Бұл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жұмыс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биіктікпен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байланысты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,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оған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қоса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электронды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ара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және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ағаш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дайындайтын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техникалармен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жұмыс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істеуге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 тура </a:t>
            </a:r>
            <a:r>
              <a:rPr lang="ru-RU" dirty="0" err="1">
                <a:solidFill>
                  <a:srgbClr val="00B050"/>
                </a:solidFill>
                <a:latin typeface="KZ Times New Roman" pitchFamily="18" charset="0"/>
              </a:rPr>
              <a:t>келеді</a:t>
            </a:r>
            <a:r>
              <a:rPr lang="ru-RU" dirty="0">
                <a:solidFill>
                  <a:srgbClr val="00B050"/>
                </a:solidFill>
                <a:latin typeface="KZ Times New Roman" pitchFamily="18" charset="0"/>
              </a:rPr>
              <a:t>. </a:t>
            </a:r>
          </a:p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2.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Шахтер. </a:t>
            </a:r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Жыл сайын жұмыс кезінде орта есеппен алғанда 50-60 шахтер қаза болады. 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3.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Өрт сөндіруші.</a:t>
            </a:r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 түрлі жарақаттар алу мен апатқа ұшырау мүмкіндіктері өте жоғары.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4.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Көп қабатты ғимараттардың терезелерін жуушы.</a:t>
            </a:r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5.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Биіктікте жұмыс істейтін электрмонтажшылар.</a:t>
            </a:r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  Өте сирек кездесетін мамандық. Біле білсеңіздер, мұндай жоғары вольтті линиялардағы жұмыстардың көбі жалаңаш қолмен атқарылады.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6.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Сапер.</a:t>
            </a:r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7. 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Мұнай ұңғыларын бұрғылау.</a:t>
            </a:r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 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8. </a:t>
            </a:r>
            <a:r>
              <a:rPr lang="kk-KZ" b="1" dirty="0">
                <a:solidFill>
                  <a:srgbClr val="00B050"/>
                </a:solidFill>
                <a:latin typeface="KZ Times New Roman" pitchFamily="18" charset="0"/>
              </a:rPr>
              <a:t>Жаға күзеті және құтқару қызметі.</a:t>
            </a:r>
            <a:r>
              <a:rPr lang="kk-KZ" dirty="0">
                <a:solidFill>
                  <a:srgbClr val="00B050"/>
                </a:solidFill>
                <a:latin typeface="KZ Times New Roman" pitchFamily="18" charset="0"/>
              </a:rPr>
              <a:t> Су апаттарымен күресе жүріп, адамдарды аман сақтап алатын құтқарушылар күн сайын тәуекелге барады.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KZ Times New Roman" pitchFamily="18" charset="0"/>
              </a:rPr>
              <a:t> </a:t>
            </a:r>
            <a:r>
              <a:rPr lang="kk-KZ" sz="3100" dirty="0" smtClean="0">
                <a:solidFill>
                  <a:srgbClr val="FF0000"/>
                </a:solidFill>
                <a:latin typeface="KZ Times New Roman" pitchFamily="18" charset="0"/>
              </a:rPr>
              <a:t>Емтихан өткізуге арналған тапсырмалар  және ҰБТ-2011 жинағы</a:t>
            </a:r>
            <a:endParaRPr lang="ru-RU" sz="3100" dirty="0">
              <a:solidFill>
                <a:srgbClr val="FF0000"/>
              </a:solidFill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6В.44   а   (78 бет)</a:t>
            </a:r>
          </a:p>
          <a:p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6В.44  б    (78 бет)</a:t>
            </a:r>
          </a:p>
          <a:p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6В.32  а    (76 бет)</a:t>
            </a:r>
          </a:p>
          <a:p>
            <a:r>
              <a:rPr lang="kk-KZ" dirty="0" smtClean="0">
                <a:solidFill>
                  <a:srgbClr val="00B050"/>
                </a:solidFill>
                <a:latin typeface="KZ Times New Roman" pitchFamily="18" charset="0"/>
              </a:rPr>
              <a:t>ҰБТ-2011  25 нұсқа, № 16 (165 бет)</a:t>
            </a:r>
            <a:endParaRPr lang="ru-RU" dirty="0">
              <a:solidFill>
                <a:srgbClr val="00B05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121</TotalTime>
  <Words>404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Арифметикалық прогрессия</vt:lpstr>
      <vt:lpstr>Н. Назарбаев “Қазақстан білім қоғамы жолында” интерактивті дәрісі.  «Білекке сенетін заман емес, білімге сенетін заман»                                 Жақсы мамандық иесі болу үшін мықты білім керек. </vt:lpstr>
      <vt:lpstr>  Соңғы 10 жылда ең танымал мамандықтар: экономист, менеджер, заңгер, бағдарламашы, маркетолог және пиар (дизайнер, копирайтинг-жарнама облысы) қызметшісі.  Идеялы  маман болу үшін мықты білім керек. </vt:lpstr>
      <vt:lpstr>Ауызша жаттығулар</vt:lpstr>
      <vt:lpstr>Слайд 5</vt:lpstr>
      <vt:lpstr>Слайд 6</vt:lpstr>
      <vt:lpstr>МАБ оқулығы бойынша есептер  (Симакин, Келешек-2030) </vt:lpstr>
      <vt:lpstr>Әлемдегі ең қауіпті 8 мамандық </vt:lpstr>
      <vt:lpstr> Емтихан өткізуге арналған тапсырмалар  және ҰБТ-2011 жинағы</vt:lpstr>
      <vt:lpstr>Қызықты ақпарат</vt:lpstr>
      <vt:lpstr>1-нұсқа </vt:lpstr>
      <vt:lpstr>2-нұсқа</vt:lpstr>
      <vt:lpstr>Тест жауаптары</vt:lpstr>
      <vt:lpstr>Үйге тапсырма </vt:lpstr>
      <vt:lpstr>Слайд 15</vt:lpstr>
    </vt:vector>
  </TitlesOfParts>
  <Company>гимназия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Арифметикалық прогрессия</dc:title>
  <dc:creator>Математика</dc:creator>
  <cp:lastModifiedBy> </cp:lastModifiedBy>
  <cp:revision>16</cp:revision>
  <dcterms:created xsi:type="dcterms:W3CDTF">2012-11-28T15:04:37Z</dcterms:created>
  <dcterms:modified xsi:type="dcterms:W3CDTF">2013-05-03T11:46:11Z</dcterms:modified>
</cp:coreProperties>
</file>