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 id="2147483723" r:id="rId3"/>
    <p:sldMasterId id="2147483735" r:id="rId4"/>
  </p:sldMasterIdLst>
  <p:notesMasterIdLst>
    <p:notesMasterId r:id="rId23"/>
  </p:notesMasterIdLst>
  <p:sldIdLst>
    <p:sldId id="256" r:id="rId5"/>
    <p:sldId id="277" r:id="rId6"/>
    <p:sldId id="301" r:id="rId7"/>
    <p:sldId id="306" r:id="rId8"/>
    <p:sldId id="347" r:id="rId9"/>
    <p:sldId id="327" r:id="rId10"/>
    <p:sldId id="328" r:id="rId11"/>
    <p:sldId id="346" r:id="rId12"/>
    <p:sldId id="344" r:id="rId13"/>
    <p:sldId id="345" r:id="rId14"/>
    <p:sldId id="335" r:id="rId15"/>
    <p:sldId id="342" r:id="rId16"/>
    <p:sldId id="343" r:id="rId17"/>
    <p:sldId id="336" r:id="rId18"/>
    <p:sldId id="338" r:id="rId19"/>
    <p:sldId id="340" r:id="rId20"/>
    <p:sldId id="330" r:id="rId21"/>
    <p:sldId id="299" r:id="rId22"/>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7265" autoAdjust="0"/>
  </p:normalViewPr>
  <p:slideViewPr>
    <p:cSldViewPr>
      <p:cViewPr varScale="1">
        <p:scale>
          <a:sx n="66" d="100"/>
          <a:sy n="66" d="100"/>
        </p:scale>
        <p:origin x="-9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B0F23BB5-4275-4FC4-860F-0DBAF3FA2658}" type="datetimeFigureOut">
              <a:rPr lang="ru-RU" smtClean="0"/>
              <a:pPr/>
              <a:t>16.02.2013</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D82F176F-806F-4346-BA20-E59EFCD766FF}" type="slidenum">
              <a:rPr lang="ru-RU" smtClean="0"/>
              <a:pPr/>
              <a:t>‹#›</a:t>
            </a:fld>
            <a:endParaRPr lang="ru-RU"/>
          </a:p>
        </p:txBody>
      </p:sp>
    </p:spTree>
    <p:extLst>
      <p:ext uri="{BB962C8B-B14F-4D97-AF65-F5344CB8AC3E}">
        <p14:creationId xmlns="" xmlns:p14="http://schemas.microsoft.com/office/powerpoint/2010/main" val="700244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25583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57413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92762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16.02.2013</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243959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r>
              <a:rPr lang="ru-RU" noProof="0" smtClean="0"/>
              <a:t>Вставка рисунка SmartArt</a:t>
            </a:r>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16.02.2013</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415196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p:txBody>
          <a:bodyPr/>
          <a:lstStyle>
            <a:lvl1pPr>
              <a:defRPr/>
            </a:lvl1pPr>
          </a:lstStyle>
          <a:p>
            <a:fld id="{5B106E36-FD25-4E2D-B0AA-010F637433A0}" type="datetimeFigureOut">
              <a:rPr lang="ru-RU" smtClean="0"/>
              <a:pPr/>
              <a:t>16.02.2013</a:t>
            </a:fld>
            <a:endParaRPr lang="ru-RU"/>
          </a:p>
        </p:txBody>
      </p:sp>
      <p:sp>
        <p:nvSpPr>
          <p:cNvPr id="5" name="Rectangle 5"/>
          <p:cNvSpPr>
            <a:spLocks noGrp="1" noChangeArrowheads="1"/>
          </p:cNvSpPr>
          <p:nvPr>
            <p:ph type="ftr" sz="quarter" idx="11"/>
          </p:nvPr>
        </p:nvSpPr>
        <p:spPr/>
        <p:txBody>
          <a:bodyPr/>
          <a:lstStyle>
            <a:lvl1pPr algn="l">
              <a:defRPr/>
            </a:lvl1pPr>
          </a:lstStyle>
          <a:p>
            <a:endParaRPr lang="ru-RU"/>
          </a:p>
        </p:txBody>
      </p:sp>
      <p:sp>
        <p:nvSpPr>
          <p:cNvPr id="6" name="Rectangle 6"/>
          <p:cNvSpPr>
            <a:spLocks noGrp="1" noChangeArrowheads="1"/>
          </p:cNvSpPr>
          <p:nvPr>
            <p:ph type="sldNum" sz="quarter" idx="12"/>
          </p:nvPr>
        </p:nvSpPr>
        <p:spPr/>
        <p:txBody>
          <a:bodyPr/>
          <a:lstStyle>
            <a:lvl1pPr>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119659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5DEF3EF-769E-4B0E-802C-43595C397BC3}"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583033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61E437EF-6FD0-4099-9C2C-FFA536C4C55C}"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229540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9105DA99-ABF2-4D59-814E-A3925F6707B6}"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1133641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44BDE45B-8016-416D-B13F-E2EC0765D894}"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21586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CAD61779-A89F-4548-839F-A26CC76E2212}"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189289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49500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60F4E353-D42D-4378-87C3-E7898A31D36B}"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1875949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0575C28F-0CB9-4743-8A23-6A882057C816}"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1995757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D3CA283-1AE3-4972-97E5-B0942046235D}"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357775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6495FEB1-145C-42DA-BA02-D6CA83FA181C}"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2630375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0A1D795B-BFCA-459E-87DF-0C85F0C19A06}"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1099347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D5EDE87E-1105-4B8A-9FDF-62818F38CDF0}" type="slidenum">
              <a:rPr lang="ru-RU">
                <a:solidFill>
                  <a:srgbClr val="000000"/>
                </a:solidFill>
              </a:rPr>
              <a:pPr/>
              <a:t>‹#›</a:t>
            </a:fld>
            <a:endParaRPr lang="ru-RU">
              <a:solidFill>
                <a:srgbClr val="000000"/>
              </a:solidFill>
            </a:endParaRPr>
          </a:p>
        </p:txBody>
      </p:sp>
    </p:spTree>
    <p:extLst>
      <p:ext uri="{BB962C8B-B14F-4D97-AF65-F5344CB8AC3E}">
        <p14:creationId xmlns="" xmlns:p14="http://schemas.microsoft.com/office/powerpoint/2010/main" val="248765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B521E35-EA68-4B6F-A631-452676C5F2C9}"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1344874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B5E6510-4737-4F6C-8B1A-74A0B8715E62}"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1302158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2EA2C60-959C-4BB7-85F0-72E4D96BECB4}"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2336930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D7BF327-2589-4172-B9FC-2A35DCE13EB9}"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230008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621279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986D16AA-1A9F-4265-A276-59C85BEF30FC}"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3842266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22596357-84D0-46E3-91C4-8E3AEB346794}"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312045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00DBA7F-DA37-447F-AE98-0C17A91B17CF}"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398569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A15E049-F36D-447E-B6E1-D375E6D5209C}"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3251877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194290B-8B9F-4015-A4AA-7886E4C96D01}"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4119018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59467FC-DB9E-468E-B836-B06ED674C672}"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3842564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lt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943832C-396A-4257-B1B8-98231EA68FA1}" type="slidenum">
              <a:rPr lang="ru-RU" altLang="en-US">
                <a:solidFill>
                  <a:prstClr val="black">
                    <a:tint val="75000"/>
                  </a:prstClr>
                </a:solidFill>
              </a:rPr>
              <a:pPr>
                <a:defRPr/>
              </a:pPr>
              <a:t>‹#›</a:t>
            </a:fld>
            <a:endParaRPr lang="ru-RU" altLang="en-US">
              <a:solidFill>
                <a:prstClr val="black">
                  <a:tint val="75000"/>
                </a:prstClr>
              </a:solidFill>
            </a:endParaRPr>
          </a:p>
        </p:txBody>
      </p:sp>
    </p:spTree>
    <p:extLst>
      <p:ext uri="{BB962C8B-B14F-4D97-AF65-F5344CB8AC3E}">
        <p14:creationId xmlns="" xmlns:p14="http://schemas.microsoft.com/office/powerpoint/2010/main" val="3252422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D7F539-7FEA-4CA3-9EAF-9982D9C9E483}"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419225557"/>
      </p:ext>
    </p:extLst>
  </p:cSld>
  <p:clrMapOvr>
    <a:masterClrMapping/>
  </p:clrMapOvr>
  <p:transition advClick="0" advTm="30000">
    <p:blinds/>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A3F955-63A6-4DF2-AC8B-94154B1F28C7}"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4091175553"/>
      </p:ext>
    </p:extLst>
  </p:cSld>
  <p:clrMapOvr>
    <a:masterClrMapping/>
  </p:clrMapOvr>
  <p:transition advClick="0" advTm="30000">
    <p:blinds/>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C9BB09-4E79-459C-ABAB-FDAD070618A3}"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87781223"/>
      </p:ext>
    </p:extLst>
  </p:cSld>
  <p:clrMapOvr>
    <a:masterClrMapping/>
  </p:clrMapOvr>
  <p:transition advClick="0" advTm="30000">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32615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9EC07A-A347-446F-8020-CEA3E088A7E3}"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046831099"/>
      </p:ext>
    </p:extLst>
  </p:cSld>
  <p:clrMapOvr>
    <a:masterClrMapping/>
  </p:clrMapOvr>
  <p:transition advClick="0" advTm="30000">
    <p:blinds/>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583ADA0-E02A-4ED1-A400-AFB4E14501D1}"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651003571"/>
      </p:ext>
    </p:extLst>
  </p:cSld>
  <p:clrMapOvr>
    <a:masterClrMapping/>
  </p:clrMapOvr>
  <p:transition advClick="0" advTm="30000">
    <p:blinds/>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CD3777-F06E-4061-9BEE-0B0D73E09099}"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406903492"/>
      </p:ext>
    </p:extLst>
  </p:cSld>
  <p:clrMapOvr>
    <a:masterClrMapping/>
  </p:clrMapOvr>
  <p:transition advClick="0" advTm="30000">
    <p:blinds/>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A7CFB4-53CF-4760-9D8A-3726A1A291A3}"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363529324"/>
      </p:ext>
    </p:extLst>
  </p:cSld>
  <p:clrMapOvr>
    <a:masterClrMapping/>
  </p:clrMapOvr>
  <p:transition advClick="0" advTm="30000">
    <p:blinds/>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9FECEA-726A-40D0-9442-D41B4D5AD4E4}"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1984943853"/>
      </p:ext>
    </p:extLst>
  </p:cSld>
  <p:clrMapOvr>
    <a:masterClrMapping/>
  </p:clrMapOvr>
  <p:transition advClick="0" advTm="30000">
    <p:blinds/>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753175-9222-4E8E-BE72-C54ED054CEAB}"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352031220"/>
      </p:ext>
    </p:extLst>
  </p:cSld>
  <p:clrMapOvr>
    <a:masterClrMapping/>
  </p:clrMapOvr>
  <p:transition advClick="0" advTm="30000">
    <p:blinds/>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85CBCB-196F-425B-B8FC-4FD539E764AF}"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980700861"/>
      </p:ext>
    </p:extLst>
  </p:cSld>
  <p:clrMapOvr>
    <a:masterClrMapping/>
  </p:clrMapOvr>
  <p:transition advClick="0" advTm="30000">
    <p:blinds/>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7F958A-4C98-46EA-A403-12D837783FF0}"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145759723"/>
      </p:ext>
    </p:extLst>
  </p:cSld>
  <p:clrMapOvr>
    <a:masterClrMapping/>
  </p:clrMapOvr>
  <p:transition advClick="0" advTm="30000">
    <p:blinds/>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ADA641-44A8-4D83-8054-23727098B7B0}"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3632774250"/>
      </p:ext>
    </p:extLst>
  </p:cSld>
  <p:clrMapOvr>
    <a:masterClrMapping/>
  </p:clrMapOvr>
  <p:transition advClick="0" advTm="30000">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95954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406217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79061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4627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7570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7337435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99B7D5B-9FB6-46DA-A791-3131AB6646C5}" type="slidenum">
              <a:rPr lang="ru-RU">
                <a:solidFill>
                  <a:srgbClr val="000000"/>
                </a:solidFill>
              </a:rPr>
              <a:pPr fontAlgn="base">
                <a:spcBef>
                  <a:spcPct val="0"/>
                </a:spcBef>
                <a:spcAft>
                  <a:spcPct val="0"/>
                </a:spcAft>
              </a:pPr>
              <a:t>‹#›</a:t>
            </a:fld>
            <a:endParaRPr lang="ru-RU">
              <a:solidFill>
                <a:srgbClr val="000000"/>
              </a:solidFill>
            </a:endParaRPr>
          </a:p>
        </p:txBody>
      </p:sp>
    </p:spTree>
    <p:extLst>
      <p:ext uri="{BB962C8B-B14F-4D97-AF65-F5344CB8AC3E}">
        <p14:creationId xmlns="" xmlns:p14="http://schemas.microsoft.com/office/powerpoint/2010/main" val="37166100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ru-RU" altLang="en-US">
              <a:solidFill>
                <a:prstClr val="black">
                  <a:tint val="75000"/>
                </a:prstClr>
              </a:solidFill>
              <a:latin typeface="Arial" charset="0"/>
              <a:cs typeface="Arial"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ltLang="en-US">
              <a:solidFill>
                <a:prstClr val="black">
                  <a:tint val="75000"/>
                </a:prstClr>
              </a:solidFill>
              <a:latin typeface="Arial" charset="0"/>
              <a:cs typeface="Arial"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6ADF161-7C7C-40BD-8D92-E56E1655DC1C}" type="slidenum">
              <a:rPr lang="ru-RU" altLang="en-US">
                <a:solidFill>
                  <a:prstClr val="black">
                    <a:tint val="75000"/>
                  </a:prstClr>
                </a:solidFill>
                <a:latin typeface="Arial" charset="0"/>
                <a:cs typeface="Arial" charset="0"/>
              </a:rPr>
              <a:pPr fontAlgn="base">
                <a:spcBef>
                  <a:spcPct val="0"/>
                </a:spcBef>
                <a:spcAft>
                  <a:spcPct val="0"/>
                </a:spcAft>
                <a:defRPr/>
              </a:pPr>
              <a:t>‹#›</a:t>
            </a:fld>
            <a:endParaRPr lang="ru-RU" altLang="en-US">
              <a:solidFill>
                <a:prstClr val="black">
                  <a:tint val="75000"/>
                </a:prstClr>
              </a:solidFill>
              <a:latin typeface="Arial" charset="0"/>
              <a:cs typeface="Arial" charset="0"/>
            </a:endParaRPr>
          </a:p>
        </p:txBody>
      </p:sp>
    </p:spTree>
    <p:extLst>
      <p:ext uri="{BB962C8B-B14F-4D97-AF65-F5344CB8AC3E}">
        <p14:creationId xmlns="" xmlns:p14="http://schemas.microsoft.com/office/powerpoint/2010/main" val="267799165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66A6C13-C779-46BD-AACB-86DD3D81BF73}"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 xmlns:p14="http://schemas.microsoft.com/office/powerpoint/2010/main" val="26374752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advClick="0" advTm="30000">
    <p:blinds/>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____________Microsoft_Office_PowerPoint_97-20031.ppt"/><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nvSpPr>
        <p:spPr>
          <a:xfrm>
            <a:off x="3357554" y="642918"/>
            <a:ext cx="4643470" cy="55721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dirty="0"/>
          </a:p>
        </p:txBody>
      </p:sp>
      <p:sp>
        <p:nvSpPr>
          <p:cNvPr id="5" name="Заголовок 4"/>
          <p:cNvSpPr>
            <a:spLocks noGrp="1"/>
          </p:cNvSpPr>
          <p:nvPr>
            <p:ph type="title"/>
          </p:nvPr>
        </p:nvSpPr>
        <p:spPr>
          <a:xfrm>
            <a:off x="2857488" y="142852"/>
            <a:ext cx="5786478" cy="5643602"/>
          </a:xfrm>
        </p:spPr>
        <p:txBody>
          <a:bodyPr>
            <a:normAutofit fontScale="90000"/>
          </a:bodyPr>
          <a:lstStyle/>
          <a:p>
            <a:r>
              <a:rPr lang="en-US" sz="2200" b="1" dirty="0" smtClean="0">
                <a:solidFill>
                  <a:srgbClr val="FF0000"/>
                </a:solidFill>
                <a:latin typeface="Times New Roman" pitchFamily="18" charset="0"/>
                <a:cs typeface="Times New Roman" pitchFamily="18" charset="0"/>
              </a:rPr>
              <a:t/>
            </a:r>
            <a:br>
              <a:rPr lang="en-US" sz="2200" b="1" dirty="0" smtClean="0">
                <a:solidFill>
                  <a:srgbClr val="FF0000"/>
                </a:solidFill>
                <a:latin typeface="Times New Roman" pitchFamily="18" charset="0"/>
                <a:cs typeface="Times New Roman" pitchFamily="18" charset="0"/>
              </a:rPr>
            </a:br>
            <a:r>
              <a:rPr lang="kk-KZ" sz="2400" dirty="0">
                <a:solidFill>
                  <a:schemeClr val="tx2"/>
                </a:solidFill>
                <a:latin typeface="Times New Roman" pitchFamily="18" charset="0"/>
                <a:cs typeface="Times New Roman" pitchFamily="18" charset="0"/>
              </a:rPr>
              <a:t>Зертханалық жұмыс.</a:t>
            </a:r>
            <a:br>
              <a:rPr lang="kk-KZ" sz="2400" dirty="0">
                <a:solidFill>
                  <a:schemeClr val="tx2"/>
                </a:solidFill>
                <a:latin typeface="Times New Roman" pitchFamily="18" charset="0"/>
                <a:cs typeface="Times New Roman" pitchFamily="18" charset="0"/>
              </a:rPr>
            </a:br>
            <a:r>
              <a:rPr lang="en-US" sz="2200" b="1" dirty="0" smtClean="0">
                <a:solidFill>
                  <a:srgbClr val="FF0000"/>
                </a:solidFill>
                <a:latin typeface="Times New Roman" pitchFamily="18" charset="0"/>
                <a:cs typeface="Times New Roman" pitchFamily="18" charset="0"/>
              </a:rPr>
              <a:t/>
            </a:r>
            <a:br>
              <a:rPr lang="en-US" sz="2200" b="1" dirty="0" smtClean="0">
                <a:solidFill>
                  <a:srgbClr val="FF0000"/>
                </a:solidFill>
                <a:latin typeface="Times New Roman" pitchFamily="18" charset="0"/>
                <a:cs typeface="Times New Roman" pitchFamily="18" charset="0"/>
              </a:rPr>
            </a:br>
            <a:r>
              <a:rPr lang="ru-RU" sz="2200" b="1" dirty="0" smtClean="0">
                <a:solidFill>
                  <a:srgbClr val="FF0000"/>
                </a:solidFill>
                <a:latin typeface="Times New Roman" pitchFamily="18" charset="0"/>
                <a:cs typeface="Times New Roman" pitchFamily="18" charset="0"/>
              </a:rPr>
              <a:t>Саб</a:t>
            </a:r>
            <a:r>
              <a:rPr lang="kk-KZ" sz="2200" b="1" dirty="0" smtClean="0">
                <a:solidFill>
                  <a:srgbClr val="FF0000"/>
                </a:solidFill>
                <a:latin typeface="Times New Roman" pitchFamily="18" charset="0"/>
                <a:cs typeface="Times New Roman" pitchFamily="18" charset="0"/>
              </a:rPr>
              <a:t>ақтың тақырыбы</a:t>
            </a:r>
            <a:r>
              <a:rPr lang="kk-KZ" sz="2200" dirty="0" smtClean="0">
                <a:solidFill>
                  <a:srgbClr val="FF0000"/>
                </a:solidFill>
                <a:latin typeface="Times New Roman" pitchFamily="18" charset="0"/>
                <a:cs typeface="Times New Roman" pitchFamily="18" charset="0"/>
              </a:rPr>
              <a:t>:</a:t>
            </a:r>
            <a:r>
              <a:rPr lang="kk-KZ" sz="2000" dirty="0" smtClean="0">
                <a:solidFill>
                  <a:schemeClr val="tx2"/>
                </a:solidFill>
                <a:latin typeface="Times New Roman" pitchFamily="18" charset="0"/>
                <a:cs typeface="Times New Roman" pitchFamily="18" charset="0"/>
              </a:rPr>
              <a:t> </a:t>
            </a:r>
            <a:r>
              <a:rPr lang="kk-KZ" sz="2000" dirty="0">
                <a:solidFill>
                  <a:schemeClr val="tx2"/>
                </a:solidFill>
                <a:latin typeface="Times New Roman" pitchFamily="18" charset="0"/>
                <a:cs typeface="Times New Roman" pitchFamily="18" charset="0"/>
              </a:rPr>
              <a:t/>
            </a:r>
            <a:br>
              <a:rPr lang="kk-KZ" sz="2000" dirty="0">
                <a:solidFill>
                  <a:schemeClr val="tx2"/>
                </a:solidFill>
                <a:latin typeface="Times New Roman" pitchFamily="18" charset="0"/>
                <a:cs typeface="Times New Roman" pitchFamily="18" charset="0"/>
              </a:rPr>
            </a:br>
            <a:r>
              <a:rPr lang="ru-RU" sz="1800" b="1" dirty="0" err="1"/>
              <a:t>Өсімдік</a:t>
            </a:r>
            <a:r>
              <a:rPr lang="ru-RU" sz="1800" b="1" dirty="0"/>
              <a:t> </a:t>
            </a:r>
            <a:r>
              <a:rPr lang="ru-RU" sz="1800" b="1" dirty="0" err="1"/>
              <a:t>түрлерін</a:t>
            </a:r>
            <a:r>
              <a:rPr lang="ru-RU" sz="1800" b="1" dirty="0"/>
              <a:t> </a:t>
            </a:r>
            <a:r>
              <a:rPr lang="ru-RU" sz="1800" b="1" dirty="0" err="1"/>
              <a:t>анықтау</a:t>
            </a:r>
            <a:r>
              <a:rPr lang="kk-KZ" sz="2000" dirty="0" smtClean="0">
                <a:solidFill>
                  <a:schemeClr val="tx2"/>
                </a:solidFill>
                <a:latin typeface="Times New Roman" pitchFamily="18" charset="0"/>
                <a:cs typeface="Times New Roman" pitchFamily="18" charset="0"/>
              </a:rPr>
              <a:t/>
            </a:r>
            <a:br>
              <a:rPr lang="kk-KZ" sz="2000" dirty="0" smtClean="0">
                <a:solidFill>
                  <a:schemeClr val="tx2"/>
                </a:solidFill>
                <a:latin typeface="Times New Roman" pitchFamily="18" charset="0"/>
                <a:cs typeface="Times New Roman" pitchFamily="18" charset="0"/>
              </a:rPr>
            </a:br>
            <a:r>
              <a:rPr lang="kk-KZ" sz="2200" b="1" dirty="0" smtClean="0">
                <a:solidFill>
                  <a:srgbClr val="002060"/>
                </a:solidFill>
                <a:latin typeface="Times New Roman" pitchFamily="18" charset="0"/>
                <a:cs typeface="Times New Roman" pitchFamily="18" charset="0"/>
              </a:rPr>
              <a:t/>
            </a:r>
            <a:br>
              <a:rPr lang="kk-KZ" sz="2200" b="1" dirty="0" smtClean="0">
                <a:solidFill>
                  <a:srgbClr val="002060"/>
                </a:solidFill>
                <a:latin typeface="Times New Roman" pitchFamily="18" charset="0"/>
                <a:cs typeface="Times New Roman" pitchFamily="18" charset="0"/>
              </a:rPr>
            </a:br>
            <a:r>
              <a:rPr lang="kk-KZ" sz="2200" b="1" dirty="0" smtClean="0">
                <a:solidFill>
                  <a:srgbClr val="002060"/>
                </a:solidFill>
                <a:latin typeface="Times New Roman" pitchFamily="18" charset="0"/>
                <a:cs typeface="Times New Roman" pitchFamily="18" charset="0"/>
              </a:rPr>
              <a:t>Өткізілу күні: 16.01.2013</a:t>
            </a:r>
            <a:r>
              <a:rPr lang="kk-KZ" sz="2200" dirty="0" smtClean="0">
                <a:solidFill>
                  <a:srgbClr val="002060"/>
                </a:solidFill>
                <a:latin typeface="Times New Roman" pitchFamily="18" charset="0"/>
                <a:cs typeface="Times New Roman" pitchFamily="18" charset="0"/>
              </a:rPr>
              <a:t/>
            </a:r>
            <a:br>
              <a:rPr lang="kk-KZ" sz="2200" dirty="0" smtClean="0">
                <a:solidFill>
                  <a:srgbClr val="002060"/>
                </a:solidFill>
                <a:latin typeface="Times New Roman" pitchFamily="18" charset="0"/>
                <a:cs typeface="Times New Roman" pitchFamily="18" charset="0"/>
              </a:rPr>
            </a:br>
            <a:r>
              <a:rPr lang="kk-KZ" sz="2200" b="1" dirty="0" smtClean="0">
                <a:solidFill>
                  <a:srgbClr val="002060"/>
                </a:solidFill>
                <a:latin typeface="Times New Roman" pitchFamily="18" charset="0"/>
                <a:cs typeface="Times New Roman" pitchFamily="18" charset="0"/>
              </a:rPr>
              <a:t>Өткізілу уақыты: </a:t>
            </a:r>
            <a:r>
              <a:rPr lang="kk-KZ" sz="2200" dirty="0" smtClean="0">
                <a:solidFill>
                  <a:srgbClr val="002060"/>
                </a:solidFill>
                <a:latin typeface="Times New Roman" pitchFamily="18" charset="0"/>
                <a:cs typeface="Times New Roman" pitchFamily="18" charset="0"/>
              </a:rPr>
              <a:t/>
            </a:r>
            <a:br>
              <a:rPr lang="kk-KZ" sz="2200" dirty="0" smtClean="0">
                <a:solidFill>
                  <a:srgbClr val="002060"/>
                </a:solidFill>
                <a:latin typeface="Times New Roman" pitchFamily="18" charset="0"/>
                <a:cs typeface="Times New Roman" pitchFamily="18" charset="0"/>
              </a:rPr>
            </a:br>
            <a:r>
              <a:rPr lang="kk-KZ" sz="2200" b="1" dirty="0" smtClean="0">
                <a:solidFill>
                  <a:srgbClr val="002060"/>
                </a:solidFill>
                <a:latin typeface="Times New Roman" pitchFamily="18" charset="0"/>
                <a:cs typeface="Times New Roman" pitchFamily="18" charset="0"/>
              </a:rPr>
              <a:t>Өткізілу орны:</a:t>
            </a:r>
            <a:r>
              <a:rPr lang="kk-KZ" sz="2000" b="1" dirty="0"/>
              <a:t>Ақсу қаласындағы дарынды балаларға арналған</a:t>
            </a:r>
            <a:r>
              <a:rPr lang="ru-RU" sz="2000" dirty="0"/>
              <a:t/>
            </a:r>
            <a:br>
              <a:rPr lang="ru-RU" sz="2000" dirty="0"/>
            </a:br>
            <a:r>
              <a:rPr lang="kk-KZ" sz="2000" b="1" dirty="0"/>
              <a:t> мамандандырылған гимназия</a:t>
            </a:r>
            <a:r>
              <a:rPr lang="ru-RU" sz="2000" dirty="0"/>
              <a:t/>
            </a:r>
            <a:br>
              <a:rPr lang="ru-RU" sz="2000" dirty="0"/>
            </a:br>
            <a:r>
              <a:rPr lang="kk-KZ" sz="2200" b="1" dirty="0" smtClean="0">
                <a:solidFill>
                  <a:srgbClr val="002060"/>
                </a:solidFill>
                <a:latin typeface="Times New Roman" pitchFamily="18" charset="0"/>
                <a:cs typeface="Times New Roman" pitchFamily="18" charset="0"/>
              </a:rPr>
              <a:t> </a:t>
            </a:r>
            <a:r>
              <a:rPr lang="ru-RU" sz="2200" b="1" dirty="0" err="1"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Мұғалім</a:t>
            </a:r>
            <a: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Муханова Үміт Қабиденовна</a:t>
            </a:r>
            <a: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err="1"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Қатысушылар</a:t>
            </a:r>
            <a: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7 ә-</a:t>
            </a:r>
            <a:r>
              <a:rPr lang="ru-RU" sz="2200" b="1" dirty="0" err="1"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сынып</a:t>
            </a:r>
            <a: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200" b="1" dirty="0" err="1"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оқушылары</a:t>
            </a:r>
            <a: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ru-RU" sz="2200" b="1" dirty="0" err="1"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Пәні</a:t>
            </a:r>
            <a:r>
              <a:rPr lang="ru-RU" sz="2200" b="1" dirty="0" smtClean="0">
                <a:ln>
                  <a:solidFill>
                    <a:srgbClr val="002060"/>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Биология</a:t>
            </a:r>
            <a:r>
              <a:rPr lang="ru-RU" sz="3200" b="1" dirty="0" smtClean="0">
                <a:effectLst>
                  <a:outerShdw blurRad="38100" dist="38100" dir="2700000" algn="tl">
                    <a:srgbClr val="000000">
                      <a:alpha val="43137"/>
                    </a:srgbClr>
                  </a:outerShdw>
                </a:effectLst>
              </a:rPr>
              <a:t/>
            </a:r>
            <a:br>
              <a:rPr lang="ru-RU" sz="3200" b="1" dirty="0" smtClean="0">
                <a:effectLst>
                  <a:outerShdw blurRad="38100" dist="38100" dir="2700000" algn="tl">
                    <a:srgbClr val="000000">
                      <a:alpha val="43137"/>
                    </a:srgbClr>
                  </a:outerShdw>
                </a:effectLst>
              </a:rPr>
            </a:br>
            <a:r>
              <a:rPr lang="ru-RU" sz="3200" dirty="0" smtClean="0"/>
              <a:t/>
            </a:r>
            <a:br>
              <a:rPr lang="ru-RU" sz="3200" dirty="0" smtClean="0"/>
            </a:br>
            <a:r>
              <a:rPr lang="ru-RU" sz="3200" dirty="0" smtClean="0">
                <a:solidFill>
                  <a:schemeClr val="tx2"/>
                </a:solidFill>
                <a:latin typeface="Times New Roman" pitchFamily="18" charset="0"/>
                <a:cs typeface="Times New Roman" pitchFamily="18" charset="0"/>
              </a:rPr>
              <a:t/>
            </a:r>
            <a:br>
              <a:rPr lang="ru-RU" sz="3200" dirty="0" smtClean="0">
                <a:solidFill>
                  <a:schemeClr val="tx2"/>
                </a:solidFill>
                <a:latin typeface="Times New Roman" pitchFamily="18" charset="0"/>
                <a:cs typeface="Times New Roman" pitchFamily="18" charset="0"/>
              </a:rPr>
            </a:br>
            <a:r>
              <a:rPr lang="kk-KZ" sz="3200" dirty="0" smtClean="0">
                <a:solidFill>
                  <a:srgbClr val="7030A0"/>
                </a:solidFill>
                <a:latin typeface="Times New Roman" pitchFamily="18" charset="0"/>
                <a:cs typeface="Times New Roman" pitchFamily="18" charset="0"/>
              </a:rPr>
              <a:t/>
            </a:r>
            <a:br>
              <a:rPr lang="kk-KZ" sz="3200" dirty="0" smtClean="0">
                <a:solidFill>
                  <a:srgbClr val="7030A0"/>
                </a:solidFill>
                <a:latin typeface="Times New Roman" pitchFamily="18" charset="0"/>
                <a:cs typeface="Times New Roman" pitchFamily="18" charset="0"/>
              </a:rPr>
            </a:br>
            <a:endParaRPr lang="ru-RU" sz="3200" dirty="0">
              <a:solidFill>
                <a:schemeClr val="tx2"/>
              </a:solidFill>
              <a:latin typeface="Times New Roman" pitchFamily="18" charset="0"/>
              <a:cs typeface="Times New Roman" pitchFamily="18" charset="0"/>
            </a:endParaRPr>
          </a:p>
        </p:txBody>
      </p:sp>
      <p:pic>
        <p:nvPicPr>
          <p:cNvPr id="2050" name="Picture 2" descr="H:\худошка.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9" y="2060848"/>
            <a:ext cx="2088231" cy="388843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66938"/>
            <a:ext cx="8229600" cy="1143000"/>
          </a:xfrm>
        </p:spPr>
        <p:txBody>
          <a:bodyPr>
            <a:normAutofit/>
          </a:bodyPr>
          <a:lstStyle/>
          <a:p>
            <a:r>
              <a:rPr lang="kk-KZ" sz="3100" dirty="0" smtClean="0">
                <a:solidFill>
                  <a:srgbClr val="C00000"/>
                </a:solidFill>
                <a:latin typeface="Times New Roman" pitchFamily="18" charset="0"/>
                <a:cs typeface="Times New Roman" pitchFamily="18" charset="0"/>
              </a:rPr>
              <a:t>Ғылыми терминдер</a:t>
            </a:r>
            <a:endParaRPr lang="kk-KZ" sz="3100"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kk-KZ" sz="1800" dirty="0" smtClean="0">
                <a:solidFill>
                  <a:srgbClr val="C00000"/>
                </a:solidFill>
                <a:latin typeface="Times New Roman" pitchFamily="18" charset="0"/>
                <a:cs typeface="Times New Roman" pitchFamily="18" charset="0"/>
              </a:rPr>
              <a:t>  Гүлдің симметриясы               Андроцей</a:t>
            </a:r>
          </a:p>
          <a:p>
            <a:r>
              <a:rPr lang="kk-KZ" sz="1800" dirty="0" smtClean="0">
                <a:latin typeface="Times New Roman" pitchFamily="18" charset="0"/>
                <a:cs typeface="Times New Roman" pitchFamily="18" charset="0"/>
              </a:rPr>
              <a:t>Актиноморфты –                  Гинецей/</a:t>
            </a:r>
            <a:r>
              <a:rPr lang="kk-KZ" sz="1800" dirty="0" smtClean="0">
                <a:solidFill>
                  <a:srgbClr val="C00000"/>
                </a:solidFill>
                <a:latin typeface="Times New Roman" pitchFamily="18" charset="0"/>
                <a:cs typeface="Times New Roman" pitchFamily="18" charset="0"/>
              </a:rPr>
              <a:t>апокарпты-кірікпеген</a:t>
            </a:r>
            <a:r>
              <a:rPr lang="kk-KZ" sz="1800" dirty="0" smtClean="0">
                <a:latin typeface="Times New Roman" pitchFamily="18" charset="0"/>
                <a:cs typeface="Times New Roman" pitchFamily="18" charset="0"/>
              </a:rPr>
              <a:t>/ценокарпты-                         </a:t>
            </a:r>
          </a:p>
          <a:p>
            <a:pPr marL="0" indent="0">
              <a:buNone/>
            </a:pPr>
            <a:r>
              <a:rPr lang="kk-KZ" sz="1800" dirty="0">
                <a:latin typeface="Times New Roman" pitchFamily="18" charset="0"/>
                <a:cs typeface="Times New Roman" pitchFamily="18" charset="0"/>
              </a:rPr>
              <a:t> </a:t>
            </a:r>
            <a:r>
              <a:rPr lang="kk-KZ" sz="1800" dirty="0" smtClean="0">
                <a:latin typeface="Times New Roman" pitchFamily="18" charset="0"/>
                <a:cs typeface="Times New Roman" pitchFamily="18" charset="0"/>
              </a:rPr>
              <a:t>                                                                   кіріккен/------   </a:t>
            </a:r>
          </a:p>
          <a:p>
            <a:pPr marL="0" indent="0">
              <a:buNone/>
            </a:pPr>
            <a:r>
              <a:rPr lang="kk-KZ" sz="1800" dirty="0">
                <a:latin typeface="Times New Roman" pitchFamily="18" charset="0"/>
                <a:cs typeface="Times New Roman" pitchFamily="18" charset="0"/>
              </a:rPr>
              <a:t> </a:t>
            </a:r>
            <a:r>
              <a:rPr lang="kk-KZ" sz="1800" dirty="0" smtClean="0">
                <a:latin typeface="Times New Roman" pitchFamily="18" charset="0"/>
                <a:cs typeface="Times New Roman" pitchFamily="18" charset="0"/>
              </a:rPr>
              <a:t>                                                              синакарпты,паракарпты,лизикарпты</a:t>
            </a:r>
          </a:p>
          <a:p>
            <a:r>
              <a:rPr lang="kk-KZ" sz="1800" dirty="0" smtClean="0">
                <a:latin typeface="Times New Roman" pitchFamily="18" charset="0"/>
                <a:cs typeface="Times New Roman" pitchFamily="18" charset="0"/>
              </a:rPr>
              <a:t>Зигоморфты-                         Қосжынысты</a:t>
            </a:r>
          </a:p>
          <a:p>
            <a:pPr marL="0" indent="0">
              <a:buNone/>
            </a:pPr>
            <a:r>
              <a:rPr lang="kk-KZ" sz="1800" dirty="0" smtClean="0">
                <a:solidFill>
                  <a:srgbClr val="C00000"/>
                </a:solidFill>
                <a:latin typeface="Times New Roman" pitchFamily="18" charset="0"/>
                <a:cs typeface="Times New Roman" pitchFamily="18" charset="0"/>
              </a:rPr>
              <a:t> Гүлсерігінің құрылымы            Даражынысты</a:t>
            </a:r>
          </a:p>
          <a:p>
            <a:r>
              <a:rPr lang="kk-KZ" sz="1800" dirty="0" smtClean="0">
                <a:latin typeface="Times New Roman" pitchFamily="18" charset="0"/>
                <a:cs typeface="Times New Roman" pitchFamily="18" charset="0"/>
              </a:rPr>
              <a:t>Гомохламидті-                       Бір үйлі</a:t>
            </a:r>
          </a:p>
          <a:p>
            <a:r>
              <a:rPr lang="kk-KZ" sz="1800" dirty="0" smtClean="0">
                <a:latin typeface="Times New Roman" pitchFamily="18" charset="0"/>
                <a:cs typeface="Times New Roman" pitchFamily="18" charset="0"/>
              </a:rPr>
              <a:t>Гетерохламидті-                    Екі үйлі</a:t>
            </a:r>
          </a:p>
          <a:p>
            <a:r>
              <a:rPr lang="kk-KZ" sz="1800" dirty="0" smtClean="0">
                <a:latin typeface="Times New Roman" pitchFamily="18" charset="0"/>
                <a:cs typeface="Times New Roman" pitchFamily="18" charset="0"/>
              </a:rPr>
              <a:t>Гаплохламидті-                     Көпүйлі/полигамды/</a:t>
            </a:r>
          </a:p>
          <a:p>
            <a:r>
              <a:rPr lang="kk-KZ" sz="1800" dirty="0" smtClean="0">
                <a:latin typeface="Times New Roman" pitchFamily="18" charset="0"/>
                <a:cs typeface="Times New Roman" pitchFamily="18" charset="0"/>
              </a:rPr>
              <a:t>Ахламидті-                                          /көпнекелі/</a:t>
            </a:r>
          </a:p>
          <a:p>
            <a:pPr marL="0" indent="0">
              <a:buNone/>
            </a:pPr>
            <a:r>
              <a:rPr lang="kk-KZ" sz="1800" dirty="0" smtClean="0">
                <a:solidFill>
                  <a:srgbClr val="C00000"/>
                </a:solidFill>
                <a:latin typeface="Times New Roman" pitchFamily="18" charset="0"/>
                <a:cs typeface="Times New Roman" pitchFamily="18" charset="0"/>
              </a:rPr>
              <a:t> Гүл бөліктерінің шеңбері           Күлтелерді түтіктерінің ұзындығына байланысты</a:t>
            </a:r>
          </a:p>
          <a:p>
            <a:r>
              <a:rPr lang="kk-KZ" sz="1800" dirty="0" smtClean="0">
                <a:latin typeface="Times New Roman" pitchFamily="18" charset="0"/>
                <a:cs typeface="Times New Roman" pitchFamily="18" charset="0"/>
              </a:rPr>
              <a:t>Пентациклді-                долиморфты/</a:t>
            </a:r>
            <a:r>
              <a:rPr lang="kk-KZ" sz="1800" dirty="0" smtClean="0">
                <a:solidFill>
                  <a:srgbClr val="C00000"/>
                </a:solidFill>
                <a:latin typeface="Times New Roman" pitchFamily="18" charset="0"/>
                <a:cs typeface="Times New Roman" pitchFamily="18" charset="0"/>
              </a:rPr>
              <a:t>долихос-ұзын/</a:t>
            </a:r>
            <a:r>
              <a:rPr lang="kk-KZ" sz="1800" dirty="0" smtClean="0">
                <a:latin typeface="Times New Roman" pitchFamily="18" charset="0"/>
                <a:cs typeface="Times New Roman" pitchFamily="18" charset="0"/>
              </a:rPr>
              <a:t>,мезоморфты/</a:t>
            </a:r>
            <a:r>
              <a:rPr lang="kk-KZ" sz="1800" dirty="0" smtClean="0">
                <a:solidFill>
                  <a:srgbClr val="C00000"/>
                </a:solidFill>
                <a:latin typeface="Times New Roman" pitchFamily="18" charset="0"/>
                <a:cs typeface="Times New Roman" pitchFamily="18" charset="0"/>
              </a:rPr>
              <a:t>мезос-орташа</a:t>
            </a:r>
            <a:r>
              <a:rPr lang="kk-KZ" sz="1800" dirty="0" smtClean="0">
                <a:latin typeface="Times New Roman" pitchFamily="18" charset="0"/>
                <a:cs typeface="Times New Roman" pitchFamily="18" charset="0"/>
              </a:rPr>
              <a:t>/</a:t>
            </a:r>
          </a:p>
          <a:p>
            <a:r>
              <a:rPr lang="kk-KZ" sz="1800" dirty="0" smtClean="0">
                <a:latin typeface="Times New Roman" pitchFamily="18" charset="0"/>
                <a:cs typeface="Times New Roman" pitchFamily="18" charset="0"/>
              </a:rPr>
              <a:t>Тетрациклді                   брахиморфты/</a:t>
            </a:r>
            <a:r>
              <a:rPr lang="kk-KZ" sz="1800" dirty="0" smtClean="0">
                <a:solidFill>
                  <a:srgbClr val="C00000"/>
                </a:solidFill>
                <a:latin typeface="Times New Roman" pitchFamily="18" charset="0"/>
                <a:cs typeface="Times New Roman" pitchFamily="18" charset="0"/>
              </a:rPr>
              <a:t>брахис-қысқа</a:t>
            </a:r>
            <a:r>
              <a:rPr lang="kk-KZ" sz="1800" dirty="0" smtClean="0">
                <a:latin typeface="Times New Roman" pitchFamily="18" charset="0"/>
                <a:cs typeface="Times New Roman" pitchFamily="18" charset="0"/>
              </a:rPr>
              <a:t>/</a:t>
            </a:r>
          </a:p>
          <a:p>
            <a:endParaRPr lang="kk-KZ" sz="1800" dirty="0">
              <a:latin typeface="Times New Roman" pitchFamily="18" charset="0"/>
              <a:cs typeface="Times New Roman" pitchFamily="18" charset="0"/>
            </a:endParaRPr>
          </a:p>
        </p:txBody>
      </p:sp>
    </p:spTree>
    <p:extLst>
      <p:ext uri="{BB962C8B-B14F-4D97-AF65-F5344CB8AC3E}">
        <p14:creationId xmlns="" xmlns:p14="http://schemas.microsoft.com/office/powerpoint/2010/main" val="363083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Биология\Desktop\7 ә\img010.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716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2000" dirty="0" smtClean="0">
                <a:solidFill>
                  <a:srgbClr val="C00000"/>
                </a:solidFill>
              </a:rPr>
              <a:t>      Логикалық тапсырмалар</a:t>
            </a:r>
            <a:br>
              <a:rPr lang="kk-KZ" sz="2000" dirty="0" smtClean="0">
                <a:solidFill>
                  <a:srgbClr val="C00000"/>
                </a:solidFill>
              </a:rPr>
            </a:br>
            <a:r>
              <a:rPr lang="kk-KZ" sz="2000" dirty="0" smtClean="0">
                <a:solidFill>
                  <a:srgbClr val="C00000"/>
                </a:solidFill>
              </a:rPr>
              <a:t> Қ.И.Сәтбаев атындағы халықаралық олимпиада есептері</a:t>
            </a:r>
            <a:endParaRPr lang="ru-RU" sz="2000" dirty="0">
              <a:solidFill>
                <a:srgbClr val="C00000"/>
              </a:solidFill>
            </a:endParaRPr>
          </a:p>
        </p:txBody>
      </p:sp>
      <p:sp>
        <p:nvSpPr>
          <p:cNvPr id="3" name="Содержимое 2"/>
          <p:cNvSpPr>
            <a:spLocks noGrp="1"/>
          </p:cNvSpPr>
          <p:nvPr>
            <p:ph idx="1"/>
          </p:nvPr>
        </p:nvSpPr>
        <p:spPr/>
        <p:txBody>
          <a:bodyPr>
            <a:normAutofit/>
          </a:bodyPr>
          <a:lstStyle/>
          <a:p>
            <a:r>
              <a:rPr lang="kk-KZ" sz="3200" dirty="0" smtClean="0"/>
              <a:t>Көкөніс қоймасында картоп түйнектерін сақтаған кезде оның массасы көктемге қарай азаяды.Ал түйнектерді тозаңдатылған күйде сақтаса,онда массасы өзгермейді,бірақ түйнектерде тәтті дәм пайда болады.Бұл екі құбылысты түсіндіріңіздер.</a:t>
            </a:r>
            <a:endParaRPr lang="ru-RU" sz="3200" dirty="0"/>
          </a:p>
        </p:txBody>
      </p:sp>
    </p:spTree>
    <p:extLst>
      <p:ext uri="{BB962C8B-B14F-4D97-AF65-F5344CB8AC3E}">
        <p14:creationId xmlns="" xmlns:p14="http://schemas.microsoft.com/office/powerpoint/2010/main" val="3302694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solidFill>
                  <a:srgbClr val="C00000"/>
                </a:solidFill>
              </a:rPr>
              <a:t>Жауабы:</a:t>
            </a:r>
            <a:endParaRPr lang="ru-RU" dirty="0">
              <a:solidFill>
                <a:srgbClr val="C00000"/>
              </a:solidFill>
            </a:endParaRPr>
          </a:p>
        </p:txBody>
      </p:sp>
      <p:sp>
        <p:nvSpPr>
          <p:cNvPr id="3" name="Объект 2"/>
          <p:cNvSpPr>
            <a:spLocks noGrp="1"/>
          </p:cNvSpPr>
          <p:nvPr>
            <p:ph idx="1"/>
          </p:nvPr>
        </p:nvSpPr>
        <p:spPr/>
        <p:txBody>
          <a:bodyPr>
            <a:normAutofit/>
          </a:bodyPr>
          <a:lstStyle/>
          <a:p>
            <a:r>
              <a:rPr lang="kk-KZ" sz="2400" dirty="0">
                <a:latin typeface="Times New Roman" pitchFamily="18" charset="0"/>
                <a:cs typeface="Times New Roman" pitchFamily="18" charset="0"/>
              </a:rPr>
              <a:t>Сақтау кезінде уақытында картоп массасының </a:t>
            </a:r>
            <a:r>
              <a:rPr lang="kk-KZ" sz="2400" dirty="0" smtClean="0">
                <a:latin typeface="Times New Roman" pitchFamily="18" charset="0"/>
                <a:cs typeface="Times New Roman" pitchFamily="18" charset="0"/>
              </a:rPr>
              <a:t>азаюын </a:t>
            </a:r>
            <a:r>
              <a:rPr lang="kk-KZ" sz="2400" dirty="0">
                <a:latin typeface="Times New Roman" pitchFamily="18" charset="0"/>
                <a:cs typeface="Times New Roman" pitchFamily="18" charset="0"/>
              </a:rPr>
              <a:t>тіршілік функцияларының негізгі құбылыстарымен түсіндіруге болады-жекелеп алғанда тыныс алу үдерісі.Фотосинтез және жаңа органикалық заттардың түзілуі болмаса,тыныс алу кезінде түйнектердің өз крахмалы тотығады,сол себепті масса азаяды.</a:t>
            </a:r>
            <a:endParaRPr lang="ru-RU" sz="2400" dirty="0">
              <a:latin typeface="Times New Roman" pitchFamily="18" charset="0"/>
              <a:cs typeface="Times New Roman" pitchFamily="18" charset="0"/>
            </a:endParaRPr>
          </a:p>
          <a:p>
            <a:r>
              <a:rPr lang="kk-KZ" sz="2800" dirty="0"/>
              <a:t>Ал картопты тоңазытқыш камерада сақтаған уақытта барлық тіршілік үдерістері тоқталып,түйнек массасы өзгермейді.Табиғатынан дәмсіз картоп крахмалы төмен температура әсерінен тәтті </a:t>
            </a:r>
            <a:r>
              <a:rPr lang="kk-KZ" sz="2800" dirty="0" smtClean="0"/>
              <a:t>глюкозаға </a:t>
            </a:r>
            <a:r>
              <a:rPr lang="kk-KZ" sz="2800" dirty="0"/>
              <a:t>айналады.</a:t>
            </a:r>
            <a:endParaRPr lang="ru-RU" sz="2800" dirty="0"/>
          </a:p>
          <a:p>
            <a:endParaRPr lang="ru-RU" dirty="0"/>
          </a:p>
        </p:txBody>
      </p:sp>
    </p:spTree>
    <p:extLst>
      <p:ext uri="{BB962C8B-B14F-4D97-AF65-F5344CB8AC3E}">
        <p14:creationId xmlns="" xmlns:p14="http://schemas.microsoft.com/office/powerpoint/2010/main" val="2801582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graphicFrame>
        <p:nvGraphicFramePr>
          <p:cNvPr id="4" name="Объект 3"/>
          <p:cNvGraphicFramePr>
            <a:graphicFrameLocks noChangeAspect="1"/>
          </p:cNvGraphicFramePr>
          <p:nvPr>
            <p:extLst>
              <p:ext uri="{D42A27DB-BD31-4B8C-83A1-F6EECF244321}">
                <p14:modId xmlns="" xmlns:p14="http://schemas.microsoft.com/office/powerpoint/2010/main" val="3846445033"/>
              </p:ext>
            </p:extLst>
          </p:nvPr>
        </p:nvGraphicFramePr>
        <p:xfrm>
          <a:off x="323528" y="332656"/>
          <a:ext cx="8280920" cy="5803677"/>
        </p:xfrm>
        <a:graphic>
          <a:graphicData uri="http://schemas.openxmlformats.org/presentationml/2006/ole">
            <p:oleObj spid="_x0000_s3079" name="Презентация" r:id="rId3" imgW="3869805" imgH="2902015" progId="PowerPoint.Show.8">
              <p:embed/>
            </p:oleObj>
          </a:graphicData>
        </a:graphic>
      </p:graphicFrame>
    </p:spTree>
    <p:extLst>
      <p:ext uri="{BB962C8B-B14F-4D97-AF65-F5344CB8AC3E}">
        <p14:creationId xmlns="" xmlns:p14="http://schemas.microsoft.com/office/powerpoint/2010/main" val="3365219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628775"/>
            <a:ext cx="3851275" cy="344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850" y="5229225"/>
            <a:ext cx="985838" cy="712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1482725"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Прямоугольник 8"/>
          <p:cNvSpPr/>
          <p:nvPr/>
        </p:nvSpPr>
        <p:spPr>
          <a:xfrm>
            <a:off x="1403648" y="260648"/>
            <a:ext cx="3168352"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12</a:t>
            </a: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мг </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3078"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019925" y="981075"/>
            <a:ext cx="1319213" cy="173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Прямоугольник 10"/>
          <p:cNvSpPr/>
          <p:nvPr/>
        </p:nvSpPr>
        <p:spPr>
          <a:xfrm>
            <a:off x="3851920" y="3861048"/>
            <a:ext cx="3168352" cy="92333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12</a:t>
            </a:r>
            <a:r>
              <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кг </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endParaRPr lang="ru-RU"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cxnSp>
        <p:nvCxnSpPr>
          <p:cNvPr id="13" name="Прямая со стрелкой 12"/>
          <p:cNvCxnSpPr/>
          <p:nvPr/>
        </p:nvCxnSpPr>
        <p:spPr>
          <a:xfrm>
            <a:off x="4211638" y="765175"/>
            <a:ext cx="2520950" cy="9350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Прямая со стрелкой 14"/>
          <p:cNvCxnSpPr/>
          <p:nvPr/>
        </p:nvCxnSpPr>
        <p:spPr>
          <a:xfrm flipV="1">
            <a:off x="5795963" y="2636838"/>
            <a:ext cx="1079500" cy="11525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Прямоугольник 15"/>
          <p:cNvSpPr/>
          <p:nvPr/>
        </p:nvSpPr>
        <p:spPr>
          <a:xfrm>
            <a:off x="3851920" y="5373216"/>
            <a:ext cx="1402948" cy="1200329"/>
          </a:xfrm>
          <a:prstGeom prst="rect">
            <a:avLst/>
          </a:prstGeom>
        </p:spPr>
        <p:txBody>
          <a:bodyPr wrap="none">
            <a:spAutoFit/>
          </a:bodyPr>
          <a:lstStyle/>
          <a:p>
            <a:pPr algn="ctr" fontAlgn="auto">
              <a:spcBef>
                <a:spcPts val="0"/>
              </a:spcBef>
              <a:spcAft>
                <a:spcPts val="0"/>
              </a:spcAft>
              <a:defRPr/>
            </a:pPr>
            <a:r>
              <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kk-KZ"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a:t>
            </a:r>
            <a:endParaRPr lang="ru-RU"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3083"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292725" y="5229225"/>
            <a:ext cx="1481138"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4"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8313" y="5949950"/>
            <a:ext cx="871537" cy="63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4438" y="5876925"/>
            <a:ext cx="952500" cy="688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3350" y="5589588"/>
            <a:ext cx="1055688"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79613" y="5084763"/>
            <a:ext cx="1046162" cy="75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06386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r>
              <a:rPr lang="ru-RU" smtClean="0">
                <a:latin typeface="Times New Roman" pitchFamily="18" charset="0"/>
                <a:cs typeface="Times New Roman" pitchFamily="18" charset="0"/>
              </a:rPr>
              <a:t>Шешу</a:t>
            </a:r>
            <a:r>
              <a:rPr lang="kk-KZ" smtClean="0">
                <a:latin typeface="Times New Roman" pitchFamily="18" charset="0"/>
                <a:cs typeface="Times New Roman" pitchFamily="18" charset="0"/>
              </a:rPr>
              <a:t>і:</a:t>
            </a:r>
            <a:endParaRPr lang="ru-RU" smtClean="0">
              <a:latin typeface="Times New Roman" pitchFamily="18" charset="0"/>
              <a:cs typeface="Times New Roman" pitchFamily="18" charset="0"/>
            </a:endParaRPr>
          </a:p>
        </p:txBody>
      </p:sp>
      <p:sp>
        <p:nvSpPr>
          <p:cNvPr id="4099" name="Содержимое 2"/>
          <p:cNvSpPr>
            <a:spLocks noGrp="1"/>
          </p:cNvSpPr>
          <p:nvPr>
            <p:ph idx="1"/>
          </p:nvPr>
        </p:nvSpPr>
        <p:spPr/>
        <p:txBody>
          <a:bodyPr/>
          <a:lstStyle/>
          <a:p>
            <a:pPr>
              <a:buFont typeface="Arial" charset="0"/>
              <a:buNone/>
            </a:pPr>
            <a:r>
              <a:rPr lang="kk-KZ" sz="3600" b="1" smtClean="0">
                <a:latin typeface="Times New Roman" pitchFamily="18" charset="0"/>
                <a:cs typeface="Times New Roman" pitchFamily="18" charset="0"/>
              </a:rPr>
              <a:t>12 кг </a:t>
            </a:r>
            <a:r>
              <a:rPr lang="en-US" sz="3600" b="1" smtClean="0">
                <a:latin typeface="Times New Roman" pitchFamily="18" charset="0"/>
                <a:cs typeface="Times New Roman" pitchFamily="18" charset="0"/>
              </a:rPr>
              <a:t>= 12</a:t>
            </a:r>
            <a:r>
              <a:rPr lang="ru-RU" sz="3600" b="1" smtClean="0">
                <a:latin typeface="Times New Roman" pitchFamily="18" charset="0"/>
                <a:cs typeface="Times New Roman" pitchFamily="18" charset="0"/>
              </a:rPr>
              <a:t>х1000 = 12000 г = 12000000 мг</a:t>
            </a:r>
          </a:p>
          <a:p>
            <a:pPr>
              <a:buFont typeface="Arial" charset="0"/>
              <a:buNone/>
            </a:pPr>
            <a:r>
              <a:rPr lang="ru-RU" sz="3600" b="1" smtClean="0">
                <a:latin typeface="Times New Roman" pitchFamily="18" charset="0"/>
                <a:cs typeface="Times New Roman" pitchFamily="18" charset="0"/>
              </a:rPr>
              <a:t>12000000</a:t>
            </a:r>
            <a:r>
              <a:rPr lang="kk-KZ" sz="3600" b="1" smtClean="0">
                <a:latin typeface="Times New Roman" pitchFamily="18" charset="0"/>
                <a:cs typeface="Times New Roman" pitchFamily="18" charset="0"/>
              </a:rPr>
              <a:t>:12 мг </a:t>
            </a:r>
            <a:r>
              <a:rPr lang="en-US" sz="3600" b="1" smtClean="0">
                <a:latin typeface="Times New Roman" pitchFamily="18" charset="0"/>
                <a:cs typeface="Times New Roman" pitchFamily="18" charset="0"/>
              </a:rPr>
              <a:t>= 1000000</a:t>
            </a:r>
          </a:p>
          <a:p>
            <a:pPr>
              <a:buFont typeface="Arial" charset="0"/>
              <a:buNone/>
            </a:pPr>
            <a:endParaRPr lang="ru-RU" smtClean="0"/>
          </a:p>
        </p:txBody>
      </p:sp>
      <p:pic>
        <p:nvPicPr>
          <p:cNvPr id="2051" name="Picture 3" descr="H:\picture\Природа\nature\0224.jpg"/>
          <p:cNvPicPr>
            <a:picLocks noChangeAspect="1" noChangeArrowheads="1"/>
          </p:cNvPicPr>
          <p:nvPr/>
        </p:nvPicPr>
        <p:blipFill>
          <a:blip r:embed="rId2" cstate="print"/>
          <a:srcRect/>
          <a:stretch>
            <a:fillRect/>
          </a:stretch>
        </p:blipFill>
        <p:spPr bwMode="auto">
          <a:xfrm>
            <a:off x="467544" y="2420888"/>
            <a:ext cx="7992888" cy="42287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412522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002060"/>
                </a:solidFill>
                <a:latin typeface="Times New Roman" pitchFamily="18" charset="0"/>
                <a:cs typeface="Times New Roman" pitchFamily="18" charset="0"/>
              </a:rPr>
              <a:t>Пайдаланылған әдебиеттер</a:t>
            </a: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kk-KZ" dirty="0">
                <a:solidFill>
                  <a:srgbClr val="002060"/>
                </a:solidFill>
              </a:rPr>
              <a:t>Новиков В.С.,Губанов Н.А.Школьный атлас-определитель высших растений:</a:t>
            </a:r>
          </a:p>
          <a:p>
            <a:pPr marL="0" indent="0">
              <a:buNone/>
            </a:pPr>
            <a:r>
              <a:rPr lang="kk-KZ" dirty="0" smtClean="0">
                <a:solidFill>
                  <a:srgbClr val="002060"/>
                </a:solidFill>
              </a:rPr>
              <a:t>     Книга </a:t>
            </a:r>
            <a:r>
              <a:rPr lang="kk-KZ" dirty="0">
                <a:solidFill>
                  <a:srgbClr val="002060"/>
                </a:solidFill>
              </a:rPr>
              <a:t>для учащихся</a:t>
            </a:r>
            <a:r>
              <a:rPr lang="kk-KZ" dirty="0" smtClean="0">
                <a:solidFill>
                  <a:srgbClr val="002060"/>
                </a:solidFill>
              </a:rPr>
              <a:t>.-        М</a:t>
            </a:r>
            <a:r>
              <a:rPr lang="kk-KZ" dirty="0">
                <a:solidFill>
                  <a:srgbClr val="002060"/>
                </a:solidFill>
              </a:rPr>
              <a:t>.:просвещение,1985.</a:t>
            </a:r>
          </a:p>
          <a:p>
            <a:pPr marL="0" indent="0">
              <a:buNone/>
            </a:pPr>
            <a:r>
              <a:rPr lang="kk-KZ" b="1" dirty="0">
                <a:solidFill>
                  <a:srgbClr val="002060"/>
                </a:solidFill>
                <a:latin typeface="Times New Roman" pitchFamily="18" charset="0"/>
                <a:cs typeface="Times New Roman" pitchFamily="18" charset="0"/>
              </a:rPr>
              <a:t> </a:t>
            </a:r>
            <a:r>
              <a:rPr lang="kk-KZ" b="1" dirty="0" smtClean="0">
                <a:solidFill>
                  <a:srgbClr val="002060"/>
                </a:solidFill>
                <a:latin typeface="Times New Roman" pitchFamily="18" charset="0"/>
                <a:cs typeface="Times New Roman" pitchFamily="18" charset="0"/>
              </a:rPr>
              <a:t> </a:t>
            </a:r>
            <a:r>
              <a:rPr lang="kk-KZ" b="1" dirty="0" smtClean="0">
                <a:solidFill>
                  <a:srgbClr val="002060"/>
                </a:solidFill>
              </a:rPr>
              <a:t>Д.Тейлор, Н.Грин</a:t>
            </a:r>
            <a:r>
              <a:rPr lang="kk-KZ" dirty="0" smtClean="0">
                <a:solidFill>
                  <a:srgbClr val="002060"/>
                </a:solidFill>
              </a:rPr>
              <a:t>, У. Стаут  Биология том </a:t>
            </a:r>
            <a:r>
              <a:rPr lang="ru-RU" dirty="0" smtClean="0">
                <a:solidFill>
                  <a:srgbClr val="002060"/>
                </a:solidFill>
              </a:rPr>
              <a:t>1,2-</a:t>
            </a:r>
            <a:r>
              <a:rPr lang="kk-KZ" dirty="0" smtClean="0">
                <a:solidFill>
                  <a:srgbClr val="002060"/>
                </a:solidFill>
              </a:rPr>
              <a:t>том «Мир», 2008</a:t>
            </a:r>
            <a:endParaRPr lang="ru-RU" dirty="0"/>
          </a:p>
        </p:txBody>
      </p:sp>
      <p:pic>
        <p:nvPicPr>
          <p:cNvPr id="4" name="Picture 2" descr="http://t1.gstatic.com/images?q=tbn:ANd9GcRbpAStKdi81D1C3-fCwp6KvmK5rtQCLFJTSo-_HLefcGBqXpS8"/>
          <p:cNvPicPr>
            <a:picLocks noChangeAspect="1" noChangeArrowheads="1"/>
          </p:cNvPicPr>
          <p:nvPr/>
        </p:nvPicPr>
        <p:blipFill>
          <a:blip r:embed="rId2"/>
          <a:srcRect/>
          <a:stretch>
            <a:fillRect/>
          </a:stretch>
        </p:blipFill>
        <p:spPr bwMode="auto">
          <a:xfrm>
            <a:off x="5929322" y="4357694"/>
            <a:ext cx="2619375" cy="17430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Үйге тапсырма</a:t>
            </a:r>
            <a:endParaRPr lang="ru-RU" dirty="0"/>
          </a:p>
        </p:txBody>
      </p:sp>
      <p:sp>
        <p:nvSpPr>
          <p:cNvPr id="4" name="Содержимое 3"/>
          <p:cNvSpPr>
            <a:spLocks noGrp="1"/>
          </p:cNvSpPr>
          <p:nvPr>
            <p:ph idx="1"/>
          </p:nvPr>
        </p:nvSpPr>
        <p:spPr/>
        <p:txBody>
          <a:bodyPr/>
          <a:lstStyle/>
          <a:p>
            <a:r>
              <a:rPr lang="kk-KZ" dirty="0" smtClean="0">
                <a:solidFill>
                  <a:srgbClr val="002060"/>
                </a:solidFill>
              </a:rPr>
              <a:t>1</a:t>
            </a:r>
            <a:r>
              <a:rPr lang="kk-KZ" dirty="0">
                <a:solidFill>
                  <a:srgbClr val="002060"/>
                </a:solidFill>
              </a:rPr>
              <a:t>. </a:t>
            </a:r>
            <a:r>
              <a:rPr lang="kk-KZ" dirty="0" smtClean="0">
                <a:solidFill>
                  <a:srgbClr val="002060"/>
                </a:solidFill>
              </a:rPr>
              <a:t>Терминдер сөздігімен жұмыс</a:t>
            </a:r>
          </a:p>
          <a:p>
            <a:endParaRPr lang="kk-KZ" dirty="0" smtClean="0">
              <a:solidFill>
                <a:srgbClr val="002060"/>
              </a:solidFill>
            </a:endParaRPr>
          </a:p>
          <a:p>
            <a:endParaRPr lang="kk-KZ" dirty="0" smtClean="0">
              <a:solidFill>
                <a:srgbClr val="002060"/>
              </a:solidFill>
            </a:endParaRPr>
          </a:p>
          <a:p>
            <a:endParaRPr lang="kk-KZ" dirty="0" smtClean="0">
              <a:solidFill>
                <a:srgbClr val="002060"/>
              </a:solidFill>
            </a:endParaRPr>
          </a:p>
          <a:p>
            <a:r>
              <a:rPr lang="kk-KZ" dirty="0" smtClean="0">
                <a:solidFill>
                  <a:srgbClr val="002060"/>
                </a:solidFill>
              </a:rPr>
              <a:t>2.  Жергілікті жерде өсетін өсімдіктер туралы мәліметтер жинақтау.</a:t>
            </a:r>
            <a:endParaRPr lang="kk-KZ" dirty="0">
              <a:solidFill>
                <a:srgbClr val="002060"/>
              </a:solidFill>
            </a:endParaRPr>
          </a:p>
          <a:p>
            <a:endParaRPr lang="kk-KZ" dirty="0" smtClean="0">
              <a:solidFill>
                <a:srgbClr val="002060"/>
              </a:solidFill>
            </a:endParaRPr>
          </a:p>
          <a:p>
            <a:pPr marL="0" indent="0">
              <a:buNone/>
            </a:pPr>
            <a:endParaRPr lang="kk-KZ" dirty="0" smtClean="0">
              <a:solidFill>
                <a:srgbClr val="002060"/>
              </a:solidFill>
            </a:endParaRPr>
          </a:p>
          <a:p>
            <a:endParaRPr lang="kk-KZ" dirty="0" smtClean="0">
              <a:solidFill>
                <a:srgbClr val="002060"/>
              </a:solidFill>
            </a:endParaRPr>
          </a:p>
          <a:p>
            <a:endParaRPr lang="kk-KZ" dirty="0" smtClean="0">
              <a:solidFill>
                <a:srgbClr val="002060"/>
              </a:solidFill>
            </a:endParaRPr>
          </a:p>
          <a:p>
            <a:endParaRPr lang="kk-KZ" dirty="0" smtClean="0">
              <a:solidFill>
                <a:srgbClr val="002060"/>
              </a:solidFill>
            </a:endParaRPr>
          </a:p>
          <a:p>
            <a:pPr marL="0" indent="0">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6754762"/>
          </a:xfrm>
        </p:spPr>
        <p:txBody>
          <a:bodyPr>
            <a:noAutofit/>
          </a:bodyPr>
          <a:lstStyle/>
          <a:p>
            <a:pPr algn="l"/>
            <a:r>
              <a:rPr lang="ru-RU" sz="1200" b="1" dirty="0" smtClean="0">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Зертханалық</a:t>
            </a:r>
            <a:r>
              <a:rPr lang="ru-RU" sz="2000" b="1" dirty="0" smtClean="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жұмыс</a:t>
            </a:r>
            <a:r>
              <a:rPr lang="ru-RU" sz="2000" b="1" dirty="0">
                <a:solidFill>
                  <a:srgbClr val="C00000"/>
                </a:solidFill>
                <a:latin typeface="Times New Roman" pitchFamily="18" charset="0"/>
                <a:cs typeface="Times New Roman" pitchFamily="18" charset="0"/>
              </a:rPr>
              <a:t>.</a:t>
            </a: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                                  </a:t>
            </a:r>
            <a:r>
              <a:rPr lang="kk-KZ" sz="2000" b="1" dirty="0" smtClean="0">
                <a:solidFill>
                  <a:srgbClr val="C00000"/>
                </a:solidFill>
                <a:latin typeface="Times New Roman" pitchFamily="18" charset="0"/>
                <a:cs typeface="Times New Roman" pitchFamily="18" charset="0"/>
              </a:rPr>
              <a:t>Тақырыбы</a:t>
            </a:r>
            <a:r>
              <a:rPr lang="kk-KZ"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Өсімдік түрлерін </a:t>
            </a:r>
            <a:r>
              <a:rPr lang="ru-RU" sz="2000" b="1" dirty="0" err="1" smtClean="0">
                <a:solidFill>
                  <a:srgbClr val="C00000"/>
                </a:solidFill>
                <a:latin typeface="Times New Roman" pitchFamily="18" charset="0"/>
                <a:cs typeface="Times New Roman" pitchFamily="18" charset="0"/>
              </a:rPr>
              <a:t>анықтау</a:t>
            </a:r>
            <a:r>
              <a:rPr lang="ru-RU"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
            </a:r>
            <a:br>
              <a:rPr lang="en-US" sz="2000" b="1" dirty="0" smtClean="0">
                <a:solidFill>
                  <a:srgbClr val="C00000"/>
                </a:solidFill>
                <a:latin typeface="Times New Roman" pitchFamily="18" charset="0"/>
                <a:cs typeface="Times New Roman" pitchFamily="18" charset="0"/>
              </a:rPr>
            </a:br>
            <a:r>
              <a:rPr lang="kk-KZ"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Мақсаты</a:t>
            </a:r>
            <a:r>
              <a:rPr lang="en-US" sz="1400" dirty="0" smtClean="0">
                <a:latin typeface="Times New Roman" pitchFamily="18" charset="0"/>
                <a:cs typeface="Times New Roman" pitchFamily="18" charset="0"/>
              </a:rPr>
              <a:t>:______________________________________</a:t>
            </a:r>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Құрал</a:t>
            </a:r>
            <a:r>
              <a:rPr lang="en-US" sz="1200" b="1" dirty="0">
                <a:latin typeface="Times New Roman" pitchFamily="18" charset="0"/>
                <a:cs typeface="Times New Roman" pitchFamily="18" charset="0"/>
              </a:rPr>
              <a:t>-</a:t>
            </a:r>
            <a:r>
              <a:rPr lang="ru-RU" sz="1200" b="1" dirty="0" err="1">
                <a:latin typeface="Times New Roman" pitchFamily="18" charset="0"/>
                <a:cs typeface="Times New Roman" pitchFamily="18" charset="0"/>
              </a:rPr>
              <a:t>жабдықтар</a:t>
            </a:r>
            <a:r>
              <a:rPr lang="en-US" sz="1200" b="1" dirty="0">
                <a:latin typeface="Times New Roman" pitchFamily="18" charset="0"/>
                <a:cs typeface="Times New Roman" pitchFamily="18" charset="0"/>
              </a:rPr>
              <a:t>:</a:t>
            </a:r>
            <a:r>
              <a:rPr lang="en-US"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Кеппешөптер</a:t>
            </a:r>
            <a:r>
              <a:rPr lang="ru-RU" sz="1200" dirty="0">
                <a:latin typeface="Times New Roman" pitchFamily="18" charset="0"/>
                <a:cs typeface="Times New Roman" pitchFamily="18" charset="0"/>
              </a:rPr>
              <a:t> және </a:t>
            </a:r>
            <a:r>
              <a:rPr lang="ru-RU" sz="1200" dirty="0" err="1">
                <a:latin typeface="Times New Roman" pitchFamily="18" charset="0"/>
                <a:cs typeface="Times New Roman" pitchFamily="18" charset="0"/>
              </a:rPr>
              <a:t>өсімдік</a:t>
            </a:r>
            <a:r>
              <a:rPr lang="ru-RU" sz="1200" dirty="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суреттері</a:t>
            </a:r>
            <a:r>
              <a:rPr lang="en-US" sz="1200" b="1" dirty="0">
                <a:latin typeface="Times New Roman" pitchFamily="18" charset="0"/>
                <a:cs typeface="Times New Roman" pitchFamily="18" charset="0"/>
              </a:rPr>
              <a:t/>
            </a:r>
            <a:br>
              <a:rPr lang="en-US" sz="1200" b="1" dirty="0">
                <a:latin typeface="Times New Roman" pitchFamily="18" charset="0"/>
                <a:cs typeface="Times New Roman" pitchFamily="18" charset="0"/>
              </a:rPr>
            </a:br>
            <a:r>
              <a:rPr lang="en-US" sz="1200" b="1" dirty="0">
                <a:latin typeface="Times New Roman" pitchFamily="18" charset="0"/>
                <a:cs typeface="Times New Roman" pitchFamily="18" charset="0"/>
              </a:rPr>
              <a:t>     </a:t>
            </a:r>
            <a:r>
              <a:rPr lang="ru-RU" sz="1200" b="1" dirty="0">
                <a:latin typeface="Times New Roman" pitchFamily="18" charset="0"/>
                <a:cs typeface="Times New Roman" pitchFamily="18" charset="0"/>
              </a:rPr>
              <a:t>Техника </a:t>
            </a:r>
            <a:r>
              <a:rPr lang="ru-RU" sz="1200" b="1" dirty="0" err="1">
                <a:latin typeface="Times New Roman" pitchFamily="18" charset="0"/>
                <a:cs typeface="Times New Roman" pitchFamily="18" charset="0"/>
              </a:rPr>
              <a:t>қауіпсіздігімен</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танысу</a:t>
            </a:r>
            <a:r>
              <a:rPr lang="en-US" sz="1200" b="1" dirty="0">
                <a:latin typeface="Times New Roman" pitchFamily="18" charset="0"/>
                <a:cs typeface="Times New Roman" pitchFamily="18" charset="0"/>
              </a:rPr>
              <a:t>: </a:t>
            </a:r>
            <a:r>
              <a:rPr lang="kk-KZ" sz="1200" dirty="0" smtClean="0">
                <a:latin typeface="Times New Roman" pitchFamily="18" charset="0"/>
                <a:cs typeface="Times New Roman" pitchFamily="18" charset="0"/>
              </a:rPr>
              <a:t>1.</a:t>
            </a:r>
            <a:r>
              <a:rPr lang="ru-RU" sz="1200" dirty="0" err="1">
                <a:latin typeface="Times New Roman" pitchFamily="18" charset="0"/>
                <a:cs typeface="Times New Roman" pitchFamily="18" charset="0"/>
              </a:rPr>
              <a:t>Жұмысқа</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мұғалімнің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рұқсатымен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кірісу</a:t>
            </a: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kk-KZ" sz="1200" dirty="0">
                <a:latin typeface="Times New Roman" pitchFamily="18" charset="0"/>
                <a:cs typeface="Times New Roman" pitchFamily="18" charset="0"/>
              </a:rPr>
              <a:t>2.</a:t>
            </a:r>
            <a:r>
              <a:rPr lang="ru-RU" sz="1200" dirty="0" err="1">
                <a:latin typeface="Times New Roman" pitchFamily="18" charset="0"/>
                <a:cs typeface="Times New Roman" pitchFamily="18" charset="0"/>
              </a:rPr>
              <a:t>Кеппешөптермен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өте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абайлап</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жұмыс</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істе</a:t>
            </a:r>
            <a:r>
              <a:rPr lang="en-US"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өйткені</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олар</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өте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сынғыш</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келеді</a:t>
            </a:r>
            <a:r>
              <a:rPr lang="en-US" sz="1200" dirty="0">
                <a:latin typeface="Times New Roman" pitchFamily="18" charset="0"/>
                <a:cs typeface="Times New Roman" pitchFamily="18" charset="0"/>
              </a:rPr>
              <a:t>.</a:t>
            </a:r>
            <a:br>
              <a:rPr lang="en-US" sz="1200" dirty="0">
                <a:latin typeface="Times New Roman" pitchFamily="18" charset="0"/>
                <a:cs typeface="Times New Roman" pitchFamily="18" charset="0"/>
              </a:rPr>
            </a:br>
            <a:r>
              <a:rPr lang="kk-KZ" sz="1200" dirty="0">
                <a:latin typeface="Times New Roman" pitchFamily="18" charset="0"/>
                <a:cs typeface="Times New Roman" pitchFamily="18" charset="0"/>
              </a:rPr>
              <a:t>3.</a:t>
            </a:r>
            <a:r>
              <a:rPr lang="ru-RU" sz="1200" dirty="0" err="1">
                <a:latin typeface="Times New Roman" pitchFamily="18" charset="0"/>
                <a:cs typeface="Times New Roman" pitchFamily="18" charset="0"/>
              </a:rPr>
              <a:t>Жұмыс</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аяқталған</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соң</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мұғалімге</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тапсыр</a:t>
            </a:r>
            <a:r>
              <a:rPr lang="en-US" sz="1200" dirty="0">
                <a:latin typeface="Times New Roman" pitchFamily="18" charset="0"/>
                <a:cs typeface="Times New Roman" pitchFamily="18" charset="0"/>
              </a:rPr>
              <a:t>.</a:t>
            </a:r>
            <a:br>
              <a:rPr lang="en-US" sz="1200" dirty="0">
                <a:latin typeface="Times New Roman" pitchFamily="18" charset="0"/>
                <a:cs typeface="Times New Roman" pitchFamily="18" charset="0"/>
              </a:rPr>
            </a:br>
            <a:r>
              <a:rPr lang="kk-KZ" sz="1200" dirty="0">
                <a:latin typeface="Times New Roman" pitchFamily="18" charset="0"/>
                <a:cs typeface="Times New Roman" pitchFamily="18" charset="0"/>
              </a:rPr>
              <a:t>                                </a:t>
            </a:r>
            <a:r>
              <a:rPr lang="kk-KZ" sz="1200" b="1" dirty="0">
                <a:latin typeface="Times New Roman" pitchFamily="18" charset="0"/>
                <a:cs typeface="Times New Roman" pitchFamily="18" charset="0"/>
              </a:rPr>
              <a:t>Жұмыс барысы:</a:t>
            </a:r>
            <a:br>
              <a:rPr lang="kk-KZ" sz="1200" b="1" dirty="0">
                <a:latin typeface="Times New Roman" pitchFamily="18" charset="0"/>
                <a:cs typeface="Times New Roman" pitchFamily="18" charset="0"/>
              </a:rPr>
            </a:br>
            <a:r>
              <a:rPr lang="kk-KZ" sz="1200" b="1" dirty="0">
                <a:latin typeface="Times New Roman" pitchFamily="18" charset="0"/>
                <a:cs typeface="Times New Roman" pitchFamily="18" charset="0"/>
              </a:rPr>
              <a:t>         </a:t>
            </a:r>
            <a:r>
              <a:rPr lang="kk-KZ" sz="1200" dirty="0">
                <a:latin typeface="Times New Roman" pitchFamily="18" charset="0"/>
                <a:cs typeface="Times New Roman" pitchFamily="18" charset="0"/>
              </a:rPr>
              <a:t>Берілген тапсырмаларды ретімен орында::</a:t>
            </a:r>
            <a:br>
              <a:rPr lang="kk-KZ" sz="1200" dirty="0">
                <a:latin typeface="Times New Roman" pitchFamily="18" charset="0"/>
                <a:cs typeface="Times New Roman" pitchFamily="18" charset="0"/>
              </a:rPr>
            </a:br>
            <a:r>
              <a:rPr lang="kk-KZ" sz="1200" dirty="0">
                <a:latin typeface="Times New Roman" pitchFamily="18" charset="0"/>
                <a:cs typeface="Times New Roman" pitchFamily="18" charset="0"/>
              </a:rPr>
              <a:t>1.Сөздікпен </a:t>
            </a:r>
            <a:r>
              <a:rPr lang="kk-KZ" sz="1200" dirty="0" smtClean="0">
                <a:latin typeface="Times New Roman" pitchFamily="18" charset="0"/>
                <a:cs typeface="Times New Roman" pitchFamily="18" charset="0"/>
              </a:rPr>
              <a:t>жұмыс </a:t>
            </a:r>
            <a:r>
              <a:rPr lang="kk-KZ" sz="1200" dirty="0">
                <a:latin typeface="Times New Roman" pitchFamily="18" charset="0"/>
                <a:cs typeface="Times New Roman" pitchFamily="18" charset="0"/>
              </a:rPr>
              <a:t>2.Кесте толтыр</a:t>
            </a:r>
            <a:br>
              <a:rPr lang="kk-KZ" sz="1200" dirty="0">
                <a:latin typeface="Times New Roman" pitchFamily="18" charset="0"/>
                <a:cs typeface="Times New Roman" pitchFamily="18" charset="0"/>
              </a:rPr>
            </a:br>
            <a:r>
              <a:rPr lang="kk-KZ" sz="1200" dirty="0">
                <a:latin typeface="Times New Roman" pitchFamily="18" charset="0"/>
                <a:cs typeface="Times New Roman" pitchFamily="18" charset="0"/>
              </a:rPr>
              <a:t>3.Тапсырмаларды ретімен орында</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smtClean="0">
                <a:latin typeface="Times New Roman" pitchFamily="18" charset="0"/>
                <a:cs typeface="Times New Roman" pitchFamily="18" charset="0"/>
              </a:rPr>
              <a:t>4.Қорытынды </a:t>
            </a:r>
            <a:r>
              <a:rPr lang="kk-KZ" sz="1200" dirty="0">
                <a:latin typeface="Times New Roman" pitchFamily="18" charset="0"/>
                <a:cs typeface="Times New Roman" pitchFamily="18" charset="0"/>
              </a:rPr>
              <a:t>жаса-   өсімдіктерді жіктеу үшін қандай белгілерді </a:t>
            </a:r>
            <a:r>
              <a:rPr lang="kk-KZ" sz="1200" dirty="0" smtClean="0">
                <a:latin typeface="Times New Roman" pitchFamily="18" charset="0"/>
                <a:cs typeface="Times New Roman" pitchFamily="18" charset="0"/>
              </a:rPr>
              <a:t>анықтауды үйрендің?</a:t>
            </a:r>
            <a:r>
              <a:rPr lang="kk-KZ" sz="1200" b="1" dirty="0" smtClean="0">
                <a:latin typeface="Times New Roman" pitchFamily="18" charset="0"/>
                <a:cs typeface="Times New Roman" pitchFamily="18" charset="0"/>
              </a:rPr>
              <a:t/>
            </a:r>
            <a:br>
              <a:rPr lang="kk-KZ" sz="1200" b="1" dirty="0" smtClean="0">
                <a:latin typeface="Times New Roman" pitchFamily="18" charset="0"/>
                <a:cs typeface="Times New Roman" pitchFamily="18" charset="0"/>
              </a:rPr>
            </a:br>
            <a:r>
              <a:rPr lang="kk-KZ" sz="1200" b="1" dirty="0" smtClean="0">
                <a:latin typeface="Times New Roman" pitchFamily="18" charset="0"/>
                <a:cs typeface="Times New Roman" pitchFamily="18" charset="0"/>
              </a:rPr>
              <a:t> </a:t>
            </a:r>
            <a:r>
              <a:rPr lang="kk-KZ" sz="1200" b="1" dirty="0">
                <a:latin typeface="Times New Roman" pitchFamily="18" charset="0"/>
                <a:cs typeface="Times New Roman" pitchFamily="18" charset="0"/>
              </a:rPr>
              <a:t>Біліміңді тексер:</a:t>
            </a:r>
            <a:r>
              <a:rPr lang="kk-KZ" sz="1200" b="1" i="1" dirty="0">
                <a:latin typeface="Times New Roman" pitchFamily="18" charset="0"/>
                <a:cs typeface="Times New Roman" pitchFamily="18" charset="0"/>
              </a:rPr>
              <a:t/>
            </a:r>
            <a:br>
              <a:rPr lang="kk-KZ" sz="1200" b="1" i="1" dirty="0">
                <a:latin typeface="Times New Roman" pitchFamily="18" charset="0"/>
                <a:cs typeface="Times New Roman" pitchFamily="18" charset="0"/>
              </a:rPr>
            </a:br>
            <a:r>
              <a:rPr lang="kk-KZ" sz="1200" b="1" i="1" dirty="0">
                <a:latin typeface="Times New Roman" pitchFamily="18" charset="0"/>
                <a:cs typeface="Times New Roman" pitchFamily="18" charset="0"/>
              </a:rPr>
              <a:t>Аталған белгілердің тұсына қандай класқа тән екендігін көрсет:Дара/1/  Қосжарнақты/2/</a:t>
            </a:r>
            <a:r>
              <a:rPr lang="kk-KZ" sz="1200" dirty="0">
                <a:latin typeface="Times New Roman" pitchFamily="18" charset="0"/>
                <a:cs typeface="Times New Roman" pitchFamily="18" charset="0"/>
              </a:rPr>
              <a:t/>
            </a:r>
            <a:br>
              <a:rPr lang="kk-KZ" sz="1200" dirty="0">
                <a:latin typeface="Times New Roman" pitchFamily="18" charset="0"/>
                <a:cs typeface="Times New Roman" pitchFamily="18" charset="0"/>
              </a:rPr>
            </a:br>
            <a:r>
              <a:rPr lang="kk-KZ" sz="1200" dirty="0">
                <a:latin typeface="Times New Roman" pitchFamily="18" charset="0"/>
                <a:cs typeface="Times New Roman" pitchFamily="18" charset="0"/>
              </a:rPr>
              <a:t>1.</a:t>
            </a:r>
            <a:r>
              <a:rPr lang="kk-KZ" sz="1200" b="1" dirty="0">
                <a:latin typeface="Times New Roman" pitchFamily="18" charset="0"/>
                <a:cs typeface="Times New Roman" pitchFamily="18" charset="0"/>
              </a:rPr>
              <a:t> </a:t>
            </a:r>
            <a:r>
              <a:rPr lang="kk-KZ" sz="1200" dirty="0">
                <a:latin typeface="Times New Roman" pitchFamily="18" charset="0"/>
                <a:cs typeface="Times New Roman" pitchFamily="18" charset="0"/>
              </a:rPr>
              <a:t>Ұрығында  екі жарнақ.</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2.</a:t>
            </a:r>
            <a:r>
              <a:rPr lang="kk-KZ" sz="1200" b="1" dirty="0">
                <a:latin typeface="Times New Roman" pitchFamily="18" charset="0"/>
                <a:cs typeface="Times New Roman" pitchFamily="18" charset="0"/>
              </a:rPr>
              <a:t> </a:t>
            </a:r>
            <a:r>
              <a:rPr lang="kk-KZ" sz="1200" dirty="0">
                <a:latin typeface="Times New Roman" pitchFamily="18" charset="0"/>
                <a:cs typeface="Times New Roman" pitchFamily="18" charset="0"/>
              </a:rPr>
              <a:t>Гүлдері 3-6 күлтелі,жай гүлсерікті.жел арқылы, өздігінен тозаңдану болады</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3.Доға және параллель жүйкелену</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4.</a:t>
            </a:r>
            <a:r>
              <a:rPr lang="kk-KZ" sz="1200" b="1" dirty="0">
                <a:latin typeface="Times New Roman" pitchFamily="18" charset="0"/>
                <a:cs typeface="Times New Roman" pitchFamily="18" charset="0"/>
              </a:rPr>
              <a:t> </a:t>
            </a:r>
            <a:r>
              <a:rPr lang="kk-KZ" sz="1200" dirty="0">
                <a:latin typeface="Times New Roman" pitchFamily="18" charset="0"/>
                <a:cs typeface="Times New Roman" pitchFamily="18" charset="0"/>
              </a:rPr>
              <a:t>Ұрығында бір жарнақ</a:t>
            </a:r>
            <a:br>
              <a:rPr lang="kk-KZ" sz="1200" dirty="0">
                <a:latin typeface="Times New Roman" pitchFamily="18" charset="0"/>
                <a:cs typeface="Times New Roman" pitchFamily="18" charset="0"/>
              </a:rPr>
            </a:br>
            <a:r>
              <a:rPr lang="kk-KZ" sz="1200" dirty="0">
                <a:latin typeface="Times New Roman" pitchFamily="18" charset="0"/>
                <a:cs typeface="Times New Roman" pitchFamily="18" charset="0"/>
              </a:rPr>
              <a:t>5.</a:t>
            </a:r>
            <a:r>
              <a:rPr lang="kk-KZ" sz="1200" b="1" dirty="0">
                <a:latin typeface="Times New Roman" pitchFamily="18" charset="0"/>
                <a:cs typeface="Times New Roman" pitchFamily="18" charset="0"/>
              </a:rPr>
              <a:t> </a:t>
            </a:r>
            <a:r>
              <a:rPr lang="kk-KZ" sz="1200" dirty="0">
                <a:latin typeface="Times New Roman" pitchFamily="18" charset="0"/>
                <a:cs typeface="Times New Roman" pitchFamily="18" charset="0"/>
              </a:rPr>
              <a:t>Гүлдері 4-5 көп күлтелі,қос гүлсерікті.Көбінесе бунақденелілермен тозаңданады</a:t>
            </a:r>
            <a:r>
              <a:rPr lang="kk-KZ" sz="1200" b="1" dirty="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smtClean="0">
                <a:latin typeface="Times New Roman" pitchFamily="18" charset="0"/>
                <a:cs typeface="Times New Roman" pitchFamily="18" charset="0"/>
              </a:rPr>
              <a:t>6.</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Өткізгіш</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шоқтары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сабақтың</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орталығында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орналасады</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smtClean="0">
                <a:latin typeface="Times New Roman" pitchFamily="18" charset="0"/>
                <a:cs typeface="Times New Roman" pitchFamily="18" charset="0"/>
              </a:rPr>
              <a:t>7.К</a:t>
            </a:r>
            <a:r>
              <a:rPr lang="ru-RU" sz="1200" dirty="0" err="1" smtClean="0">
                <a:latin typeface="Times New Roman" pitchFamily="18" charset="0"/>
                <a:cs typeface="Times New Roman" pitchFamily="18" charset="0"/>
              </a:rPr>
              <a:t>амбий</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бар</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8.</a:t>
            </a:r>
            <a:r>
              <a:rPr lang="ru-RU" sz="1200" dirty="0" smtClean="0">
                <a:latin typeface="Times New Roman" pitchFamily="18" charset="0"/>
                <a:cs typeface="Times New Roman" pitchFamily="18" charset="0"/>
              </a:rPr>
              <a:t>Камбий  </a:t>
            </a:r>
            <a:r>
              <a:rPr lang="ru-RU" sz="1200" dirty="0" err="1" smtClean="0">
                <a:latin typeface="Times New Roman" pitchFamily="18" charset="0"/>
                <a:cs typeface="Times New Roman" pitchFamily="18" charset="0"/>
              </a:rPr>
              <a:t>жоқ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Өткізгіш</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шоқтары</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жабық,сабақ</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денесінде</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шашылып</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жатыр</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9.</a:t>
            </a:r>
            <a:r>
              <a:rPr lang="kk-KZ" sz="1200" b="1" dirty="0">
                <a:latin typeface="Times New Roman" pitchFamily="18" charset="0"/>
                <a:cs typeface="Times New Roman" pitchFamily="18" charset="0"/>
              </a:rPr>
              <a:t> </a:t>
            </a:r>
            <a:r>
              <a:rPr lang="kk-KZ" sz="1200" dirty="0">
                <a:latin typeface="Times New Roman" pitchFamily="18" charset="0"/>
                <a:cs typeface="Times New Roman" pitchFamily="18" charset="0"/>
              </a:rPr>
              <a:t>Шашақ тамыр қосалқы тамырлардан құралған,негізгі тамыр дамымайды</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10. Кіндік тамыр,негізгі тамыры өте жақсы дамыған</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11.</a:t>
            </a:r>
            <a:r>
              <a:rPr lang="kk-KZ" sz="1200" b="1" dirty="0">
                <a:latin typeface="Times New Roman" pitchFamily="18" charset="0"/>
                <a:cs typeface="Times New Roman" pitchFamily="18" charset="0"/>
              </a:rPr>
              <a:t> </a:t>
            </a:r>
            <a:r>
              <a:rPr lang="kk-KZ" sz="1200" dirty="0">
                <a:latin typeface="Times New Roman" pitchFamily="18" charset="0"/>
                <a:cs typeface="Times New Roman" pitchFamily="18" charset="0"/>
              </a:rPr>
              <a:t>Пішіндері әр түрлі,тақтасының жиектері алуан түрлі </a:t>
            </a:r>
            <a:r>
              <a:rPr lang="kk-KZ" sz="1200" dirty="0" smtClean="0">
                <a:latin typeface="Times New Roman" pitchFamily="18" charset="0"/>
                <a:cs typeface="Times New Roman" pitchFamily="18" charset="0"/>
              </a:rPr>
              <a:t>тілімденген.жүйкеленуі торлы</a:t>
            </a:r>
            <a:r>
              <a:rPr lang="ru-RU" sz="1200" dirty="0" smtClean="0">
                <a:latin typeface="Times New Roman" pitchFamily="18" charset="0"/>
                <a:cs typeface="Times New Roman" pitchFamily="18" charset="0"/>
              </a:rPr>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t>
            </a:r>
            <a:r>
              <a:rPr lang="kk-KZ" sz="1200" b="1" dirty="0" smtClean="0">
                <a:latin typeface="Times New Roman" pitchFamily="18" charset="0"/>
                <a:cs typeface="Times New Roman" pitchFamily="18" charset="0"/>
              </a:rPr>
              <a:t>  </a:t>
            </a:r>
            <a:r>
              <a:rPr lang="kk-KZ" sz="1200" b="1" dirty="0">
                <a:latin typeface="Times New Roman" pitchFamily="18" charset="0"/>
                <a:cs typeface="Times New Roman" pitchFamily="18" charset="0"/>
              </a:rPr>
              <a:t>Бағалау нормасы: </a:t>
            </a:r>
            <a:r>
              <a:rPr lang="kk-KZ" sz="1200" dirty="0">
                <a:latin typeface="Times New Roman" pitchFamily="18" charset="0"/>
                <a:cs typeface="Times New Roman" pitchFamily="18" charset="0"/>
              </a:rPr>
              <a:t>Әрбір дұрыс жауапқа 1 ұпайдан</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                                 </a:t>
            </a:r>
            <a:r>
              <a:rPr lang="kk-KZ" sz="1200" b="1" dirty="0">
                <a:latin typeface="Times New Roman" pitchFamily="18" charset="0"/>
                <a:cs typeface="Times New Roman" pitchFamily="18" charset="0"/>
              </a:rPr>
              <a:t>11 ұпай-</a:t>
            </a:r>
            <a:r>
              <a:rPr lang="kk-KZ" sz="1200" dirty="0">
                <a:latin typeface="Times New Roman" pitchFamily="18" charset="0"/>
                <a:cs typeface="Times New Roman" pitchFamily="18" charset="0"/>
              </a:rPr>
              <a:t> «5»,  </a:t>
            </a:r>
            <a:r>
              <a:rPr lang="kk-KZ" sz="1200" b="1" dirty="0">
                <a:latin typeface="Times New Roman" pitchFamily="18" charset="0"/>
                <a:cs typeface="Times New Roman" pitchFamily="18" charset="0"/>
              </a:rPr>
              <a:t>10ұпай-</a:t>
            </a:r>
            <a:r>
              <a:rPr lang="kk-KZ" sz="1200" dirty="0">
                <a:latin typeface="Times New Roman" pitchFamily="18" charset="0"/>
                <a:cs typeface="Times New Roman" pitchFamily="18" charset="0"/>
              </a:rPr>
              <a:t> «4»,    </a:t>
            </a:r>
            <a:r>
              <a:rPr lang="kk-KZ" sz="1200" b="1" dirty="0">
                <a:latin typeface="Times New Roman" pitchFamily="18" charset="0"/>
                <a:cs typeface="Times New Roman" pitchFamily="18" charset="0"/>
              </a:rPr>
              <a:t>9ұпай </a:t>
            </a:r>
            <a:r>
              <a:rPr lang="kk-KZ" sz="1200" dirty="0">
                <a:latin typeface="Times New Roman" pitchFamily="18" charset="0"/>
                <a:cs typeface="Times New Roman" pitchFamily="18" charset="0"/>
              </a:rPr>
              <a:t>«3»</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                                </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kk-KZ" sz="1200" dirty="0">
                <a:latin typeface="Times New Roman" pitchFamily="18" charset="0"/>
                <a:cs typeface="Times New Roman" pitchFamily="18" charset="0"/>
              </a:rPr>
              <a:t> </a:t>
            </a:r>
            <a:r>
              <a:rPr lang="kk-KZ" sz="1400" dirty="0" smtClean="0">
                <a:latin typeface="Times New Roman" pitchFamily="18" charset="0"/>
                <a:cs typeface="Times New Roman" pitchFamily="18" charset="0"/>
              </a:rPr>
              <a:t>  </a:t>
            </a:r>
            <a:r>
              <a:rPr lang="kk-KZ" sz="1400" dirty="0">
                <a:latin typeface="Times New Roman" pitchFamily="18" charset="0"/>
                <a:cs typeface="Times New Roman" pitchFamily="18" charset="0"/>
              </a:rPr>
              <a:t>Жұмыстарыңа    сәттілік  тілеймін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274638"/>
            <a:ext cx="8229600" cy="1143000"/>
          </a:xfrm>
        </p:spPr>
        <p:txBody>
          <a:bodyPr>
            <a:normAutofit fontScale="90000"/>
          </a:bodyPr>
          <a:lstStyle/>
          <a:p>
            <a:r>
              <a:rPr lang="kk-KZ" dirty="0" smtClean="0"/>
              <a:t/>
            </a:r>
            <a:br>
              <a:rPr lang="kk-KZ"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98305" name="Rectangle 1"/>
          <p:cNvSpPr>
            <a:spLocks noChangeArrowheads="1"/>
          </p:cNvSpPr>
          <p:nvPr/>
        </p:nvSpPr>
        <p:spPr bwMode="auto">
          <a:xfrm>
            <a:off x="0" y="0"/>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500166" y="571480"/>
            <a:ext cx="6929486" cy="4093428"/>
          </a:xfrm>
          <a:prstGeom prst="rect">
            <a:avLst/>
          </a:prstGeom>
        </p:spPr>
        <p:txBody>
          <a:bodyPr wrap="square">
            <a:spAutoFit/>
          </a:bodyPr>
          <a:lstStyle/>
          <a:p>
            <a:pPr lvl="0" fontAlgn="base">
              <a:spcBef>
                <a:spcPct val="0"/>
              </a:spcBef>
              <a:spcAft>
                <a:spcPct val="0"/>
              </a:spcAft>
            </a:pPr>
            <a:r>
              <a:rPr lang="kk-KZ" b="1" dirty="0" smtClean="0">
                <a:solidFill>
                  <a:schemeClr val="tx2"/>
                </a:solidFill>
                <a:latin typeface="Times New Roman" pitchFamily="18" charset="0"/>
                <a:ea typeface="Times New Roman" pitchFamily="18" charset="0"/>
                <a:cs typeface="Times New Roman" pitchFamily="18" charset="0"/>
              </a:rPr>
              <a:t>Мақсаты:</a:t>
            </a:r>
            <a:endParaRPr lang="ru-RU" sz="800" dirty="0" smtClean="0">
              <a:solidFill>
                <a:schemeClr val="tx2"/>
              </a:solidFill>
              <a:latin typeface="Times New Roman" pitchFamily="18" charset="0"/>
              <a:cs typeface="Times New Roman" pitchFamily="18" charset="0"/>
            </a:endParaRPr>
          </a:p>
          <a:p>
            <a:pPr lvl="0" eaLnBrk="0" fontAlgn="base" hangingPunct="0">
              <a:spcBef>
                <a:spcPct val="0"/>
              </a:spcBef>
              <a:spcAft>
                <a:spcPct val="0"/>
              </a:spcAft>
              <a:buFontTx/>
              <a:buChar char="•"/>
            </a:pPr>
            <a:r>
              <a:rPr lang="kk-KZ" sz="2400" b="1" dirty="0" smtClean="0">
                <a:solidFill>
                  <a:schemeClr val="tx2">
                    <a:lumMod val="75000"/>
                  </a:schemeClr>
                </a:solidFill>
                <a:latin typeface="Times New Roman" pitchFamily="18" charset="0"/>
                <a:ea typeface="Calibri" pitchFamily="34" charset="0"/>
                <a:cs typeface="Times New Roman" pitchFamily="18" charset="0"/>
              </a:rPr>
              <a:t>Өсімдіктердің түрлерін білу үшін анықтауышты пайдалана білу</a:t>
            </a:r>
            <a:endParaRPr lang="ru-RU" sz="2400" b="1" dirty="0" smtClean="0">
              <a:solidFill>
                <a:schemeClr val="tx2">
                  <a:lumMod val="75000"/>
                </a:schemeClr>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buFontTx/>
              <a:buChar char="•"/>
            </a:pPr>
            <a:endParaRPr lang="ru-RU" sz="2400" b="1" dirty="0" smtClean="0">
              <a:solidFill>
                <a:schemeClr val="tx2">
                  <a:lumMod val="75000"/>
                </a:schemeClr>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buFontTx/>
              <a:buChar char="•"/>
            </a:pPr>
            <a:endParaRPr lang="ru-RU" sz="800" b="1" dirty="0" smtClean="0">
              <a:solidFill>
                <a:schemeClr val="tx2">
                  <a:lumMod val="75000"/>
                </a:schemeClr>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dirty="0" smtClean="0">
                <a:latin typeface="Times New Roman" pitchFamily="18" charset="0"/>
                <a:ea typeface="Calibri" pitchFamily="34" charset="0"/>
                <a:cs typeface="Times New Roman" pitchFamily="18" charset="0"/>
              </a:rPr>
              <a:t> </a:t>
            </a:r>
            <a:r>
              <a:rPr lang="kk-KZ" b="1" i="1" dirty="0" smtClean="0">
                <a:solidFill>
                  <a:schemeClr val="tx2">
                    <a:lumMod val="75000"/>
                  </a:schemeClr>
                </a:solidFill>
                <a:latin typeface="Times New Roman" pitchFamily="18" charset="0"/>
                <a:ea typeface="Calibri" pitchFamily="34" charset="0"/>
                <a:cs typeface="Times New Roman" pitchFamily="18" charset="0"/>
              </a:rPr>
              <a:t>танымдық мақсат</a:t>
            </a:r>
            <a:r>
              <a:rPr lang="ru-RU" b="1" i="1" dirty="0" smtClean="0">
                <a:solidFill>
                  <a:schemeClr val="tx2">
                    <a:lumMod val="75000"/>
                  </a:schemeClr>
                </a:solidFill>
                <a:latin typeface="Times New Roman" pitchFamily="18" charset="0"/>
                <a:ea typeface="Calibri" pitchFamily="34" charset="0"/>
                <a:cs typeface="Times New Roman" pitchFamily="18" charset="0"/>
              </a:rPr>
              <a:t>:</a:t>
            </a:r>
            <a:r>
              <a:rPr lang="kk-KZ" b="1" dirty="0" smtClean="0">
                <a:solidFill>
                  <a:schemeClr val="accent3">
                    <a:lumMod val="50000"/>
                  </a:schemeClr>
                </a:solidFill>
                <a:latin typeface="Times New Roman" pitchFamily="18" charset="0"/>
                <a:ea typeface="Calibri" pitchFamily="34" charset="0"/>
                <a:cs typeface="Times New Roman" pitchFamily="18" charset="0"/>
              </a:rPr>
              <a:t>оқушылардың  өсімдіктердің алуан түрлілігі туралы білімін жүйелеу</a:t>
            </a:r>
            <a:endParaRPr lang="ru-RU" sz="800" b="1" dirty="0" smtClean="0">
              <a:solidFill>
                <a:schemeClr val="accent3">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kk-KZ" b="1" i="1" dirty="0" smtClean="0">
                <a:solidFill>
                  <a:schemeClr val="tx2"/>
                </a:solidFill>
                <a:latin typeface="Times New Roman" pitchFamily="18" charset="0"/>
                <a:ea typeface="Times New Roman" pitchFamily="18" charset="0"/>
                <a:cs typeface="Times New Roman" pitchFamily="18" charset="0"/>
              </a:rPr>
              <a:t>тәрбиелік мақсат</a:t>
            </a:r>
            <a:r>
              <a:rPr lang="ru-RU" b="1" i="1" dirty="0" smtClean="0">
                <a:solidFill>
                  <a:schemeClr val="tx2"/>
                </a:solidFill>
                <a:latin typeface="Times New Roman" pitchFamily="18" charset="0"/>
                <a:ea typeface="Times New Roman" pitchFamily="18" charset="0"/>
                <a:cs typeface="Times New Roman" pitchFamily="18" charset="0"/>
              </a:rPr>
              <a:t>:</a:t>
            </a:r>
            <a:r>
              <a:rPr lang="ru-RU" i="1" dirty="0" smtClean="0">
                <a:latin typeface="Times New Roman" pitchFamily="18" charset="0"/>
                <a:ea typeface="Times New Roman" pitchFamily="18" charset="0"/>
                <a:cs typeface="Times New Roman" pitchFamily="18" charset="0"/>
              </a:rPr>
              <a:t> </a:t>
            </a:r>
            <a:r>
              <a:rPr lang="kk-KZ" b="1" i="1" dirty="0" smtClean="0">
                <a:solidFill>
                  <a:schemeClr val="accent3">
                    <a:lumMod val="50000"/>
                  </a:schemeClr>
                </a:solidFill>
                <a:latin typeface="Times New Roman" pitchFamily="18" charset="0"/>
                <a:ea typeface="Times New Roman" pitchFamily="18" charset="0"/>
                <a:cs typeface="Times New Roman" pitchFamily="18" charset="0"/>
              </a:rPr>
              <a:t>  дәстүрлі емес сабақ тәсілдерін пайдалану арқылы оқушылардың пәнге деген қызығушылығын арттыруды дамыту</a:t>
            </a:r>
            <a:r>
              <a:rPr lang="kk-KZ" i="1" dirty="0" smtClean="0">
                <a:latin typeface="Times New Roman" pitchFamily="18" charset="0"/>
                <a:ea typeface="Times New Roman" pitchFamily="18" charset="0"/>
                <a:cs typeface="Times New Roman" pitchFamily="18" charset="0"/>
              </a:rPr>
              <a:t>;</a:t>
            </a:r>
            <a:endParaRPr lang="ru-RU" sz="28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kk-KZ" b="1" i="1" dirty="0" smtClean="0">
                <a:solidFill>
                  <a:schemeClr val="tx2"/>
                </a:solidFill>
                <a:latin typeface="Times New Roman" pitchFamily="18" charset="0"/>
                <a:ea typeface="Times New Roman" pitchFamily="18" charset="0"/>
                <a:cs typeface="Times New Roman" pitchFamily="18" charset="0"/>
              </a:rPr>
              <a:t>дамушылық мақсат</a:t>
            </a:r>
            <a:r>
              <a:rPr lang="ru-RU" i="1" dirty="0" smtClean="0">
                <a:latin typeface="Times New Roman" pitchFamily="18" charset="0"/>
                <a:ea typeface="Times New Roman" pitchFamily="18" charset="0"/>
                <a:cs typeface="Times New Roman" pitchFamily="18" charset="0"/>
              </a:rPr>
              <a:t>:</a:t>
            </a:r>
            <a:endParaRPr lang="ru-RU" sz="28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i="1" dirty="0" smtClean="0">
                <a:latin typeface="Times New Roman" pitchFamily="18" charset="0"/>
                <a:ea typeface="Times New Roman" pitchFamily="18" charset="0"/>
                <a:cs typeface="Times New Roman" pitchFamily="18" charset="0"/>
              </a:rPr>
              <a:t>-</a:t>
            </a:r>
            <a:r>
              <a:rPr lang="kk-KZ" b="1" i="1" dirty="0" smtClean="0">
                <a:solidFill>
                  <a:schemeClr val="accent3">
                    <a:lumMod val="50000"/>
                  </a:schemeClr>
                </a:solidFill>
                <a:latin typeface="Times New Roman" pitchFamily="18" charset="0"/>
                <a:ea typeface="Times New Roman" pitchFamily="18" charset="0"/>
                <a:cs typeface="Times New Roman" pitchFamily="18" charset="0"/>
              </a:rPr>
              <a:t>білімді жүйелеу, шығармашылық  жұмысқа бағыттау, алға қойылған мақсатты орындау дағдыларын қалыптастыруды жалғастыру;өз ісін бағалау, талдау;</a:t>
            </a:r>
            <a:endParaRPr lang="kk-KZ" sz="4000" b="1" dirty="0" smtClean="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C00000"/>
                </a:solidFill>
                <a:latin typeface="Times New Roman" pitchFamily="18" charset="0"/>
                <a:cs typeface="Times New Roman" pitchFamily="18" charset="0"/>
              </a:rPr>
              <a:t>Нәтиже</a:t>
            </a:r>
            <a:br>
              <a:rPr lang="ru-RU" dirty="0" smtClean="0">
                <a:solidFill>
                  <a:srgbClr val="C00000"/>
                </a:solidFill>
                <a:latin typeface="Times New Roman" pitchFamily="18" charset="0"/>
                <a:cs typeface="Times New Roman" pitchFamily="18" charset="0"/>
              </a:rPr>
            </a:br>
            <a:endParaRPr lang="ru-RU" sz="20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4929411"/>
          </a:xfrm>
        </p:spPr>
        <p:txBody>
          <a:bodyPr>
            <a:normAutofit/>
          </a:bodyPr>
          <a:lstStyle/>
          <a:p>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Тақырыпқа</a:t>
            </a:r>
            <a:r>
              <a:rPr lang="ru-RU" sz="2000" dirty="0" smtClean="0">
                <a:solidFill>
                  <a:srgbClr val="002060"/>
                </a:solidFill>
                <a:latin typeface="Times New Roman" pitchFamily="18" charset="0"/>
                <a:cs typeface="Times New Roman" pitchFamily="18" charset="0"/>
              </a:rPr>
              <a:t> </a:t>
            </a:r>
            <a:r>
              <a:rPr lang="ru-RU" sz="2000" dirty="0">
                <a:solidFill>
                  <a:srgbClr val="002060"/>
                </a:solidFill>
                <a:latin typeface="Times New Roman" pitchFamily="18" charset="0"/>
                <a:cs typeface="Times New Roman" pitchFamily="18" charset="0"/>
              </a:rPr>
              <a:t>арналған </a:t>
            </a:r>
            <a:r>
              <a:rPr lang="ru-RU" sz="2000" dirty="0" err="1">
                <a:solidFill>
                  <a:srgbClr val="002060"/>
                </a:solidFill>
                <a:latin typeface="Times New Roman" pitchFamily="18" charset="0"/>
                <a:cs typeface="Times New Roman" pitchFamily="18" charset="0"/>
              </a:rPr>
              <a:t>сөздік</a:t>
            </a:r>
            <a:r>
              <a:rPr lang="ru-RU" sz="2000" dirty="0">
                <a:solidFill>
                  <a:srgbClr val="002060"/>
                </a:solidFill>
                <a:latin typeface="Times New Roman" pitchFamily="18" charset="0"/>
                <a:cs typeface="Times New Roman" pitchFamily="18" charset="0"/>
              </a:rPr>
              <a:t>:</a:t>
            </a:r>
            <a:endParaRPr lang="kk-KZ" sz="2000" dirty="0" smtClean="0">
              <a:solidFill>
                <a:srgbClr val="C00000"/>
              </a:solidFill>
              <a:latin typeface="Times New Roman" pitchFamily="18" charset="0"/>
              <a:cs typeface="Times New Roman" pitchFamily="18" charset="0"/>
            </a:endParaRPr>
          </a:p>
          <a:p>
            <a:r>
              <a:rPr lang="kk-KZ" sz="1800" dirty="0" smtClean="0">
                <a:latin typeface="Times New Roman" pitchFamily="18" charset="0"/>
                <a:cs typeface="Times New Roman" pitchFamily="18" charset="0"/>
              </a:rPr>
              <a:t>Тұқымдастарға сипаттама беру</a:t>
            </a:r>
          </a:p>
          <a:p>
            <a:r>
              <a:rPr lang="kk-KZ" sz="1800" dirty="0"/>
              <a:t>Гүл </a:t>
            </a:r>
            <a:r>
              <a:rPr lang="kk-KZ" sz="1800" dirty="0" smtClean="0"/>
              <a:t>формуласы:                                </a:t>
            </a:r>
            <a:r>
              <a:rPr lang="en-US" sz="1800" dirty="0" smtClean="0"/>
              <a:t>*</a:t>
            </a:r>
            <a:r>
              <a:rPr lang="kk-KZ" sz="1800" dirty="0"/>
              <a:t>лат.: </a:t>
            </a:r>
            <a:r>
              <a:rPr lang="ru-RU" sz="1800" dirty="0"/>
              <a:t> </a:t>
            </a:r>
            <a:r>
              <a:rPr lang="ru-RU" sz="1800" dirty="0" smtClean="0"/>
              <a:t> </a:t>
            </a:r>
            <a:r>
              <a:rPr lang="kk-KZ" sz="1800" dirty="0" smtClean="0"/>
              <a:t> </a:t>
            </a:r>
            <a:r>
              <a:rPr lang="kk-KZ" sz="1800" b="1" dirty="0">
                <a:latin typeface="Times New Roman" pitchFamily="18" charset="0"/>
                <a:cs typeface="Times New Roman" pitchFamily="18" charset="0"/>
              </a:rPr>
              <a:t>*</a:t>
            </a:r>
            <a:r>
              <a:rPr lang="en-US" sz="1800" b="1" dirty="0">
                <a:latin typeface="Times New Roman" pitchFamily="18" charset="0"/>
                <a:cs typeface="Times New Roman" pitchFamily="18" charset="0"/>
              </a:rPr>
              <a:t>Ca</a:t>
            </a:r>
            <a:r>
              <a:rPr lang="en-US" sz="1800" b="1" baseline="-25000" dirty="0">
                <a:latin typeface="Times New Roman" pitchFamily="18" charset="0"/>
                <a:cs typeface="Times New Roman" pitchFamily="18" charset="0"/>
              </a:rPr>
              <a:t>(5)</a:t>
            </a:r>
            <a:r>
              <a:rPr lang="en-US" sz="1800" b="1" dirty="0">
                <a:latin typeface="Times New Roman" pitchFamily="18" charset="0"/>
                <a:cs typeface="Times New Roman" pitchFamily="18" charset="0"/>
              </a:rPr>
              <a:t>Co</a:t>
            </a:r>
            <a:r>
              <a:rPr lang="en-US" sz="1800" b="1" baseline="-25000" dirty="0">
                <a:latin typeface="Times New Roman" pitchFamily="18" charset="0"/>
                <a:cs typeface="Times New Roman" pitchFamily="18" charset="0"/>
              </a:rPr>
              <a:t>(5)</a:t>
            </a:r>
            <a:r>
              <a:rPr lang="en-US" sz="1800" b="1" dirty="0">
                <a:latin typeface="Times New Roman" pitchFamily="18" charset="0"/>
                <a:cs typeface="Times New Roman" pitchFamily="18" charset="0"/>
              </a:rPr>
              <a:t>A</a:t>
            </a:r>
            <a:r>
              <a:rPr lang="en-US" sz="1800" b="1" baseline="-25000" dirty="0">
                <a:latin typeface="Times New Roman" pitchFamily="18" charset="0"/>
                <a:cs typeface="Times New Roman" pitchFamily="18" charset="0"/>
              </a:rPr>
              <a:t>5</a:t>
            </a:r>
            <a:r>
              <a:rPr lang="en-US" sz="1800" b="1" dirty="0">
                <a:latin typeface="Times New Roman" pitchFamily="18" charset="0"/>
                <a:cs typeface="Times New Roman" pitchFamily="18" charset="0"/>
              </a:rPr>
              <a:t>G</a:t>
            </a:r>
            <a:r>
              <a:rPr lang="en-US" sz="1800" b="1" baseline="-25000" dirty="0">
                <a:latin typeface="Times New Roman" pitchFamily="18" charset="0"/>
                <a:cs typeface="Times New Roman" pitchFamily="18" charset="0"/>
              </a:rPr>
              <a:t>(2</a:t>
            </a:r>
            <a:r>
              <a:rPr lang="en-US" sz="1800" b="1" baseline="-25000" dirty="0" smtClean="0">
                <a:latin typeface="Times New Roman" pitchFamily="18" charset="0"/>
                <a:cs typeface="Times New Roman" pitchFamily="18" charset="0"/>
              </a:rPr>
              <a:t>)</a:t>
            </a:r>
            <a:r>
              <a:rPr lang="kk-KZ" sz="1800" b="1" baseline="-25000" dirty="0" smtClean="0">
                <a:latin typeface="Times New Roman" pitchFamily="18" charset="0"/>
                <a:cs typeface="Times New Roman" pitchFamily="18" charset="0"/>
              </a:rPr>
              <a:t>   </a:t>
            </a: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endParaRPr lang="kk-KZ" sz="1800" dirty="0" smtClean="0"/>
          </a:p>
          <a:p>
            <a:pPr marL="0" indent="0">
              <a:buNone/>
            </a:pPr>
            <a:r>
              <a:rPr lang="kk-KZ" sz="1800" dirty="0" smtClean="0"/>
              <a:t>          Халықаралық</a:t>
            </a:r>
          </a:p>
          <a:p>
            <a:pPr marL="0" indent="0">
              <a:buNone/>
            </a:pPr>
            <a:r>
              <a:rPr lang="kk-KZ" sz="1800" dirty="0"/>
              <a:t> </a:t>
            </a:r>
            <a:r>
              <a:rPr lang="kk-KZ" sz="1800" dirty="0" smtClean="0"/>
              <a:t>        атауы:                                                 қаз.: </a:t>
            </a:r>
            <a:r>
              <a:rPr lang="ru-RU" sz="1800" dirty="0" smtClean="0"/>
              <a:t>*  </a:t>
            </a:r>
            <a:r>
              <a:rPr lang="ru-RU" sz="1800" b="1" dirty="0" smtClean="0"/>
              <a:t>Т</a:t>
            </a:r>
            <a:r>
              <a:rPr lang="en-US" sz="1800" b="1" baseline="-25000" dirty="0" smtClean="0">
                <a:latin typeface="Times New Roman" pitchFamily="18" charset="0"/>
                <a:cs typeface="Times New Roman" pitchFamily="18" charset="0"/>
              </a:rPr>
              <a:t>(5)</a:t>
            </a:r>
            <a:r>
              <a:rPr lang="kk-KZ" sz="1800" b="1" dirty="0" smtClean="0">
                <a:latin typeface="Times New Roman" pitchFamily="18" charset="0"/>
                <a:cs typeface="Times New Roman" pitchFamily="18" charset="0"/>
              </a:rPr>
              <a:t>К</a:t>
            </a:r>
            <a:r>
              <a:rPr lang="en-US" sz="1800" b="1" baseline="-25000" dirty="0" smtClean="0">
                <a:latin typeface="Times New Roman" pitchFamily="18" charset="0"/>
                <a:cs typeface="Times New Roman" pitchFamily="18" charset="0"/>
              </a:rPr>
              <a:t>(5)</a:t>
            </a:r>
            <a:r>
              <a:rPr lang="en-US" sz="1800" b="1" dirty="0" smtClean="0">
                <a:latin typeface="Times New Roman" pitchFamily="18" charset="0"/>
                <a:cs typeface="Times New Roman" pitchFamily="18" charset="0"/>
              </a:rPr>
              <a:t>A</a:t>
            </a:r>
            <a:r>
              <a:rPr lang="en-US" sz="1800" b="1" baseline="-25000" dirty="0" smtClean="0">
                <a:latin typeface="Times New Roman" pitchFamily="18" charset="0"/>
                <a:cs typeface="Times New Roman" pitchFamily="18" charset="0"/>
              </a:rPr>
              <a:t>5</a:t>
            </a:r>
            <a:r>
              <a:rPr lang="kk-KZ" sz="1800" b="1" dirty="0" smtClean="0">
                <a:latin typeface="Times New Roman" pitchFamily="18" charset="0"/>
                <a:cs typeface="Times New Roman" pitchFamily="18" charset="0"/>
              </a:rPr>
              <a:t>Ж</a:t>
            </a:r>
            <a:r>
              <a:rPr lang="en-US" sz="1800" b="1" baseline="-25000" dirty="0" smtClean="0">
                <a:latin typeface="Times New Roman" pitchFamily="18" charset="0"/>
                <a:cs typeface="Times New Roman" pitchFamily="18" charset="0"/>
              </a:rPr>
              <a:t>(2)</a:t>
            </a:r>
            <a:r>
              <a:rPr lang="kk-KZ" sz="1800" b="1" baseline="-250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dirty="0" smtClean="0"/>
              <a:t> </a:t>
            </a:r>
          </a:p>
          <a:p>
            <a:endParaRPr lang="ru-RU" sz="1800" dirty="0"/>
          </a:p>
          <a:p>
            <a:pPr marL="0" indent="0">
              <a:buNone/>
            </a:pPr>
            <a:r>
              <a:rPr lang="kk-KZ" sz="1800" dirty="0" smtClean="0">
                <a:latin typeface="Times New Roman" pitchFamily="18" charset="0"/>
                <a:cs typeface="Times New Roman" pitchFamily="18" charset="0"/>
              </a:rPr>
              <a:t>      Шартты белгілер:</a:t>
            </a:r>
          </a:p>
          <a:p>
            <a:endParaRPr lang="kk-KZ" sz="18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4102" name="Picture 6" descr="C:\Users\Биология\Desktop\Электрон ды оқулықтар\Bio_7_KZ\Project\Data\Pictures\69-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06775" y="5112144"/>
            <a:ext cx="619125" cy="676275"/>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descr="C:\Users\Биология\Desktop\Электрон ды оқулықтар\Bio_7_KZ\Project\Data\Pictures\69-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7584" y="4967806"/>
            <a:ext cx="647700" cy="752475"/>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C:\Users\Биология\Desktop\Электрон ды оқулықтар\Bio_7_KZ\Project\Data\Pictures\69-4.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02640" y="4967806"/>
            <a:ext cx="685800" cy="616074"/>
          </a:xfrm>
          <a:prstGeom prst="rect">
            <a:avLst/>
          </a:prstGeom>
          <a:noFill/>
          <a:extLst>
            <a:ext uri="{909E8E84-426E-40DD-AFC4-6F175D3DCCD1}">
              <a14:hiddenFill xmlns="" xmlns:a14="http://schemas.microsoft.com/office/drawing/2010/main">
                <a:solidFill>
                  <a:srgbClr val="FFFFFF"/>
                </a:solidFill>
              </a14:hiddenFill>
            </a:ext>
          </a:extLst>
        </p:spPr>
      </p:pic>
      <p:pic>
        <p:nvPicPr>
          <p:cNvPr id="4105" name="Picture 9" descr="C:\Users\Биология\Desktop\Электрон ды оқулықтар\Bio_7_KZ\Project\Data\Pictures\69-5.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966376" y="4850871"/>
            <a:ext cx="685800" cy="1179190"/>
          </a:xfrm>
          <a:prstGeom prst="rect">
            <a:avLst/>
          </a:prstGeom>
          <a:noFill/>
          <a:extLst>
            <a:ext uri="{909E8E84-426E-40DD-AFC4-6F175D3DCCD1}">
              <a14:hiddenFill xmlns="" xmlns:a14="http://schemas.microsoft.com/office/drawing/2010/main">
                <a:solidFill>
                  <a:srgbClr val="FFFFFF"/>
                </a:solidFill>
              </a14:hiddenFill>
            </a:ext>
          </a:extLst>
        </p:spPr>
      </p:pic>
      <p:pic>
        <p:nvPicPr>
          <p:cNvPr id="4106" name="Picture 10" descr="C:\Users\Биология\Desktop\Электрон ды оқулықтар\Bio_7_KZ\Project\Data\Pictures\69-6.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303635" y="4850871"/>
            <a:ext cx="762000" cy="10668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0" descr="C:\Users\Биология\Desktop\Электрон ды оқулықтар\Bio_7_KZ\Project\Data\Pictures\69-6.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113361" y="2924944"/>
            <a:ext cx="492059" cy="68888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C:\Users\Бакытжан\Documents\Файлы Mail.Ru Агента\elmira_mzh@mail.ru\zhakenova_dariya@mail.ru\диаграмма цветка картоп.png"/>
          <p:cNvPicPr>
            <a:picLocks noChangeAspect="1" noChangeArrowheads="1"/>
          </p:cNvPicPr>
          <p:nvPr/>
        </p:nvPicPr>
        <p:blipFill>
          <a:blip r:embed="rId7"/>
          <a:srcRect/>
          <a:stretch>
            <a:fillRect/>
          </a:stretch>
        </p:blipFill>
        <p:spPr bwMode="auto">
          <a:xfrm>
            <a:off x="6717990" y="2586660"/>
            <a:ext cx="1607356" cy="13654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400" dirty="0">
                <a:solidFill>
                  <a:srgbClr val="C00000"/>
                </a:solidFill>
              </a:rPr>
              <a:t>Диаграмма дегеніміз- </a:t>
            </a:r>
            <a:r>
              <a:rPr lang="kk-KZ" sz="2400" dirty="0" smtClean="0">
                <a:solidFill>
                  <a:srgbClr val="C00000"/>
                </a:solidFill>
              </a:rPr>
              <a:t/>
            </a:r>
            <a:br>
              <a:rPr lang="kk-KZ" sz="2400" dirty="0" smtClean="0">
                <a:solidFill>
                  <a:srgbClr val="C00000"/>
                </a:solidFill>
              </a:rPr>
            </a:br>
            <a:r>
              <a:rPr lang="kk-KZ" sz="2400" dirty="0" smtClean="0">
                <a:solidFill>
                  <a:srgbClr val="C00000"/>
                </a:solidFill>
              </a:rPr>
              <a:t>           </a:t>
            </a:r>
            <a:r>
              <a:rPr lang="kk-KZ" sz="2400" dirty="0" smtClean="0">
                <a:solidFill>
                  <a:schemeClr val="tx1">
                    <a:lumMod val="85000"/>
                    <a:lumOff val="15000"/>
                  </a:schemeClr>
                </a:solidFill>
              </a:rPr>
              <a:t>гүл </a:t>
            </a:r>
            <a:r>
              <a:rPr lang="kk-KZ" sz="2400" dirty="0">
                <a:solidFill>
                  <a:schemeClr val="tx1">
                    <a:lumMod val="85000"/>
                    <a:lumOff val="15000"/>
                  </a:schemeClr>
                </a:solidFill>
              </a:rPr>
              <a:t>бөліктерінің жазықтықтағы көлденең </a:t>
            </a:r>
            <a:r>
              <a:rPr lang="kk-KZ" sz="2400" dirty="0" smtClean="0">
                <a:solidFill>
                  <a:schemeClr val="tx1">
                    <a:lumMod val="85000"/>
                    <a:lumOff val="15000"/>
                  </a:schemeClr>
                </a:solidFill>
              </a:rPr>
              <a:t>қимасын</a:t>
            </a:r>
            <a:br>
              <a:rPr lang="kk-KZ" sz="2400" dirty="0" smtClean="0">
                <a:solidFill>
                  <a:schemeClr val="tx1">
                    <a:lumMod val="85000"/>
                    <a:lumOff val="15000"/>
                  </a:schemeClr>
                </a:solidFill>
              </a:rPr>
            </a:br>
            <a:r>
              <a:rPr lang="kk-KZ" sz="2400" dirty="0" smtClean="0">
                <a:solidFill>
                  <a:schemeClr val="tx1">
                    <a:lumMod val="85000"/>
                    <a:lumOff val="15000"/>
                  </a:schemeClr>
                </a:solidFill>
              </a:rPr>
              <a:t> </a:t>
            </a:r>
            <a:r>
              <a:rPr lang="kk-KZ" sz="2400" dirty="0">
                <a:solidFill>
                  <a:schemeClr val="tx1">
                    <a:lumMod val="85000"/>
                    <a:lumOff val="15000"/>
                  </a:schemeClr>
                </a:solidFill>
              </a:rPr>
              <a:t>шартты түрде бейнелеп,сызбанұсқасын сызу</a:t>
            </a:r>
            <a:r>
              <a:rPr lang="ru-RU" sz="2400" dirty="0">
                <a:solidFill>
                  <a:schemeClr val="tx1">
                    <a:lumMod val="85000"/>
                    <a:lumOff val="15000"/>
                  </a:schemeClr>
                </a:solidFill>
              </a:rPr>
              <a:t/>
            </a:r>
            <a:br>
              <a:rPr lang="ru-RU" sz="2400" dirty="0">
                <a:solidFill>
                  <a:schemeClr val="tx1">
                    <a:lumMod val="85000"/>
                    <a:lumOff val="15000"/>
                  </a:schemeClr>
                </a:solidFill>
              </a:rPr>
            </a:br>
            <a:endParaRPr lang="ru-RU" sz="2400" dirty="0">
              <a:solidFill>
                <a:schemeClr val="tx1">
                  <a:lumMod val="85000"/>
                  <a:lumOff val="15000"/>
                </a:schemeClr>
              </a:solidFill>
            </a:endParaRPr>
          </a:p>
        </p:txBody>
      </p:sp>
      <p:pic>
        <p:nvPicPr>
          <p:cNvPr id="5122" name="Picture 2" descr="C:\Users\Биология\Desktop\Электрон ды оқулықтар\Bio_7_KZ\Project\Data\Pictures\Svetok.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403648" y="1484784"/>
            <a:ext cx="6192688" cy="4752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4769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kk-KZ" sz="2400" dirty="0" smtClean="0">
                <a:solidFill>
                  <a:srgbClr val="C00000"/>
                </a:solidFill>
                <a:latin typeface="Times New Roman" pitchFamily="18" charset="0"/>
                <a:cs typeface="Times New Roman" pitchFamily="18" charset="0"/>
              </a:rPr>
              <a:t>Өсімдіктердің анатомо-морфологиялық</a:t>
            </a:r>
            <a:br>
              <a:rPr lang="kk-KZ" sz="2400" dirty="0" smtClean="0">
                <a:solidFill>
                  <a:srgbClr val="C00000"/>
                </a:solidFill>
                <a:latin typeface="Times New Roman" pitchFamily="18" charset="0"/>
                <a:cs typeface="Times New Roman" pitchFamily="18" charset="0"/>
              </a:rPr>
            </a:br>
            <a:r>
              <a:rPr lang="kk-KZ" sz="2400" dirty="0" smtClean="0">
                <a:solidFill>
                  <a:srgbClr val="C00000"/>
                </a:solidFill>
                <a:latin typeface="Times New Roman" pitchFamily="18" charset="0"/>
                <a:cs typeface="Times New Roman" pitchFamily="18" charset="0"/>
              </a:rPr>
              <a:t> айырмашылықтары</a:t>
            </a:r>
          </a:p>
        </p:txBody>
      </p:sp>
      <p:graphicFrame>
        <p:nvGraphicFramePr>
          <p:cNvPr id="4" name="Содержимое 3"/>
          <p:cNvGraphicFramePr>
            <a:graphicFrameLocks noGrp="1"/>
          </p:cNvGraphicFramePr>
          <p:nvPr>
            <p:ph idx="1"/>
            <p:extLst>
              <p:ext uri="{D42A27DB-BD31-4B8C-83A1-F6EECF244321}">
                <p14:modId xmlns="" xmlns:p14="http://schemas.microsoft.com/office/powerpoint/2010/main" val="2631138667"/>
              </p:ext>
            </p:extLst>
          </p:nvPr>
        </p:nvGraphicFramePr>
        <p:xfrm>
          <a:off x="467544" y="1196752"/>
          <a:ext cx="8229600" cy="4246880"/>
        </p:xfrm>
        <a:graphic>
          <a:graphicData uri="http://schemas.openxmlformats.org/drawingml/2006/table">
            <a:tbl>
              <a:tblPr firstRow="1" bandRow="1">
                <a:tableStyleId>{5C22544A-7EE6-4342-B048-85BDC9FD1C3A}</a:tableStyleId>
              </a:tblPr>
              <a:tblGrid>
                <a:gridCol w="471462"/>
                <a:gridCol w="3643338"/>
                <a:gridCol w="4114800"/>
              </a:tblGrid>
              <a:tr h="370840">
                <a:tc>
                  <a:txBody>
                    <a:bodyPr/>
                    <a:lstStyle/>
                    <a:p>
                      <a:r>
                        <a:rPr lang="kk-KZ" dirty="0" smtClean="0"/>
                        <a:t>№</a:t>
                      </a:r>
                      <a:endParaRPr lang="ru-RU" dirty="0"/>
                    </a:p>
                  </a:txBody>
                  <a:tcPr/>
                </a:tc>
                <a:tc>
                  <a:txBody>
                    <a:bodyPr/>
                    <a:lstStyle/>
                    <a:p>
                      <a:pPr algn="ctr"/>
                      <a:r>
                        <a:rPr lang="kk-KZ" dirty="0" smtClean="0"/>
                        <a:t>Қосжарнақтылар</a:t>
                      </a:r>
                      <a:r>
                        <a:rPr lang="kk-KZ" baseline="0" dirty="0" smtClean="0"/>
                        <a:t> класы</a:t>
                      </a:r>
                      <a:endParaRPr lang="ru-RU" dirty="0"/>
                    </a:p>
                  </a:txBody>
                  <a:tcPr/>
                </a:tc>
                <a:tc>
                  <a:txBody>
                    <a:bodyPr/>
                    <a:lstStyle/>
                    <a:p>
                      <a:pPr algn="ctr"/>
                      <a:r>
                        <a:rPr lang="kk-KZ" dirty="0" smtClean="0"/>
                        <a:t>Даражарнақтылар класы</a:t>
                      </a:r>
                      <a:endParaRPr lang="ru-RU" dirty="0"/>
                    </a:p>
                  </a:txBody>
                  <a:tcPr/>
                </a:tc>
              </a:tr>
              <a:tr h="370840">
                <a:tc>
                  <a:txBody>
                    <a:bodyPr/>
                    <a:lstStyle/>
                    <a:p>
                      <a:r>
                        <a:rPr lang="kk-KZ" dirty="0" smtClean="0"/>
                        <a:t>1</a:t>
                      </a:r>
                    </a:p>
                    <a:p>
                      <a:endParaRPr lang="ru-RU" dirty="0"/>
                    </a:p>
                  </a:txBody>
                  <a:tcPr/>
                </a:tc>
                <a:tc>
                  <a:txBody>
                    <a:bodyPr/>
                    <a:lstStyle/>
                    <a:p>
                      <a:r>
                        <a:rPr lang="kk-KZ" dirty="0" smtClean="0"/>
                        <a:t>ТАМЫР ЖҮЙЕСІ</a:t>
                      </a:r>
                      <a:endParaRPr lang="ru-RU" dirty="0"/>
                    </a:p>
                  </a:txBody>
                  <a:tcPr/>
                </a:tc>
                <a:tc>
                  <a:txBody>
                    <a:bodyPr/>
                    <a:lstStyle/>
                    <a:p>
                      <a:endParaRPr lang="ru-RU"/>
                    </a:p>
                  </a:txBody>
                  <a:tcPr/>
                </a:tc>
              </a:tr>
              <a:tr h="370840">
                <a:tc>
                  <a:txBody>
                    <a:bodyPr/>
                    <a:lstStyle/>
                    <a:p>
                      <a:r>
                        <a:rPr lang="kk-KZ" dirty="0" smtClean="0"/>
                        <a:t>2</a:t>
                      </a:r>
                      <a:endParaRPr lang="ru-RU" dirty="0"/>
                    </a:p>
                  </a:txBody>
                  <a:tcPr/>
                </a:tc>
                <a:tc>
                  <a:txBody>
                    <a:bodyPr/>
                    <a:lstStyle/>
                    <a:p>
                      <a:r>
                        <a:rPr lang="kk-KZ" dirty="0" smtClean="0"/>
                        <a:t>Тұқым ұрығы</a:t>
                      </a:r>
                      <a:endParaRPr lang="ru-RU" dirty="0"/>
                    </a:p>
                  </a:txBody>
                  <a:tcPr/>
                </a:tc>
                <a:tc>
                  <a:txBody>
                    <a:bodyPr/>
                    <a:lstStyle/>
                    <a:p>
                      <a:endParaRPr lang="ru-RU" dirty="0"/>
                    </a:p>
                  </a:txBody>
                  <a:tcPr/>
                </a:tc>
              </a:tr>
              <a:tr h="370840">
                <a:tc>
                  <a:txBody>
                    <a:bodyPr/>
                    <a:lstStyle/>
                    <a:p>
                      <a:r>
                        <a:rPr lang="kk-KZ" dirty="0" smtClean="0"/>
                        <a:t>3</a:t>
                      </a:r>
                      <a:endParaRPr lang="ru-RU" dirty="0"/>
                    </a:p>
                  </a:txBody>
                  <a:tcPr/>
                </a:tc>
                <a:tc>
                  <a:txBody>
                    <a:bodyPr/>
                    <a:lstStyle/>
                    <a:p>
                      <a:r>
                        <a:rPr lang="kk-KZ" dirty="0" smtClean="0"/>
                        <a:t>САБАҚ</a:t>
                      </a:r>
                      <a:endParaRPr lang="ru-RU" dirty="0"/>
                    </a:p>
                  </a:txBody>
                  <a:tcPr/>
                </a:tc>
                <a:tc>
                  <a:txBody>
                    <a:bodyPr/>
                    <a:lstStyle/>
                    <a:p>
                      <a:endParaRPr lang="ru-RU" dirty="0"/>
                    </a:p>
                  </a:txBody>
                  <a:tcPr/>
                </a:tc>
              </a:tr>
              <a:tr h="370840">
                <a:tc>
                  <a:txBody>
                    <a:bodyPr/>
                    <a:lstStyle/>
                    <a:p>
                      <a:r>
                        <a:rPr lang="kk-KZ" dirty="0" smtClean="0"/>
                        <a:t>4</a:t>
                      </a:r>
                      <a:endParaRPr lang="ru-RU" dirty="0"/>
                    </a:p>
                  </a:txBody>
                  <a:tcPr/>
                </a:tc>
                <a:tc>
                  <a:txBody>
                    <a:bodyPr/>
                    <a:lstStyle/>
                    <a:p>
                      <a:r>
                        <a:rPr lang="kk-KZ" dirty="0" smtClean="0"/>
                        <a:t>ЖАПЫРАҚ</a:t>
                      </a:r>
                      <a:endParaRPr lang="ru-RU" dirty="0"/>
                    </a:p>
                  </a:txBody>
                  <a:tcPr/>
                </a:tc>
                <a:tc>
                  <a:txBody>
                    <a:bodyPr/>
                    <a:lstStyle/>
                    <a:p>
                      <a:endParaRPr lang="ru-RU" dirty="0"/>
                    </a:p>
                  </a:txBody>
                  <a:tcPr/>
                </a:tc>
              </a:tr>
              <a:tr h="370840">
                <a:tc>
                  <a:txBody>
                    <a:bodyPr/>
                    <a:lstStyle/>
                    <a:p>
                      <a:r>
                        <a:rPr lang="kk-KZ" dirty="0" smtClean="0"/>
                        <a:t>5</a:t>
                      </a:r>
                      <a:endParaRPr lang="ru-RU" dirty="0"/>
                    </a:p>
                  </a:txBody>
                  <a:tcPr/>
                </a:tc>
                <a:tc>
                  <a:txBody>
                    <a:bodyPr/>
                    <a:lstStyle/>
                    <a:p>
                      <a:r>
                        <a:rPr lang="kk-KZ" dirty="0" smtClean="0"/>
                        <a:t>ГҮЛ</a:t>
                      </a:r>
                      <a:endParaRPr lang="ru-RU" dirty="0"/>
                    </a:p>
                  </a:txBody>
                  <a:tcPr/>
                </a:tc>
                <a:tc>
                  <a:txBody>
                    <a:bodyPr/>
                    <a:lstStyle/>
                    <a:p>
                      <a:endParaRPr lang="ru-RU" dirty="0"/>
                    </a:p>
                  </a:txBody>
                  <a:tcPr/>
                </a:tc>
              </a:tr>
              <a:tr h="370840">
                <a:tc>
                  <a:txBody>
                    <a:bodyPr/>
                    <a:lstStyle/>
                    <a:p>
                      <a:r>
                        <a:rPr lang="kk-KZ" dirty="0" smtClean="0"/>
                        <a:t>6</a:t>
                      </a:r>
                      <a:endParaRPr lang="ru-RU" dirty="0"/>
                    </a:p>
                  </a:txBody>
                  <a:tcPr/>
                </a:tc>
                <a:tc>
                  <a:txBody>
                    <a:bodyPr/>
                    <a:lstStyle/>
                    <a:p>
                      <a:r>
                        <a:rPr lang="kk-KZ" dirty="0" smtClean="0"/>
                        <a:t>Тіршілік формасы</a:t>
                      </a:r>
                      <a:endParaRPr lang="ru-RU" dirty="0"/>
                    </a:p>
                  </a:txBody>
                  <a:tcPr/>
                </a:tc>
                <a:tc>
                  <a:txBody>
                    <a:bodyPr/>
                    <a:lstStyle/>
                    <a:p>
                      <a:endParaRPr lang="ru-RU" dirty="0"/>
                    </a:p>
                  </a:txBody>
                  <a:tcPr/>
                </a:tc>
              </a:tr>
              <a:tr h="370840">
                <a:tc>
                  <a:txBody>
                    <a:bodyPr/>
                    <a:lstStyle/>
                    <a:p>
                      <a:r>
                        <a:rPr lang="kk-KZ" dirty="0" smtClean="0"/>
                        <a:t>7</a:t>
                      </a:r>
                      <a:endParaRPr lang="ru-RU" dirty="0"/>
                    </a:p>
                  </a:txBody>
                  <a:tcPr/>
                </a:tc>
                <a:tc>
                  <a:txBody>
                    <a:bodyPr/>
                    <a:lstStyle/>
                    <a:p>
                      <a:r>
                        <a:rPr lang="kk-KZ" dirty="0" smtClean="0"/>
                        <a:t>ТҮРІ ЖӘНЕ ТҰҚЫМДАСТАРЫНЫҢ САНЫ</a:t>
                      </a:r>
                      <a:endParaRPr lang="ru-RU" dirty="0"/>
                    </a:p>
                  </a:txBody>
                  <a:tcPr/>
                </a:tc>
                <a:tc>
                  <a:txBody>
                    <a:bodyPr/>
                    <a:lstStyle/>
                    <a:p>
                      <a:endParaRPr lang="ru-RU" dirty="0"/>
                    </a:p>
                  </a:txBody>
                  <a:tcPr/>
                </a:tc>
              </a:tr>
              <a:tr h="370840">
                <a:tc>
                  <a:txBody>
                    <a:bodyPr/>
                    <a:lstStyle/>
                    <a:p>
                      <a:r>
                        <a:rPr lang="kk-KZ" dirty="0" smtClean="0"/>
                        <a:t>8</a:t>
                      </a:r>
                      <a:endParaRPr lang="ru-RU" dirty="0"/>
                    </a:p>
                  </a:txBody>
                  <a:tcPr/>
                </a:tc>
                <a:tc>
                  <a:txBody>
                    <a:bodyPr/>
                    <a:lstStyle/>
                    <a:p>
                      <a:r>
                        <a:rPr lang="kk-KZ" dirty="0" smtClean="0"/>
                        <a:t>Тұқымдастардың аты, өкілдері</a:t>
                      </a:r>
                      <a:endParaRPr lang="ru-RU" dirty="0"/>
                    </a:p>
                  </a:txBody>
                  <a:tcPr/>
                </a:tc>
                <a:tc>
                  <a:txBody>
                    <a:bodyPr/>
                    <a:lstStyle/>
                    <a:p>
                      <a:endParaRPr lang="ru-RU" dirty="0"/>
                    </a:p>
                  </a:txBody>
                  <a:tcPr/>
                </a:tc>
              </a:tr>
              <a:tr h="370840">
                <a:tc>
                  <a:txBody>
                    <a:bodyPr/>
                    <a:lstStyle/>
                    <a:p>
                      <a:endParaRPr lang="ru-RU" dirty="0"/>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solidFill>
                <a:schemeClr val="tx2"/>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 xmlns:p14="http://schemas.microsoft.com/office/powerpoint/2010/main" val="3510286492"/>
              </p:ext>
            </p:extLst>
          </p:nvPr>
        </p:nvGraphicFramePr>
        <p:xfrm>
          <a:off x="251520" y="260648"/>
          <a:ext cx="8229600" cy="4714240"/>
        </p:xfrm>
        <a:graphic>
          <a:graphicData uri="http://schemas.openxmlformats.org/drawingml/2006/table">
            <a:tbl>
              <a:tblPr firstRow="1" bandRow="1">
                <a:tableStyleId>{5C22544A-7EE6-4342-B048-85BDC9FD1C3A}</a:tableStyleId>
              </a:tblPr>
              <a:tblGrid>
                <a:gridCol w="685776"/>
                <a:gridCol w="3714776"/>
                <a:gridCol w="3829048"/>
              </a:tblGrid>
              <a:tr h="370840">
                <a:tc>
                  <a:txBody>
                    <a:bodyPr/>
                    <a:lstStyle/>
                    <a:p>
                      <a:r>
                        <a:rPr lang="kk-KZ" sz="1400" b="1" dirty="0" smtClean="0"/>
                        <a:t>№</a:t>
                      </a:r>
                      <a:endParaRPr lang="ru-RU" sz="1400" b="1" dirty="0"/>
                    </a:p>
                  </a:txBody>
                  <a:tcPr/>
                </a:tc>
                <a:tc>
                  <a:txBody>
                    <a:bodyPr/>
                    <a:lstStyle/>
                    <a:p>
                      <a:pPr algn="ctr"/>
                      <a:r>
                        <a:rPr lang="kk-KZ" sz="1400" b="1" dirty="0" smtClean="0"/>
                        <a:t>Қосжарнақтылар  класы</a:t>
                      </a:r>
                      <a:endParaRPr lang="ru-RU" sz="1400" b="1" dirty="0"/>
                    </a:p>
                  </a:txBody>
                  <a:tcPr/>
                </a:tc>
                <a:tc>
                  <a:txBody>
                    <a:bodyPr/>
                    <a:lstStyle/>
                    <a:p>
                      <a:pPr algn="ctr"/>
                      <a:r>
                        <a:rPr lang="kk-KZ" sz="1400" b="1" dirty="0" smtClean="0"/>
                        <a:t>Даражарнақтылар класы</a:t>
                      </a:r>
                      <a:endParaRPr lang="ru-RU" sz="1400" b="1" dirty="0"/>
                    </a:p>
                  </a:txBody>
                  <a:tcPr/>
                </a:tc>
              </a:tr>
              <a:tr h="370840">
                <a:tc>
                  <a:txBody>
                    <a:bodyPr/>
                    <a:lstStyle/>
                    <a:p>
                      <a:r>
                        <a:rPr lang="kk-KZ" sz="1400" b="1" dirty="0" smtClean="0"/>
                        <a:t>1</a:t>
                      </a:r>
                      <a:endParaRPr lang="ru-RU" sz="1400" b="1" dirty="0"/>
                    </a:p>
                  </a:txBody>
                  <a:tcPr/>
                </a:tc>
                <a:tc>
                  <a:txBody>
                    <a:bodyPr/>
                    <a:lstStyle/>
                    <a:p>
                      <a:r>
                        <a:rPr lang="kk-KZ" sz="1400" b="1" dirty="0" smtClean="0"/>
                        <a:t>Кіндік тамыр,негізгі тамыры өте жақсы дамыған</a:t>
                      </a:r>
                      <a:endParaRPr lang="ru-RU" sz="1400" b="1" dirty="0"/>
                    </a:p>
                  </a:txBody>
                  <a:tcPr/>
                </a:tc>
                <a:tc>
                  <a:txBody>
                    <a:bodyPr/>
                    <a:lstStyle/>
                    <a:p>
                      <a:r>
                        <a:rPr lang="kk-KZ" sz="1400" b="1" dirty="0" smtClean="0"/>
                        <a:t>Шашақ тамыр қосалқы тамырлардан құралған,негізгі тамыр дамымайды</a:t>
                      </a:r>
                      <a:endParaRPr lang="ru-RU" sz="1400" b="1" dirty="0"/>
                    </a:p>
                  </a:txBody>
                  <a:tcPr/>
                </a:tc>
              </a:tr>
              <a:tr h="370840">
                <a:tc>
                  <a:txBody>
                    <a:bodyPr/>
                    <a:lstStyle/>
                    <a:p>
                      <a:r>
                        <a:rPr lang="kk-KZ" sz="1400" b="1" dirty="0" smtClean="0"/>
                        <a:t>2</a:t>
                      </a:r>
                      <a:endParaRPr lang="ru-RU" sz="1400" b="1" dirty="0"/>
                    </a:p>
                  </a:txBody>
                  <a:tcPr/>
                </a:tc>
                <a:tc>
                  <a:txBody>
                    <a:bodyPr/>
                    <a:lstStyle/>
                    <a:p>
                      <a:r>
                        <a:rPr lang="kk-KZ" sz="1400" b="1" dirty="0" smtClean="0"/>
                        <a:t>Ұрығы 2/қос/жарнақты.</a:t>
                      </a:r>
                      <a:endParaRPr lang="ru-RU" sz="1400" b="1" dirty="0"/>
                    </a:p>
                  </a:txBody>
                  <a:tcPr/>
                </a:tc>
                <a:tc>
                  <a:txBody>
                    <a:bodyPr/>
                    <a:lstStyle/>
                    <a:p>
                      <a:r>
                        <a:rPr lang="kk-KZ" sz="1400" b="1" dirty="0" smtClean="0"/>
                        <a:t>Ұрығы 1</a:t>
                      </a:r>
                      <a:r>
                        <a:rPr lang="kk-KZ" sz="1400" b="1" baseline="0" dirty="0" smtClean="0"/>
                        <a:t> ғана /дара/жарнақтан тұрады</a:t>
                      </a:r>
                      <a:endParaRPr lang="ru-RU" sz="1400" b="1" dirty="0"/>
                    </a:p>
                  </a:txBody>
                  <a:tcPr/>
                </a:tc>
              </a:tr>
              <a:tr h="370840">
                <a:tc>
                  <a:txBody>
                    <a:bodyPr/>
                    <a:lstStyle/>
                    <a:p>
                      <a:r>
                        <a:rPr lang="kk-KZ" sz="1400" b="1" dirty="0" smtClean="0"/>
                        <a:t>3</a:t>
                      </a:r>
                      <a:endParaRPr lang="ru-RU" sz="1400" b="1" dirty="0"/>
                    </a:p>
                  </a:txBody>
                  <a:tcPr/>
                </a:tc>
                <a:tc>
                  <a:txBody>
                    <a:bodyPr/>
                    <a:lstStyle/>
                    <a:p>
                      <a:r>
                        <a:rPr lang="kk-KZ" sz="1400" b="1" dirty="0" smtClean="0"/>
                        <a:t>Шөптекті,ағаштекті қайта жуандауға бейім,бұтақтанады.</a:t>
                      </a:r>
                      <a:endParaRPr lang="ru-RU" sz="1400" b="1" dirty="0"/>
                    </a:p>
                  </a:txBody>
                  <a:tcPr/>
                </a:tc>
                <a:tc>
                  <a:txBody>
                    <a:bodyPr/>
                    <a:lstStyle/>
                    <a:p>
                      <a:r>
                        <a:rPr lang="kk-KZ" sz="1400" b="1" dirty="0" smtClean="0"/>
                        <a:t>Шөптекті,қайта жуандауға бейім емес</a:t>
                      </a:r>
                      <a:endParaRPr lang="ru-RU" sz="1400" b="1" dirty="0"/>
                    </a:p>
                  </a:txBody>
                  <a:tcPr/>
                </a:tc>
              </a:tr>
              <a:tr h="370840">
                <a:tc>
                  <a:txBody>
                    <a:bodyPr/>
                    <a:lstStyle/>
                    <a:p>
                      <a:r>
                        <a:rPr lang="kk-KZ" sz="1400" b="1" dirty="0" smtClean="0"/>
                        <a:t>4</a:t>
                      </a:r>
                      <a:endParaRPr lang="ru-RU" sz="1400" b="1" dirty="0"/>
                    </a:p>
                  </a:txBody>
                  <a:tcPr/>
                </a:tc>
                <a:tc>
                  <a:txBody>
                    <a:bodyPr/>
                    <a:lstStyle/>
                    <a:p>
                      <a:r>
                        <a:rPr lang="kk-KZ" sz="1400" b="1" dirty="0" smtClean="0"/>
                        <a:t>Пішіндері әр түрлі,тақтасының жиектері алуан түрлі тілімденген.жүйкеленуі торлы</a:t>
                      </a:r>
                      <a:endParaRPr lang="ru-RU" sz="1400" b="1" dirty="0"/>
                    </a:p>
                  </a:txBody>
                  <a:tcPr/>
                </a:tc>
                <a:tc>
                  <a:txBody>
                    <a:bodyPr/>
                    <a:lstStyle/>
                    <a:p>
                      <a:r>
                        <a:rPr lang="kk-KZ" sz="1400" b="1" dirty="0" smtClean="0"/>
                        <a:t>Жапырақтары жай,тегіс жиекті,таспа пішінді,күрделі жапырақтары болмайды.жүйкеленуі қатар,доға,сағағы жоқ/қынапты/</a:t>
                      </a:r>
                      <a:endParaRPr lang="ru-RU" sz="1400" b="1" dirty="0"/>
                    </a:p>
                  </a:txBody>
                  <a:tcPr/>
                </a:tc>
              </a:tr>
              <a:tr h="370840">
                <a:tc>
                  <a:txBody>
                    <a:bodyPr/>
                    <a:lstStyle/>
                    <a:p>
                      <a:r>
                        <a:rPr lang="kk-KZ" sz="1400" b="1" dirty="0" smtClean="0"/>
                        <a:t>5</a:t>
                      </a:r>
                      <a:endParaRPr lang="ru-RU" sz="1400" b="1" dirty="0"/>
                    </a:p>
                  </a:txBody>
                  <a:tcPr/>
                </a:tc>
                <a:tc>
                  <a:txBody>
                    <a:bodyPr/>
                    <a:lstStyle/>
                    <a:p>
                      <a:r>
                        <a:rPr lang="kk-KZ" sz="1400" b="1" dirty="0" smtClean="0"/>
                        <a:t>Гүлдері 4-5 көп күлтелі,қос гүлсерікті.Көбінесе бунақденелілермен тозаңданады.</a:t>
                      </a:r>
                      <a:endParaRPr lang="ru-RU" sz="1400" b="1" dirty="0"/>
                    </a:p>
                  </a:txBody>
                  <a:tcPr/>
                </a:tc>
                <a:tc>
                  <a:txBody>
                    <a:bodyPr/>
                    <a:lstStyle/>
                    <a:p>
                      <a:r>
                        <a:rPr lang="kk-KZ" sz="1400" b="1" dirty="0" smtClean="0"/>
                        <a:t>Гүлдері 3-6 күлтелі,жай гүлсерікті.жел арқылы, өздігінен тозаңдану болады</a:t>
                      </a:r>
                      <a:endParaRPr lang="ru-RU" sz="1400" b="1" dirty="0"/>
                    </a:p>
                  </a:txBody>
                  <a:tcPr/>
                </a:tc>
              </a:tr>
              <a:tr h="370840">
                <a:tc>
                  <a:txBody>
                    <a:bodyPr/>
                    <a:lstStyle/>
                    <a:p>
                      <a:r>
                        <a:rPr lang="kk-KZ" sz="1400" b="1" dirty="0" smtClean="0"/>
                        <a:t>6</a:t>
                      </a:r>
                      <a:endParaRPr lang="ru-RU" sz="1400" b="1" dirty="0"/>
                    </a:p>
                  </a:txBody>
                  <a:tcPr/>
                </a:tc>
                <a:tc>
                  <a:txBody>
                    <a:bodyPr/>
                    <a:lstStyle/>
                    <a:p>
                      <a:r>
                        <a:rPr lang="kk-KZ" sz="1400" b="1" dirty="0" smtClean="0"/>
                        <a:t>Жапырақты ағаштар,бұталар,біржылдық,көпжылдық</a:t>
                      </a:r>
                      <a:endParaRPr lang="ru-RU" sz="1400" b="1" dirty="0"/>
                    </a:p>
                  </a:txBody>
                  <a:tcPr/>
                </a:tc>
                <a:tc>
                  <a:txBody>
                    <a:bodyPr/>
                    <a:lstStyle/>
                    <a:p>
                      <a:r>
                        <a:rPr lang="kk-KZ" sz="1400" b="1" dirty="0" smtClean="0"/>
                        <a:t>Біржәне көпжылдық шөптер</a:t>
                      </a:r>
                      <a:endParaRPr lang="ru-RU" sz="1400" b="1" dirty="0"/>
                    </a:p>
                  </a:txBody>
                  <a:tcPr/>
                </a:tc>
              </a:tr>
              <a:tr h="370840">
                <a:tc>
                  <a:txBody>
                    <a:bodyPr/>
                    <a:lstStyle/>
                    <a:p>
                      <a:r>
                        <a:rPr lang="kk-KZ" sz="1400" b="1" dirty="0" smtClean="0"/>
                        <a:t>7</a:t>
                      </a:r>
                      <a:endParaRPr lang="ru-RU" sz="1400" b="1" dirty="0"/>
                    </a:p>
                  </a:txBody>
                  <a:tcPr/>
                </a:tc>
                <a:tc>
                  <a:txBody>
                    <a:bodyPr/>
                    <a:lstStyle/>
                    <a:p>
                      <a:r>
                        <a:rPr lang="kk-KZ" sz="1400" b="1" dirty="0" smtClean="0"/>
                        <a:t>180000түр, 370 тұқымдас/9/</a:t>
                      </a:r>
                      <a:endParaRPr lang="ru-RU" sz="1400" b="1" dirty="0"/>
                    </a:p>
                  </a:txBody>
                  <a:tcPr/>
                </a:tc>
                <a:tc>
                  <a:txBody>
                    <a:bodyPr/>
                    <a:lstStyle/>
                    <a:p>
                      <a:r>
                        <a:rPr lang="kk-KZ" sz="1400" b="1" dirty="0" smtClean="0"/>
                        <a:t>73000</a:t>
                      </a:r>
                      <a:r>
                        <a:rPr lang="kk-KZ" sz="1400" b="1" baseline="0" dirty="0" smtClean="0"/>
                        <a:t> </a:t>
                      </a:r>
                      <a:r>
                        <a:rPr lang="kk-KZ" sz="1400" b="1" dirty="0" smtClean="0"/>
                        <a:t>түр,80 тұқымдас/3/</a:t>
                      </a:r>
                      <a:endParaRPr lang="ru-RU" sz="1400" b="1" dirty="0"/>
                    </a:p>
                  </a:txBody>
                  <a:tcPr/>
                </a:tc>
              </a:tr>
              <a:tr h="370840">
                <a:tc>
                  <a:txBody>
                    <a:bodyPr/>
                    <a:lstStyle/>
                    <a:p>
                      <a:endParaRPr lang="ru-RU" sz="1400" b="1" dirty="0"/>
                    </a:p>
                  </a:txBody>
                  <a:tcPr/>
                </a:tc>
                <a:tc>
                  <a:txBody>
                    <a:bodyPr/>
                    <a:lstStyle/>
                    <a:p>
                      <a:endParaRPr lang="ru-RU"/>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400" dirty="0" smtClean="0">
                <a:solidFill>
                  <a:srgbClr val="C00000"/>
                </a:solidFill>
              </a:rPr>
              <a:t>                                                           Биологиядан</a:t>
            </a:r>
            <a:br>
              <a:rPr lang="kk-KZ" sz="2400" dirty="0" smtClean="0">
                <a:solidFill>
                  <a:srgbClr val="C00000"/>
                </a:solidFill>
              </a:rPr>
            </a:br>
            <a:r>
              <a:rPr lang="kk-KZ" sz="2400" dirty="0">
                <a:solidFill>
                  <a:srgbClr val="C00000"/>
                </a:solidFill>
              </a:rPr>
              <a:t> </a:t>
            </a:r>
            <a:r>
              <a:rPr lang="kk-KZ" sz="2400" dirty="0" smtClean="0">
                <a:solidFill>
                  <a:srgbClr val="C00000"/>
                </a:solidFill>
              </a:rPr>
              <a:t>                                                                  олимпиаданың</a:t>
            </a:r>
            <a:br>
              <a:rPr lang="kk-KZ" sz="2400" dirty="0" smtClean="0">
                <a:solidFill>
                  <a:srgbClr val="C00000"/>
                </a:solidFill>
              </a:rPr>
            </a:br>
            <a:r>
              <a:rPr lang="kk-KZ" sz="2400" dirty="0" smtClean="0">
                <a:solidFill>
                  <a:srgbClr val="C00000"/>
                </a:solidFill>
              </a:rPr>
              <a:t>                                                                            1-кезеңінің тапсырмалары</a:t>
            </a:r>
            <a:endParaRPr lang="ru-RU" sz="2400" dirty="0">
              <a:solidFill>
                <a:srgbClr val="C00000"/>
              </a:solidFill>
            </a:endParaRPr>
          </a:p>
        </p:txBody>
      </p:sp>
      <p:sp>
        <p:nvSpPr>
          <p:cNvPr id="3" name="Объект 2"/>
          <p:cNvSpPr>
            <a:spLocks noGrp="1"/>
          </p:cNvSpPr>
          <p:nvPr>
            <p:ph idx="1"/>
          </p:nvPr>
        </p:nvSpPr>
        <p:spPr/>
        <p:txBody>
          <a:bodyPr/>
          <a:lstStyle/>
          <a:p>
            <a:r>
              <a:rPr lang="kk-KZ" dirty="0" smtClean="0"/>
              <a:t>Жергілікті жерде кездесетін өсімдіктердің </a:t>
            </a:r>
          </a:p>
          <a:p>
            <a:pPr marL="0" indent="0">
              <a:buNone/>
            </a:pPr>
            <a:r>
              <a:rPr lang="kk-KZ" dirty="0"/>
              <a:t> </a:t>
            </a:r>
            <a:r>
              <a:rPr lang="kk-KZ" dirty="0" smtClean="0"/>
              <a:t>    морфологиялық сипаттамасын жасау:</a:t>
            </a:r>
          </a:p>
          <a:p>
            <a:r>
              <a:rPr lang="kk-KZ" dirty="0" smtClean="0"/>
              <a:t>Өсімдіктің ғылыми атауларын қазақша,латынша,орысша</a:t>
            </a:r>
          </a:p>
          <a:p>
            <a:r>
              <a:rPr lang="kk-KZ" dirty="0"/>
              <a:t>Гүлдің  </a:t>
            </a:r>
            <a:r>
              <a:rPr lang="kk-KZ" dirty="0" smtClean="0"/>
              <a:t>формуласын</a:t>
            </a:r>
          </a:p>
          <a:p>
            <a:r>
              <a:rPr lang="kk-KZ" dirty="0" smtClean="0"/>
              <a:t>Гүл диаграммасы</a:t>
            </a:r>
          </a:p>
          <a:p>
            <a:r>
              <a:rPr lang="kk-KZ" dirty="0" smtClean="0"/>
              <a:t>Тұқымдасын анықтау</a:t>
            </a:r>
            <a:endParaRPr lang="ru-RU" dirty="0"/>
          </a:p>
        </p:txBody>
      </p:sp>
    </p:spTree>
    <p:extLst>
      <p:ext uri="{BB962C8B-B14F-4D97-AF65-F5344CB8AC3E}">
        <p14:creationId xmlns="" xmlns:p14="http://schemas.microsoft.com/office/powerpoint/2010/main" val="3067459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800" dirty="0">
                <a:solidFill>
                  <a:srgbClr val="C00000"/>
                </a:solidFill>
              </a:rPr>
              <a:t>Жергілікті жерде кездесетін қосжарнақтылар класына жататын </a:t>
            </a:r>
            <a:r>
              <a:rPr lang="kk-KZ" sz="2800" dirty="0" smtClean="0">
                <a:solidFill>
                  <a:srgbClr val="C00000"/>
                </a:solidFill>
              </a:rPr>
              <a:t>өсімдіктердің ғылыми атаулары </a:t>
            </a:r>
            <a:endParaRPr lang="ru-RU" sz="2800" dirty="0">
              <a:solidFill>
                <a:srgbClr val="C00000"/>
              </a:solidFill>
            </a:endParaRPr>
          </a:p>
        </p:txBody>
      </p:sp>
      <p:sp>
        <p:nvSpPr>
          <p:cNvPr id="3" name="Объект 2"/>
          <p:cNvSpPr>
            <a:spLocks noGrp="1"/>
          </p:cNvSpPr>
          <p:nvPr>
            <p:ph idx="1"/>
          </p:nvPr>
        </p:nvSpPr>
        <p:spPr/>
        <p:txBody>
          <a:bodyPr/>
          <a:lstStyle/>
          <a:p>
            <a:pPr marL="0" indent="0">
              <a:buNone/>
            </a:pPr>
            <a:endParaRPr lang="kk-KZ" dirty="0" smtClean="0">
              <a:solidFill>
                <a:srgbClr val="C00000"/>
              </a:solidFill>
            </a:endParaRPr>
          </a:p>
          <a:p>
            <a:endParaRPr lang="kk-KZ" dirty="0" smtClean="0">
              <a:solidFill>
                <a:schemeClr val="accent1"/>
              </a:solidFill>
            </a:endParaRPr>
          </a:p>
          <a:p>
            <a:endParaRPr lang="ru-RU" sz="8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784547904"/>
              </p:ext>
            </p:extLst>
          </p:nvPr>
        </p:nvGraphicFramePr>
        <p:xfrm>
          <a:off x="683568" y="1340768"/>
          <a:ext cx="7920880" cy="5424084"/>
        </p:xfrm>
        <a:graphic>
          <a:graphicData uri="http://schemas.openxmlformats.org/drawingml/2006/table">
            <a:tbl>
              <a:tblPr>
                <a:tableStyleId>{5C22544A-7EE6-4342-B048-85BDC9FD1C3A}</a:tableStyleId>
              </a:tblPr>
              <a:tblGrid>
                <a:gridCol w="546238"/>
                <a:gridCol w="2015067"/>
                <a:gridCol w="2883647"/>
                <a:gridCol w="2475928"/>
              </a:tblGrid>
              <a:tr h="432048">
                <a:tc>
                  <a:txBody>
                    <a:bodyPr/>
                    <a:lstStyle/>
                    <a:p>
                      <a:pPr>
                        <a:lnSpc>
                          <a:spcPct val="115000"/>
                        </a:lnSpc>
                        <a:spcAft>
                          <a:spcPts val="1000"/>
                        </a:spcAft>
                      </a:pPr>
                      <a:r>
                        <a:rPr lang="kk-KZ" sz="1300" dirty="0">
                          <a:effectLst/>
                        </a:rPr>
                        <a:t>Р/н</a:t>
                      </a:r>
                      <a:endParaRPr lang="ru-RU" sz="1000" dirty="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Қазақша</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dirty="0">
                          <a:effectLst/>
                        </a:rPr>
                        <a:t>Орысша</a:t>
                      </a:r>
                      <a:endParaRPr lang="ru-RU" sz="1000" dirty="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Латынша</a:t>
                      </a:r>
                      <a:endParaRPr lang="ru-RU" sz="1000">
                        <a:effectLst/>
                        <a:latin typeface="Calibri"/>
                        <a:ea typeface="Calibri"/>
                        <a:cs typeface="Times New Roman"/>
                      </a:endParaRPr>
                    </a:p>
                  </a:txBody>
                  <a:tcPr marL="64571" marR="64571" marT="0" marB="0"/>
                </a:tc>
              </a:tr>
              <a:tr h="291931">
                <a:tc>
                  <a:txBody>
                    <a:bodyPr/>
                    <a:lstStyle/>
                    <a:p>
                      <a:pPr>
                        <a:lnSpc>
                          <a:spcPct val="115000"/>
                        </a:lnSpc>
                        <a:spcAft>
                          <a:spcPts val="1000"/>
                        </a:spcAft>
                      </a:pPr>
                      <a:r>
                        <a:rPr lang="kk-KZ" sz="1300">
                          <a:effectLst/>
                        </a:rPr>
                        <a:t>1</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көкнәр</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мак</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papaver</a:t>
                      </a:r>
                      <a:endParaRPr lang="ru-RU" sz="1000">
                        <a:effectLst/>
                        <a:latin typeface="Calibri"/>
                        <a:ea typeface="Calibri"/>
                        <a:cs typeface="Times New Roman"/>
                      </a:endParaRPr>
                    </a:p>
                  </a:txBody>
                  <a:tcPr marL="64571" marR="64571" marT="0" marB="0"/>
                </a:tc>
              </a:tr>
              <a:tr h="331094">
                <a:tc>
                  <a:txBody>
                    <a:bodyPr/>
                    <a:lstStyle/>
                    <a:p>
                      <a:pPr>
                        <a:lnSpc>
                          <a:spcPct val="115000"/>
                        </a:lnSpc>
                        <a:spcAft>
                          <a:spcPts val="1000"/>
                        </a:spcAft>
                      </a:pPr>
                      <a:r>
                        <a:rPr lang="kk-KZ" sz="1300">
                          <a:effectLst/>
                        </a:rPr>
                        <a:t>2</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айдаршөп</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шток-роза</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en-US" sz="1300">
                          <a:effectLst/>
                        </a:rPr>
                        <a:t>c</a:t>
                      </a:r>
                      <a:r>
                        <a:rPr lang="kk-KZ" sz="1300">
                          <a:effectLst/>
                        </a:rPr>
                        <a:t>aulis-Rosе </a:t>
                      </a:r>
                      <a:endParaRPr lang="ru-RU" sz="1000">
                        <a:effectLst/>
                        <a:latin typeface="Calibri"/>
                        <a:ea typeface="Calibri"/>
                        <a:cs typeface="Times New Roman"/>
                      </a:endParaRPr>
                    </a:p>
                  </a:txBody>
                  <a:tcPr marL="64571" marR="64571" marT="0" marB="0"/>
                </a:tc>
              </a:tr>
              <a:tr h="373815">
                <a:tc>
                  <a:txBody>
                    <a:bodyPr/>
                    <a:lstStyle/>
                    <a:p>
                      <a:pPr>
                        <a:lnSpc>
                          <a:spcPct val="115000"/>
                        </a:lnSpc>
                        <a:spcAft>
                          <a:spcPts val="1000"/>
                        </a:spcAft>
                      </a:pPr>
                      <a:r>
                        <a:rPr lang="kk-KZ" sz="1300">
                          <a:effectLst/>
                        </a:rPr>
                        <a:t>3</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сүйелшөп</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чистотел </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en-US" sz="1300">
                          <a:effectLst/>
                        </a:rPr>
                        <a:t>chelidonium</a:t>
                      </a:r>
                      <a:endParaRPr lang="ru-RU" sz="1000">
                        <a:effectLst/>
                        <a:latin typeface="Calibri"/>
                        <a:ea typeface="Calibri"/>
                        <a:cs typeface="Times New Roman"/>
                      </a:endParaRPr>
                    </a:p>
                  </a:txBody>
                  <a:tcPr marL="64571" marR="64571" marT="0" marB="0"/>
                </a:tc>
              </a:tr>
              <a:tr h="363135">
                <a:tc>
                  <a:txBody>
                    <a:bodyPr/>
                    <a:lstStyle/>
                    <a:p>
                      <a:pPr>
                        <a:lnSpc>
                          <a:spcPct val="115000"/>
                        </a:lnSpc>
                        <a:spcAft>
                          <a:spcPts val="1000"/>
                        </a:spcAft>
                      </a:pPr>
                      <a:r>
                        <a:rPr lang="kk-KZ" sz="1300">
                          <a:effectLst/>
                        </a:rPr>
                        <a:t>4</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шие </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вишня</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cerasus</a:t>
                      </a:r>
                      <a:endParaRPr lang="ru-RU" sz="1000">
                        <a:effectLst/>
                        <a:latin typeface="Calibri"/>
                        <a:ea typeface="Calibri"/>
                        <a:cs typeface="Times New Roman"/>
                      </a:endParaRPr>
                    </a:p>
                  </a:txBody>
                  <a:tcPr marL="64571" marR="64571" marT="0" marB="0"/>
                </a:tc>
              </a:tr>
              <a:tr h="309732">
                <a:tc>
                  <a:txBody>
                    <a:bodyPr/>
                    <a:lstStyle/>
                    <a:p>
                      <a:pPr>
                        <a:lnSpc>
                          <a:spcPct val="115000"/>
                        </a:lnSpc>
                        <a:spcAft>
                          <a:spcPts val="1000"/>
                        </a:spcAft>
                      </a:pPr>
                      <a:r>
                        <a:rPr lang="kk-KZ" sz="1300">
                          <a:effectLst/>
                        </a:rPr>
                        <a:t>5</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сексеуіл</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саксаул</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haloxylon</a:t>
                      </a:r>
                      <a:endParaRPr lang="ru-RU" sz="1000">
                        <a:effectLst/>
                        <a:latin typeface="Calibri"/>
                        <a:ea typeface="Calibri"/>
                        <a:cs typeface="Times New Roman"/>
                      </a:endParaRPr>
                    </a:p>
                  </a:txBody>
                  <a:tcPr marL="64571" marR="64571" marT="0" marB="0"/>
                </a:tc>
              </a:tr>
              <a:tr h="331094">
                <a:tc>
                  <a:txBody>
                    <a:bodyPr/>
                    <a:lstStyle/>
                    <a:p>
                      <a:pPr>
                        <a:lnSpc>
                          <a:spcPct val="115000"/>
                        </a:lnSpc>
                        <a:spcAft>
                          <a:spcPts val="1000"/>
                        </a:spcAft>
                      </a:pPr>
                      <a:r>
                        <a:rPr lang="kk-KZ" sz="1300">
                          <a:effectLst/>
                        </a:rPr>
                        <a:t>6</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қызылша</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свекла</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beta</a:t>
                      </a:r>
                      <a:endParaRPr lang="ru-RU" sz="1000">
                        <a:effectLst/>
                        <a:latin typeface="Calibri"/>
                        <a:ea typeface="Calibri"/>
                        <a:cs typeface="Times New Roman"/>
                      </a:endParaRPr>
                    </a:p>
                  </a:txBody>
                  <a:tcPr marL="64571" marR="64571" marT="0" marB="0"/>
                </a:tc>
              </a:tr>
              <a:tr h="352454">
                <a:tc>
                  <a:txBody>
                    <a:bodyPr/>
                    <a:lstStyle/>
                    <a:p>
                      <a:pPr>
                        <a:lnSpc>
                          <a:spcPct val="115000"/>
                        </a:lnSpc>
                        <a:spcAft>
                          <a:spcPts val="1000"/>
                        </a:spcAft>
                      </a:pPr>
                      <a:r>
                        <a:rPr lang="kk-KZ" sz="1300">
                          <a:effectLst/>
                        </a:rPr>
                        <a:t>7</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шпинат </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dirty="0">
                          <a:effectLst/>
                        </a:rPr>
                        <a:t>шпинат</a:t>
                      </a:r>
                      <a:endParaRPr lang="ru-RU" sz="1000" dirty="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spinach</a:t>
                      </a:r>
                      <a:endParaRPr lang="ru-RU" sz="1000">
                        <a:effectLst/>
                        <a:latin typeface="Calibri"/>
                        <a:ea typeface="Calibri"/>
                        <a:cs typeface="Times New Roman"/>
                      </a:endParaRPr>
                    </a:p>
                  </a:txBody>
                  <a:tcPr marL="64571" marR="64571" marT="0" marB="0"/>
                </a:tc>
              </a:tr>
              <a:tr h="331094">
                <a:tc>
                  <a:txBody>
                    <a:bodyPr/>
                    <a:lstStyle/>
                    <a:p>
                      <a:pPr>
                        <a:lnSpc>
                          <a:spcPct val="115000"/>
                        </a:lnSpc>
                        <a:spcAft>
                          <a:spcPts val="1000"/>
                        </a:spcAft>
                      </a:pPr>
                      <a:r>
                        <a:rPr lang="kk-KZ" sz="1300">
                          <a:effectLst/>
                        </a:rPr>
                        <a:t>8</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бұйырғын</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dirty="0">
                          <a:effectLst/>
                        </a:rPr>
                        <a:t>ежовник</a:t>
                      </a:r>
                      <a:endParaRPr lang="ru-RU" sz="1000" dirty="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ezhovnik</a:t>
                      </a:r>
                      <a:endParaRPr lang="ru-RU" sz="1000">
                        <a:effectLst/>
                        <a:latin typeface="Calibri"/>
                        <a:ea typeface="Calibri"/>
                        <a:cs typeface="Times New Roman"/>
                      </a:endParaRPr>
                    </a:p>
                  </a:txBody>
                  <a:tcPr marL="64571" marR="64571" marT="0" marB="0"/>
                </a:tc>
              </a:tr>
              <a:tr h="288372">
                <a:tc>
                  <a:txBody>
                    <a:bodyPr/>
                    <a:lstStyle/>
                    <a:p>
                      <a:pPr>
                        <a:lnSpc>
                          <a:spcPct val="115000"/>
                        </a:lnSpc>
                        <a:spcAft>
                          <a:spcPts val="1000"/>
                        </a:spcAft>
                      </a:pPr>
                      <a:r>
                        <a:rPr lang="kk-KZ" sz="1300">
                          <a:effectLst/>
                        </a:rPr>
                        <a:t>9</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асқабақ</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тыква</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cucurbita</a:t>
                      </a:r>
                      <a:endParaRPr lang="ru-RU" sz="1000">
                        <a:effectLst/>
                        <a:latin typeface="Calibri"/>
                        <a:ea typeface="Calibri"/>
                        <a:cs typeface="Times New Roman"/>
                      </a:endParaRPr>
                    </a:p>
                  </a:txBody>
                  <a:tcPr marL="64571" marR="64571" marT="0" marB="0"/>
                </a:tc>
              </a:tr>
              <a:tr h="341774">
                <a:tc>
                  <a:txBody>
                    <a:bodyPr/>
                    <a:lstStyle/>
                    <a:p>
                      <a:pPr>
                        <a:lnSpc>
                          <a:spcPct val="115000"/>
                        </a:lnSpc>
                        <a:spcAft>
                          <a:spcPts val="1000"/>
                        </a:spcAft>
                      </a:pPr>
                      <a:r>
                        <a:rPr lang="kk-KZ" sz="1300">
                          <a:effectLst/>
                        </a:rPr>
                        <a:t>10</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аскөк</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укроп</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anethum</a:t>
                      </a:r>
                      <a:endParaRPr lang="ru-RU" sz="1000">
                        <a:effectLst/>
                        <a:latin typeface="Calibri"/>
                        <a:ea typeface="Calibri"/>
                        <a:cs typeface="Times New Roman"/>
                      </a:endParaRPr>
                    </a:p>
                  </a:txBody>
                  <a:tcPr marL="64571" marR="64571" marT="0" marB="0"/>
                </a:tc>
              </a:tr>
              <a:tr h="341774">
                <a:tc>
                  <a:txBody>
                    <a:bodyPr/>
                    <a:lstStyle/>
                    <a:p>
                      <a:pPr>
                        <a:lnSpc>
                          <a:spcPct val="115000"/>
                        </a:lnSpc>
                        <a:spcAft>
                          <a:spcPts val="1000"/>
                        </a:spcAft>
                      </a:pPr>
                      <a:r>
                        <a:rPr lang="kk-KZ" sz="1300">
                          <a:effectLst/>
                        </a:rPr>
                        <a:t>11</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алма</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яблоко</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pomum</a:t>
                      </a:r>
                      <a:endParaRPr lang="ru-RU" sz="1000">
                        <a:effectLst/>
                        <a:latin typeface="Calibri"/>
                        <a:ea typeface="Calibri"/>
                        <a:cs typeface="Times New Roman"/>
                      </a:endParaRPr>
                    </a:p>
                  </a:txBody>
                  <a:tcPr marL="64571" marR="64571" marT="0" marB="0"/>
                </a:tc>
              </a:tr>
              <a:tr h="341774">
                <a:tc>
                  <a:txBody>
                    <a:bodyPr/>
                    <a:lstStyle/>
                    <a:p>
                      <a:pPr>
                        <a:lnSpc>
                          <a:spcPct val="115000"/>
                        </a:lnSpc>
                        <a:spcAft>
                          <a:spcPts val="1000"/>
                        </a:spcAft>
                      </a:pPr>
                      <a:r>
                        <a:rPr lang="kk-KZ" sz="1300">
                          <a:effectLst/>
                        </a:rPr>
                        <a:t>12</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таңқурай</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малина</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raspberries</a:t>
                      </a:r>
                      <a:endParaRPr lang="ru-RU" sz="1000">
                        <a:effectLst/>
                        <a:latin typeface="Calibri"/>
                        <a:ea typeface="Calibri"/>
                        <a:cs typeface="Times New Roman"/>
                      </a:endParaRPr>
                    </a:p>
                  </a:txBody>
                  <a:tcPr marL="64571" marR="64571" marT="0" marB="0"/>
                </a:tc>
              </a:tr>
              <a:tr h="320413">
                <a:tc>
                  <a:txBody>
                    <a:bodyPr/>
                    <a:lstStyle/>
                    <a:p>
                      <a:pPr>
                        <a:lnSpc>
                          <a:spcPct val="115000"/>
                        </a:lnSpc>
                        <a:spcAft>
                          <a:spcPts val="1000"/>
                        </a:spcAft>
                      </a:pPr>
                      <a:r>
                        <a:rPr lang="kk-KZ" sz="1300">
                          <a:effectLst/>
                        </a:rPr>
                        <a:t>13</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қарақат</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смородина</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en-US" sz="1300">
                          <a:effectLst/>
                        </a:rPr>
                        <a:t>ribes</a:t>
                      </a:r>
                      <a:endParaRPr lang="ru-RU" sz="1000">
                        <a:effectLst/>
                        <a:latin typeface="Calibri"/>
                        <a:ea typeface="Calibri"/>
                        <a:cs typeface="Times New Roman"/>
                      </a:endParaRPr>
                    </a:p>
                  </a:txBody>
                  <a:tcPr marL="64571" marR="64571" marT="0" marB="0"/>
                </a:tc>
              </a:tr>
              <a:tr h="277692">
                <a:tc>
                  <a:txBody>
                    <a:bodyPr/>
                    <a:lstStyle/>
                    <a:p>
                      <a:pPr>
                        <a:lnSpc>
                          <a:spcPct val="115000"/>
                        </a:lnSpc>
                        <a:spcAft>
                          <a:spcPts val="1000"/>
                        </a:spcAft>
                      </a:pPr>
                      <a:r>
                        <a:rPr lang="kk-KZ" sz="1300">
                          <a:effectLst/>
                        </a:rPr>
                        <a:t>14</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алмұрт</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груша</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pirum</a:t>
                      </a:r>
                      <a:endParaRPr lang="ru-RU" sz="1000">
                        <a:effectLst/>
                        <a:latin typeface="Calibri"/>
                        <a:ea typeface="Calibri"/>
                        <a:cs typeface="Times New Roman"/>
                      </a:endParaRPr>
                    </a:p>
                  </a:txBody>
                  <a:tcPr marL="64571" marR="64571" marT="0" marB="0"/>
                </a:tc>
              </a:tr>
              <a:tr h="395888">
                <a:tc>
                  <a:txBody>
                    <a:bodyPr/>
                    <a:lstStyle/>
                    <a:p>
                      <a:pPr>
                        <a:lnSpc>
                          <a:spcPct val="115000"/>
                        </a:lnSpc>
                        <a:spcAft>
                          <a:spcPts val="1000"/>
                        </a:spcAft>
                      </a:pPr>
                      <a:r>
                        <a:rPr lang="kk-KZ" sz="1300">
                          <a:effectLst/>
                        </a:rPr>
                        <a:t>15</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шетен </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a:effectLst/>
                        </a:rPr>
                        <a:t>рябина</a:t>
                      </a:r>
                      <a:endParaRPr lang="ru-RU" sz="1000">
                        <a:effectLst/>
                        <a:latin typeface="Calibri"/>
                        <a:ea typeface="Calibri"/>
                        <a:cs typeface="Times New Roman"/>
                      </a:endParaRPr>
                    </a:p>
                  </a:txBody>
                  <a:tcPr marL="64571" marR="64571" marT="0" marB="0"/>
                </a:tc>
                <a:tc>
                  <a:txBody>
                    <a:bodyPr/>
                    <a:lstStyle/>
                    <a:p>
                      <a:pPr>
                        <a:lnSpc>
                          <a:spcPct val="115000"/>
                        </a:lnSpc>
                        <a:spcAft>
                          <a:spcPts val="1000"/>
                        </a:spcAft>
                      </a:pPr>
                      <a:r>
                        <a:rPr lang="kk-KZ" sz="1300" dirty="0">
                          <a:effectLst/>
                        </a:rPr>
                        <a:t>sorbus</a:t>
                      </a:r>
                      <a:endParaRPr lang="ru-RU" sz="1000" dirty="0">
                        <a:effectLst/>
                        <a:latin typeface="Calibri"/>
                        <a:ea typeface="Calibri"/>
                        <a:cs typeface="Times New Roman"/>
                      </a:endParaRPr>
                    </a:p>
                  </a:txBody>
                  <a:tcPr marL="64571" marR="64571" marT="0" marB="0"/>
                </a:tc>
              </a:tr>
            </a:tbl>
          </a:graphicData>
        </a:graphic>
      </p:graphicFrame>
    </p:spTree>
    <p:extLst>
      <p:ext uri="{BB962C8B-B14F-4D97-AF65-F5344CB8AC3E}">
        <p14:creationId xmlns="" xmlns:p14="http://schemas.microsoft.com/office/powerpoint/2010/main" val="1507970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Кристалл торлары">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Учебная">
  <a:themeElements>
    <a:clrScheme name="Учебна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Учебная">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Учебна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Учебная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Учебная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Учебная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Учебная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Учебная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Учебная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Учебная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Учебная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Учебная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Учебная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Учебная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Кристалл торлары</Template>
  <TotalTime>2250</TotalTime>
  <Words>480</Words>
  <Application>Microsoft Office PowerPoint</Application>
  <PresentationFormat>Экран (4:3)</PresentationFormat>
  <Paragraphs>177</Paragraphs>
  <Slides>18</Slides>
  <Notes>0</Notes>
  <HiddenSlides>0</HiddenSlides>
  <MMClips>0</MMClips>
  <ScaleCrop>false</ScaleCrop>
  <HeadingPairs>
    <vt:vector size="6" baseType="variant">
      <vt:variant>
        <vt:lpstr>Тема</vt:lpstr>
      </vt:variant>
      <vt:variant>
        <vt:i4>4</vt:i4>
      </vt:variant>
      <vt:variant>
        <vt:lpstr>Внедренные серверы OLE</vt:lpstr>
      </vt:variant>
      <vt:variant>
        <vt:i4>1</vt:i4>
      </vt:variant>
      <vt:variant>
        <vt:lpstr>Заголовки слайдов</vt:lpstr>
      </vt:variant>
      <vt:variant>
        <vt:i4>18</vt:i4>
      </vt:variant>
    </vt:vector>
  </HeadingPairs>
  <TitlesOfParts>
    <vt:vector size="23" baseType="lpstr">
      <vt:lpstr>Кристалл торлары</vt:lpstr>
      <vt:lpstr>Учебная</vt:lpstr>
      <vt:lpstr>1_Тема Office</vt:lpstr>
      <vt:lpstr>Оформление по умолчанию</vt:lpstr>
      <vt:lpstr>Презентация</vt:lpstr>
      <vt:lpstr> Зертханалық жұмыс.  Сабақтың тақырыбы:  Өсімдік түрлерін анықтау  Өткізілу күні: 16.01.2013 Өткізілу уақыты:  Өткізілу орны:Ақсу қаласындағы дарынды балаларға арналған  мамандандырылған гимназия  Мұғалім:  Муханова Үміт Қабиденовна                   Қатысушылар: 7 ә-сынып                                  оқушылары Пәні: Биология    </vt:lpstr>
      <vt:lpstr>                                                          Зертханалық жұмыс.                                   Тақырыбы: Өсімдік түрлерін анықтау                                Мақсаты:______________________________________ Құрал-жабдықтар: Кеппешөптер және өсімдік суреттері      Техника қауіпсіздігімен танысу: 1.Жұмысқа мұғалімнің рұқсатымен кірісу 2.Кеппешөптермен өте абайлап жұмыс істе, өйткені олар өте сынғыш келеді. 3.Жұмыс аяқталған соң мұғалімге тапсыр.                                 Жұмыс барысы:          Берілген тапсырмаларды ретімен орында:: 1.Сөздікпен жұмыс 2.Кесте толтыр 3.Тапсырмаларды ретімен орында 4.Қорытынды жаса-   өсімдіктерді жіктеу үшін қандай белгілерді анықтауды үйрендің?  Біліміңді тексер: Аталған белгілердің тұсына қандай класқа тән екендігін көрсет:Дара/1/  Қосжарнақты/2/ 1. Ұрығында  екі жарнақ. 2. Гүлдері 3-6 күлтелі,жай гүлсерікті.жел арқылы, өздігінен тозаңдану болады 3.Доға және параллель жүйкелену 4. Ұрығында бір жарнақ 5. Гүлдері 4-5 көп күлтелі,қос гүлсерікті.Көбінесе бунақденелілермен тозаңданады. 6. Өткізгіш шоқтары сабақтың орталығында орналасады 7.Камбий бар 8.Камбий  жоқ. Өткізгіш шоқтары жабық,сабақ денесінде шашылып жатыр 9. Шашақ тамыр қосалқы тамырлардан құралған,негізгі тамыр дамымайды 10. Кіндік тамыр,негізгі тамыры өте жақсы дамыған 11. Пішіндері әр түрлі,тақтасының жиектері алуан түрлі тілімденген.жүйкеленуі торлы    Бағалау нормасы: Әрбір дұрыс жауапқа 1 ұпайдан                                  11 ұпай- «5»,  10ұпай- «4»,    9ұпай «3»                                     Жұмыстарыңа    сәттілік  тілеймін </vt:lpstr>
      <vt:lpstr>    </vt:lpstr>
      <vt:lpstr>Нәтиже </vt:lpstr>
      <vt:lpstr>Диаграмма дегеніміз-             гүл бөліктерінің жазықтықтағы көлденең қимасын  шартты түрде бейнелеп,сызбанұсқасын сызу </vt:lpstr>
      <vt:lpstr>Өсімдіктердің анатомо-морфологиялық  айырмашылықтары</vt:lpstr>
      <vt:lpstr>Слайд 7</vt:lpstr>
      <vt:lpstr>                                                           Биологиядан                                                                    олимпиаданың                                                                             1-кезеңінің тапсырмалары</vt:lpstr>
      <vt:lpstr>Жергілікті жерде кездесетін қосжарнақтылар класына жататын өсімдіктердің ғылыми атаулары </vt:lpstr>
      <vt:lpstr>Ғылыми терминдер</vt:lpstr>
      <vt:lpstr>Слайд 11</vt:lpstr>
      <vt:lpstr>      Логикалық тапсырмалар  Қ.И.Сәтбаев атындағы халықаралық олимпиада есептері</vt:lpstr>
      <vt:lpstr>Жауабы:</vt:lpstr>
      <vt:lpstr>Слайд 14</vt:lpstr>
      <vt:lpstr>Слайд 15</vt:lpstr>
      <vt:lpstr>Шешуі:</vt:lpstr>
      <vt:lpstr>Пайдаланылған әдебиеттер</vt:lpstr>
      <vt:lpstr>Үйге тапсырма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биология</cp:lastModifiedBy>
  <cp:revision>212</cp:revision>
  <dcterms:created xsi:type="dcterms:W3CDTF">2012-02-07T13:16:26Z</dcterms:created>
  <dcterms:modified xsi:type="dcterms:W3CDTF">2013-02-16T05:53:27Z</dcterms:modified>
</cp:coreProperties>
</file>